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8" r:id="rId3"/>
    <p:sldId id="37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78"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79" r:id="rId108"/>
    <p:sldId id="362" r:id="rId109"/>
    <p:sldId id="363" r:id="rId110"/>
    <p:sldId id="364" r:id="rId111"/>
    <p:sldId id="365" r:id="rId112"/>
    <p:sldId id="366" r:id="rId113"/>
    <p:sldId id="367" r:id="rId114"/>
    <p:sldId id="368" r:id="rId115"/>
    <p:sldId id="369" r:id="rId116"/>
    <p:sldId id="370" r:id="rId117"/>
    <p:sldId id="371" r:id="rId118"/>
    <p:sldId id="372" r:id="rId119"/>
    <p:sldId id="374" r:id="rId120"/>
    <p:sldId id="376"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2BF129-E4A8-4756-A52F-32FD95AAD50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0B4304-8EC7-4430-9A41-142D7EB76C24}" type="slidenum">
              <a:rPr lang="es-ES" smtClean="0"/>
              <a:t>‹Nº›</a:t>
            </a:fld>
            <a:endParaRPr lang="es-ES" dirty="0"/>
          </a:p>
        </p:txBody>
      </p:sp>
    </p:spTree>
    <p:extLst>
      <p:ext uri="{BB962C8B-B14F-4D97-AF65-F5344CB8AC3E}">
        <p14:creationId xmlns:p14="http://schemas.microsoft.com/office/powerpoint/2010/main" val="94098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 Palace</a:t>
            </a:r>
          </a:p>
        </p:txBody>
      </p:sp>
      <p:sp>
        <p:nvSpPr>
          <p:cNvPr id="4" name="3 Marcador de número de diapositiva"/>
          <p:cNvSpPr>
            <a:spLocks noGrp="1"/>
          </p:cNvSpPr>
          <p:nvPr>
            <p:ph type="sldNum" sz="quarter" idx="10"/>
          </p:nvPr>
        </p:nvSpPr>
        <p:spPr/>
        <p:txBody>
          <a:bodyPr/>
          <a:lstStyle/>
          <a:p>
            <a:fld id="{47E4B6B1-FFD2-4977-88F4-39A4FCAE059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126450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 Palace</a:t>
            </a:r>
          </a:p>
        </p:txBody>
      </p:sp>
      <p:sp>
        <p:nvSpPr>
          <p:cNvPr id="4" name="3 Marcador de número de diapositiva"/>
          <p:cNvSpPr>
            <a:spLocks noGrp="1"/>
          </p:cNvSpPr>
          <p:nvPr>
            <p:ph type="sldNum" sz="quarter" idx="10"/>
          </p:nvPr>
        </p:nvSpPr>
        <p:spPr/>
        <p:txBody>
          <a:bodyPr/>
          <a:lstStyle/>
          <a:p>
            <a:fld id="{47E4B6B1-FFD2-4977-88F4-39A4FCAE059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924241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upload.wikimedia.org/wikipedia/commons/b/bf/Kongens_Have_-_avenue.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upload.wikimedia.org/wikipedia/commons/e/e0/Rosenborg_Castle_-_moat.jpg"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upload.wikimedia.org/wikipedia/commons/6/6a/Nordmandsdalen_23-08-05_1.jpg"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06480" cy="1656184"/>
          </a:xfrm>
        </p:spPr>
        <p:txBody>
          <a:bodyPr>
            <a:noAutofit/>
          </a:bodyPr>
          <a:lstStyle/>
          <a:p>
            <a:r>
              <a:rPr lang="es-ES" sz="3200" dirty="0"/>
              <a:t>EUROPA.-LA VUELTA AL MUNDO EN 885 JARDINES.-</a:t>
            </a:r>
            <a:br>
              <a:rPr lang="es-ES" sz="3600" dirty="0"/>
            </a:br>
            <a:r>
              <a:rPr lang="es-ES" sz="3600" dirty="0"/>
              <a:t>DINAMARCA.-C.-</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1280" y="436563"/>
            <a:ext cx="8041440" cy="1120229"/>
          </a:xfrm>
        </p:spPr>
        <p:txBody>
          <a:bodyPr/>
          <a:lstStyle/>
          <a:p>
            <a:r>
              <a:rPr lang="es-ES" dirty="0"/>
              <a:t>Tivoli Park</a:t>
            </a:r>
          </a:p>
        </p:txBody>
      </p:sp>
      <p:sp>
        <p:nvSpPr>
          <p:cNvPr id="6" name="5 Marcador de contenido"/>
          <p:cNvSpPr>
            <a:spLocks noGrp="1"/>
          </p:cNvSpPr>
          <p:nvPr>
            <p:ph sz="quarter" idx="1"/>
          </p:nvPr>
        </p:nvSpPr>
        <p:spPr>
          <a:xfrm>
            <a:off x="838200" y="2132856"/>
            <a:ext cx="6974160" cy="4176464"/>
          </a:xfrm>
        </p:spPr>
        <p:txBody>
          <a:bodyPr>
            <a:normAutofit/>
          </a:bodyPr>
          <a:lstStyle/>
          <a:p>
            <a:r>
              <a:rPr lang="es-ES" dirty="0"/>
              <a:t>Jardines de Tivoli (Tivoli o simplemente) es un famoso parque de atracciones y el parque de diversiones en Copenhague , Dinamarca . </a:t>
            </a:r>
          </a:p>
          <a:p>
            <a:r>
              <a:rPr lang="es-ES" dirty="0"/>
              <a:t>El parque abrió sus puertas el 15 de agosto de 1843 y es el segundo más antiguo parque de diversiones en el mundo, después de Dyrehavsbakken en las cercanías de Klampenborg . </a:t>
            </a:r>
          </a:p>
        </p:txBody>
      </p:sp>
    </p:spTree>
    <p:extLst>
      <p:ext uri="{BB962C8B-B14F-4D97-AF65-F5344CB8AC3E}">
        <p14:creationId xmlns:p14="http://schemas.microsoft.com/office/powerpoint/2010/main" val="305685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Con 3,963 millones de visitantes en 2011  , Tivoli es el segundo parque temático más popular de temporada en el mundo, el parque temático más visitado de Escandinavia y la cuarta más visitada de Europa, sólo por detrás de Disneyland París , Rust Europa-Park y el Efteling . </a:t>
            </a:r>
          </a:p>
          <a:p>
            <a:endParaRPr lang="es-ES" dirty="0"/>
          </a:p>
        </p:txBody>
      </p:sp>
    </p:spTree>
    <p:extLst>
      <p:ext uri="{BB962C8B-B14F-4D97-AF65-F5344CB8AC3E}">
        <p14:creationId xmlns:p14="http://schemas.microsoft.com/office/powerpoint/2010/main" val="1888868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339291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036496" cy="7101408"/>
          </a:xfrm>
          <a:prstGeom prst="rect">
            <a:avLst/>
          </a:prstGeom>
        </p:spPr>
      </p:pic>
    </p:spTree>
    <p:extLst>
      <p:ext uri="{BB962C8B-B14F-4D97-AF65-F5344CB8AC3E}">
        <p14:creationId xmlns:p14="http://schemas.microsoft.com/office/powerpoint/2010/main" val="251222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994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03457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669360"/>
          </a:xfrm>
          <a:prstGeom prst="rect">
            <a:avLst/>
          </a:prstGeom>
        </p:spPr>
      </p:pic>
    </p:spTree>
    <p:extLst>
      <p:ext uri="{BB962C8B-B14F-4D97-AF65-F5344CB8AC3E}">
        <p14:creationId xmlns:p14="http://schemas.microsoft.com/office/powerpoint/2010/main" val="531049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741368"/>
          </a:xfrm>
          <a:prstGeom prst="rect">
            <a:avLst/>
          </a:prstGeom>
        </p:spPr>
      </p:pic>
    </p:spTree>
    <p:extLst>
      <p:ext uri="{BB962C8B-B14F-4D97-AF65-F5344CB8AC3E}">
        <p14:creationId xmlns:p14="http://schemas.microsoft.com/office/powerpoint/2010/main" val="358212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9652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741368"/>
          </a:xfrm>
          <a:prstGeom prst="rect">
            <a:avLst/>
          </a:prstGeom>
        </p:spPr>
      </p:pic>
    </p:spTree>
    <p:extLst>
      <p:ext uri="{BB962C8B-B14F-4D97-AF65-F5344CB8AC3E}">
        <p14:creationId xmlns:p14="http://schemas.microsoft.com/office/powerpoint/2010/main" val="403553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510379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569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1358034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287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127838"/>
            <a:ext cx="9144000" cy="6741368"/>
          </a:xfrm>
        </p:spPr>
      </p:pic>
    </p:spTree>
    <p:extLst>
      <p:ext uri="{BB962C8B-B14F-4D97-AF65-F5344CB8AC3E}">
        <p14:creationId xmlns:p14="http://schemas.microsoft.com/office/powerpoint/2010/main" val="876088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0"/>
            <a:ext cx="9144000" cy="6741368"/>
          </a:xfrm>
        </p:spPr>
      </p:pic>
    </p:spTree>
    <p:extLst>
      <p:ext uri="{BB962C8B-B14F-4D97-AF65-F5344CB8AC3E}">
        <p14:creationId xmlns:p14="http://schemas.microsoft.com/office/powerpoint/2010/main" val="4018595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 y="0"/>
            <a:ext cx="9139233" cy="6858000"/>
          </a:xfrm>
          <a:prstGeom prst="rect">
            <a:avLst/>
          </a:prstGeom>
        </p:spPr>
      </p:pic>
    </p:spTree>
    <p:extLst>
      <p:ext uri="{BB962C8B-B14F-4D97-AF65-F5344CB8AC3E}">
        <p14:creationId xmlns:p14="http://schemas.microsoft.com/office/powerpoint/2010/main" val="3712369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Copenhague.-Rosenborg.</a:t>
            </a:r>
          </a:p>
        </p:txBody>
      </p:sp>
      <p:sp>
        <p:nvSpPr>
          <p:cNvPr id="3" name="2 Marcador de contenido"/>
          <p:cNvSpPr>
            <a:spLocks noGrp="1"/>
          </p:cNvSpPr>
          <p:nvPr>
            <p:ph sz="quarter" idx="1"/>
          </p:nvPr>
        </p:nvSpPr>
        <p:spPr>
          <a:xfrm>
            <a:off x="838200" y="2038388"/>
            <a:ext cx="7118176" cy="4558964"/>
          </a:xfrm>
        </p:spPr>
        <p:txBody>
          <a:bodyPr>
            <a:normAutofit fontScale="92500" lnSpcReduction="10000"/>
          </a:bodyPr>
          <a:lstStyle/>
          <a:p>
            <a:r>
              <a:rPr lang="es-ES" dirty="0"/>
              <a:t>Jardines del castillo de Rosenborg (danés: Kongens Have literalmente Jardín del Rey) es el parque más antiguo y más visitados en el centro de Copenhague , Dinamarca . </a:t>
            </a:r>
          </a:p>
          <a:p>
            <a:r>
              <a:rPr lang="es-ES" dirty="0"/>
              <a:t>Fundados en el siglo XVII como los jardines privados del rey Christian IV 's Castillo de Rosenborg , el parque también contiene varios otros edificios históricos, entre ellos cuarteles de Rosenborg , sede de la Guardia Real , así como un gran número de estatuas y monumentos.</a:t>
            </a:r>
          </a:p>
          <a:p>
            <a:r>
              <a:rPr lang="es-ES" dirty="0"/>
              <a:t> El parque también acoge exposiciones temporales de arte y otros eventos como conciertos durante el verano. </a:t>
            </a:r>
          </a:p>
        </p:txBody>
      </p:sp>
    </p:spTree>
    <p:extLst>
      <p:ext uri="{BB962C8B-B14F-4D97-AF65-F5344CB8AC3E}">
        <p14:creationId xmlns:p14="http://schemas.microsoft.com/office/powerpoint/2010/main" val="3612682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262192" cy="5585061"/>
          </a:xfrm>
        </p:spPr>
        <p:txBody>
          <a:bodyPr>
            <a:normAutofit lnSpcReduction="10000"/>
          </a:bodyPr>
          <a:lstStyle/>
          <a:p>
            <a:r>
              <a:rPr lang="es-ES" dirty="0"/>
              <a:t>Los jardines del Renacimiento </a:t>
            </a:r>
          </a:p>
          <a:p>
            <a:r>
              <a:rPr lang="es-ES" dirty="0"/>
              <a:t> El parque remonta su historia a 1606, cuando el rey Christian IV adquirió tierras fuera de Rampart Oriente de Copenhague y se estableció un jardín de recreo en estilo renacentista que también entregó frutas, verduras y flores para la casa real en Copenhague Castillo .</a:t>
            </a:r>
          </a:p>
          <a:p>
            <a:r>
              <a:rPr lang="es-ES" dirty="0"/>
              <a:t> El jardín tenía un pabellón relativamente pequeño, que se amplió posteriormente a día de presencia Castillo de Rosenborg , que se completó en 1624.</a:t>
            </a:r>
          </a:p>
          <a:p>
            <a:r>
              <a:rPr lang="es-ES" dirty="0"/>
              <a:t>En 1634, Charles Ogier , secretario del embajador de Francia en Dinamarca, frente a los jardines del Jardín de las Tullerías en París .</a:t>
            </a:r>
          </a:p>
          <a:p>
            <a:pPr marL="0" indent="0">
              <a:buNone/>
            </a:pPr>
            <a:endParaRPr lang="es-ES" dirty="0"/>
          </a:p>
          <a:p>
            <a:endParaRPr lang="es-ES" dirty="0"/>
          </a:p>
        </p:txBody>
      </p:sp>
    </p:spTree>
    <p:extLst>
      <p:ext uri="{BB962C8B-B14F-4D97-AF65-F5344CB8AC3E}">
        <p14:creationId xmlns:p14="http://schemas.microsoft.com/office/powerpoint/2010/main" val="2597688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467600" cy="5585061"/>
          </a:xfrm>
        </p:spPr>
        <p:txBody>
          <a:bodyPr>
            <a:normAutofit fontScale="92500"/>
          </a:bodyPr>
          <a:lstStyle/>
          <a:p>
            <a:r>
              <a:rPr lang="es-ES" dirty="0"/>
              <a:t> Un dibujo de Otto Heider desde 1649, el más  antiguo plano fechado  del jardín de Dinamarca, ofrece conocimientos sobre el estado del jardín original. . </a:t>
            </a:r>
          </a:p>
          <a:p>
            <a:r>
              <a:rPr lang="es-ES" dirty="0"/>
              <a:t>El jardín contiene un pabellón, estatuas, una fuente y otras características. Sus plantas incluyen moras , el vino, las manzanas, las peras y lavanda. </a:t>
            </a:r>
          </a:p>
          <a:p>
            <a:r>
              <a:rPr lang="es-ES" dirty="0"/>
              <a:t>Los jardines barrocos </a:t>
            </a:r>
          </a:p>
          <a:p>
            <a:r>
              <a:rPr lang="es-ES" dirty="0"/>
              <a:t>Más tarde en el siglo, como la moda cambia, el jardín fue rediseñado. Un plan de jardín a partir de 1669 muestran un laberinto de jardín, una característica típica del jardín barroco. </a:t>
            </a:r>
          </a:p>
          <a:p>
            <a:r>
              <a:rPr lang="es-ES" dirty="0"/>
              <a:t>Tenía un intrincado sistema de caminos que dio lugar a un espacio central con una glorieta octogonal en su centro.</a:t>
            </a:r>
          </a:p>
          <a:p>
            <a:endParaRPr lang="es-ES" dirty="0"/>
          </a:p>
          <a:p>
            <a:endParaRPr lang="es-ES" dirty="0"/>
          </a:p>
          <a:p>
            <a:endParaRPr lang="es-ES" dirty="0"/>
          </a:p>
        </p:txBody>
      </p:sp>
    </p:spTree>
    <p:extLst>
      <p:ext uri="{BB962C8B-B14F-4D97-AF65-F5344CB8AC3E}">
        <p14:creationId xmlns:p14="http://schemas.microsoft.com/office/powerpoint/2010/main" val="3871612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467600" cy="5585061"/>
          </a:xfrm>
        </p:spPr>
        <p:txBody>
          <a:bodyPr>
            <a:normAutofit/>
          </a:bodyPr>
          <a:lstStyle/>
          <a:p>
            <a:r>
              <a:rPr lang="es-ES" dirty="0"/>
              <a:t> Desde alrededor de 1710, después de Frederiksberg Palace se había construido el castillo de Rosenborg, así como sus jardines, fue abandonado en gran parte por la familia real y los jardines fueron abiertos al publico.</a:t>
            </a:r>
          </a:p>
          <a:p>
            <a:r>
              <a:rPr lang="es-ES" dirty="0"/>
              <a:t>Johan Cornelius Krieger fue nombrado jardinero del invernadero en 1711 y después de convertirse en jefe de jardineros en 1721  cuando se rediseñó el jardín en el estilo barroco. </a:t>
            </a:r>
          </a:p>
          <a:p>
            <a:r>
              <a:rPr lang="es-ES" dirty="0"/>
              <a:t>Diseño </a:t>
            </a:r>
          </a:p>
          <a:p>
            <a:r>
              <a:rPr lang="es-ES" dirty="0"/>
              <a:t>El parque de 12 hectáreas, está delimitado por las calles Gothersgade , Voldgade Øster , Sølvgade y Kronprinsessegade . </a:t>
            </a:r>
          </a:p>
          <a:p>
            <a:endParaRPr lang="es-ES" dirty="0"/>
          </a:p>
        </p:txBody>
      </p:sp>
    </p:spTree>
    <p:extLst>
      <p:ext uri="{BB962C8B-B14F-4D97-AF65-F5344CB8AC3E}">
        <p14:creationId xmlns:p14="http://schemas.microsoft.com/office/powerpoint/2010/main" val="83484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Rosenborg Castle se encuentra en la parte noroccidental del parque y está rodeado por un foso en tres lados. </a:t>
            </a:r>
          </a:p>
          <a:p>
            <a:r>
              <a:rPr lang="es-ES" dirty="0"/>
              <a:t>La entrada principal se encuentran dos Puerta del Rey en la esquina de Gothersgade y Kronprinsessegade y Puerta de la Reina, en la esquina de Øster Voldgade y Sølvgade.</a:t>
            </a:r>
          </a:p>
          <a:p>
            <a:r>
              <a:rPr lang="es-ES" dirty="0"/>
              <a:t> También hay cuatro otras entradas al parque. </a:t>
            </a:r>
          </a:p>
          <a:p>
            <a:r>
              <a:rPr lang="es-ES" dirty="0"/>
              <a:t>Una característica dominante de la scenery son las dos diagonales [Tilia | avenidas de tilos que se cortan cerca del centro del parque y que se conoce como el Camino del Caballero (danés: Kavalergangen) y el Sendero de la dama (danés: Damegangen), mientras que el resto de las rutas están dispuestos en un patrón de rejilla</a:t>
            </a:r>
          </a:p>
          <a:p>
            <a:endParaRPr lang="es-ES" dirty="0"/>
          </a:p>
          <a:p>
            <a:endParaRPr lang="es-ES" dirty="0"/>
          </a:p>
        </p:txBody>
      </p:sp>
    </p:spTree>
    <p:extLst>
      <p:ext uri="{BB962C8B-B14F-4D97-AF65-F5344CB8AC3E}">
        <p14:creationId xmlns:p14="http://schemas.microsoft.com/office/powerpoint/2010/main" val="1798090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692696"/>
            <a:ext cx="7046168" cy="5297029"/>
          </a:xfrm>
        </p:spPr>
        <p:txBody>
          <a:bodyPr>
            <a:normAutofit/>
          </a:bodyPr>
          <a:lstStyle/>
          <a:p>
            <a:r>
              <a:rPr lang="es-ES" dirty="0"/>
              <a:t>Las avenidas bordeadas de árboles fueron plantadas como parte del jardín barroco Krieger pero la red básica de senderos se puede ver en el plan de Heiders 'a partir de 1649. </a:t>
            </a:r>
          </a:p>
          <a:p>
            <a:r>
              <a:rPr lang="es-ES" dirty="0"/>
              <a:t>La más antigua escultura en el jardín es el caballo y el león que fue encargado por Christian IV de Peter Husum en 1617 y se terminó en 1625. </a:t>
            </a:r>
          </a:p>
          <a:p>
            <a:r>
              <a:rPr lang="es-ES" dirty="0"/>
              <a:t>Una copia cerca de una escultura de mármol antigua, al Capitolio en Roma , representa a un león con rostro humanoide que está destrozando un caballo que acaba derribado. </a:t>
            </a:r>
          </a:p>
          <a:p>
            <a:endParaRPr lang="es-ES" dirty="0"/>
          </a:p>
          <a:p>
            <a:endParaRPr lang="es-ES" dirty="0"/>
          </a:p>
        </p:txBody>
      </p:sp>
    </p:spTree>
    <p:extLst>
      <p:ext uri="{BB962C8B-B14F-4D97-AF65-F5344CB8AC3E}">
        <p14:creationId xmlns:p14="http://schemas.microsoft.com/office/powerpoint/2010/main" val="1351264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467600" cy="6336704"/>
          </a:xfrm>
        </p:spPr>
        <p:txBody>
          <a:bodyPr>
            <a:normAutofit/>
          </a:bodyPr>
          <a:lstStyle/>
          <a:p>
            <a:r>
              <a:rPr lang="es-ES" dirty="0"/>
              <a:t>La estatua fue colocada probablemente en el jardín después de su finalización, pero se trasladó temporalmente a Glückstadt en 1643 en relación con el matrimonio del príncipe Federico (III)  con [Sophie Amalie de Brunswick-Lüneburg  en 1643, supuestamente como una expresión de la del rey agravación por encima de su primo George, duque de Brunswick-Lüneburg fracaso para que le ayuden en la batalla de Lutter en 1626 con el león que representa el escudo de armas de Dinamarca y el caballo  del Ducado.</a:t>
            </a:r>
          </a:p>
          <a:p>
            <a:r>
              <a:rPr lang="es-ES" dirty="0"/>
              <a:t>El tema está asociado con una leyenda persa  sobre la batalla entre la luz y la oscuridad. </a:t>
            </a:r>
          </a:p>
          <a:p>
            <a:endParaRPr lang="es-ES" dirty="0"/>
          </a:p>
        </p:txBody>
      </p:sp>
    </p:spTree>
    <p:extLst>
      <p:ext uri="{BB962C8B-B14F-4D97-AF65-F5344CB8AC3E}">
        <p14:creationId xmlns:p14="http://schemas.microsoft.com/office/powerpoint/2010/main" val="4016412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836712"/>
            <a:ext cx="7467600" cy="5153013"/>
          </a:xfrm>
        </p:spPr>
        <p:txBody>
          <a:bodyPr/>
          <a:lstStyle/>
          <a:p>
            <a:r>
              <a:rPr lang="es-ES" dirty="0"/>
              <a:t>La estatua fue trasladada de nuevo al jardín en el castillo de Rosenborg cuando Federico III subió al trono y ahora está situado entre el anillo de dos columnas a caballo en la zona sur del parque.  </a:t>
            </a:r>
          </a:p>
          <a:p>
            <a:r>
              <a:rPr lang="es-ES" dirty="0"/>
              <a:t>Las 17 bolas de mármol que rodean el césped Matzen se cree que proviene de la Rotonda nunca terminó de Santa Ana, una iglesia monumental que estaba en construcción en un sitio cercano, pero nunca se terminó, y se han colocado en el parque,  en  1783. </a:t>
            </a:r>
          </a:p>
          <a:p>
            <a:endParaRPr lang="es-ES" dirty="0"/>
          </a:p>
          <a:p>
            <a:endParaRPr lang="es-ES" dirty="0"/>
          </a:p>
        </p:txBody>
      </p:sp>
    </p:spTree>
    <p:extLst>
      <p:ext uri="{BB962C8B-B14F-4D97-AF65-F5344CB8AC3E}">
        <p14:creationId xmlns:p14="http://schemas.microsoft.com/office/powerpoint/2010/main" val="166628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Kongens Have - avenu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788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892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39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730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0940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48562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350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911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Rosenborg Castle - moa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202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722948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474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340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755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2937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0879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912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6582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9462144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84200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5825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6229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2" y="0"/>
            <a:ext cx="9157252" cy="6741368"/>
          </a:xfrm>
          <a:prstGeom prst="rect">
            <a:avLst/>
          </a:prstGeom>
        </p:spPr>
      </p:pic>
    </p:spTree>
    <p:extLst>
      <p:ext uri="{BB962C8B-B14F-4D97-AF65-F5344CB8AC3E}">
        <p14:creationId xmlns:p14="http://schemas.microsoft.com/office/powerpoint/2010/main" val="29801145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9389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9144000" cy="6766560"/>
          </a:xfrm>
          <a:prstGeom prst="rect">
            <a:avLst/>
          </a:prstGeom>
        </p:spPr>
      </p:pic>
    </p:spTree>
    <p:extLst>
      <p:ext uri="{BB962C8B-B14F-4D97-AF65-F5344CB8AC3E}">
        <p14:creationId xmlns:p14="http://schemas.microsoft.com/office/powerpoint/2010/main" val="3652591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446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0566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397632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67883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 y="0"/>
            <a:ext cx="5001479"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0"/>
            <a:ext cx="4321966" cy="6858000"/>
          </a:xfrm>
          <a:prstGeom prst="rect">
            <a:avLst/>
          </a:prstGeom>
        </p:spPr>
      </p:pic>
    </p:spTree>
    <p:extLst>
      <p:ext uri="{BB962C8B-B14F-4D97-AF65-F5344CB8AC3E}">
        <p14:creationId xmlns:p14="http://schemas.microsoft.com/office/powerpoint/2010/main" val="42733782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0107575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608736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254"/>
            <a:ext cx="9144000" cy="6795492"/>
          </a:xfrm>
          <a:prstGeom prst="rect">
            <a:avLst/>
          </a:prstGeom>
        </p:spPr>
      </p:pic>
    </p:spTree>
    <p:extLst>
      <p:ext uri="{BB962C8B-B14F-4D97-AF65-F5344CB8AC3E}">
        <p14:creationId xmlns:p14="http://schemas.microsoft.com/office/powerpoint/2010/main" val="3077393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2167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78000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6907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8793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301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735"/>
            <a:ext cx="9144000" cy="6526530"/>
          </a:xfrm>
          <a:prstGeom prst="rect">
            <a:avLst/>
          </a:prstGeom>
        </p:spPr>
      </p:pic>
    </p:spTree>
    <p:extLst>
      <p:ext uri="{BB962C8B-B14F-4D97-AF65-F5344CB8AC3E}">
        <p14:creationId xmlns:p14="http://schemas.microsoft.com/office/powerpoint/2010/main" val="19181217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60691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409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51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8929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6453336"/>
            <a:ext cx="2627784" cy="369332"/>
          </a:xfrm>
          <a:prstGeom prst="rect">
            <a:avLst/>
          </a:prstGeom>
          <a:solidFill>
            <a:schemeClr val="bg1"/>
          </a:solidFill>
        </p:spPr>
        <p:txBody>
          <a:bodyPr wrap="square" rtlCol="0">
            <a:spAutoFit/>
          </a:bodyPr>
          <a:lstStyle/>
          <a:p>
            <a:r>
              <a:rPr lang="es-ES" dirty="0">
                <a:solidFill>
                  <a:prstClr val="white"/>
                </a:solidFill>
              </a:rPr>
              <a:t>Rosenborg Palace</a:t>
            </a:r>
          </a:p>
        </p:txBody>
      </p:sp>
    </p:spTree>
    <p:extLst>
      <p:ext uri="{BB962C8B-B14F-4D97-AF65-F5344CB8AC3E}">
        <p14:creationId xmlns:p14="http://schemas.microsoft.com/office/powerpoint/2010/main" val="32057367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75814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1658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354636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14281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5776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1354750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8877698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0527305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2669482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Frederikksborg Gardens.</a:t>
            </a:r>
          </a:p>
        </p:txBody>
      </p:sp>
      <p:sp>
        <p:nvSpPr>
          <p:cNvPr id="3" name="2 Marcador de contenido"/>
          <p:cNvSpPr>
            <a:spLocks noGrp="1"/>
          </p:cNvSpPr>
          <p:nvPr>
            <p:ph sz="quarter" idx="1"/>
          </p:nvPr>
        </p:nvSpPr>
        <p:spPr/>
        <p:txBody>
          <a:bodyPr>
            <a:normAutofit lnSpcReduction="10000"/>
          </a:bodyPr>
          <a:lstStyle/>
          <a:p>
            <a:r>
              <a:rPr lang="es-ES" dirty="0"/>
              <a:t>Palacio Frederiksborg Castle o ( danés : Frederiksborg Slot) es un palacio en Hillerød , Dinamarca .</a:t>
            </a:r>
          </a:p>
          <a:p>
            <a:r>
              <a:rPr lang="es-ES" dirty="0"/>
              <a:t> Fue construido como residencia real por el rey Christian IV y ahora es un museo de historia nacional.</a:t>
            </a:r>
          </a:p>
          <a:p>
            <a:r>
              <a:rPr lang="es-ES" dirty="0"/>
              <a:t> El edificio actual sustituyó a una anterior castillo construido por Federico II y es el mayor palacio renacentista en Escandinavia . </a:t>
            </a:r>
          </a:p>
          <a:p>
            <a:r>
              <a:rPr lang="es-ES" dirty="0"/>
              <a:t>El palacio está situado sobre tres pequeñas islas en el medio del lago Palace (Slotsøen) y está unido por un gran jardín formal en el estilo barroco.</a:t>
            </a:r>
          </a:p>
        </p:txBody>
      </p:sp>
    </p:spTree>
    <p:extLst>
      <p:ext uri="{BB962C8B-B14F-4D97-AF65-F5344CB8AC3E}">
        <p14:creationId xmlns:p14="http://schemas.microsoft.com/office/powerpoint/2010/main" val="41868014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467600" cy="5976664"/>
          </a:xfrm>
        </p:spPr>
        <p:txBody>
          <a:bodyPr>
            <a:normAutofit/>
          </a:bodyPr>
          <a:lstStyle/>
          <a:p>
            <a:r>
              <a:rPr lang="es-ES" dirty="0"/>
              <a:t>Es un placer visitar un jardín barroco alto donde el diseñador, en lugar de tratar de hacer otra Versalles, se ha basado en Chantilly y otros proyectos por Le Notre.</a:t>
            </a:r>
          </a:p>
          <a:p>
            <a:r>
              <a:rPr lang="es-ES" dirty="0"/>
              <a:t> Frederiksborg Castle se inició en 1560 y reconstruido varias veces. </a:t>
            </a:r>
          </a:p>
          <a:p>
            <a:r>
              <a:rPr lang="es-ES" dirty="0"/>
              <a:t>Al igual que los castillos medievales franceses de tierras bajas, se encuentra en un lago.</a:t>
            </a:r>
          </a:p>
          <a:p>
            <a:r>
              <a:rPr lang="es-ES" dirty="0"/>
              <a:t> La construcción del jardín barroco se inició en 1720. Frederiksborg es un hermoso castillo con torreones rodeado de agua. </a:t>
            </a:r>
          </a:p>
          <a:p>
            <a:r>
              <a:rPr lang="es-ES" dirty="0"/>
              <a:t>Fue utilizado como residencia de verano de la familia real danesa antes de convertirse en un museo nacional. </a:t>
            </a:r>
          </a:p>
        </p:txBody>
      </p:sp>
    </p:spTree>
    <p:extLst>
      <p:ext uri="{BB962C8B-B14F-4D97-AF65-F5344CB8AC3E}">
        <p14:creationId xmlns:p14="http://schemas.microsoft.com/office/powerpoint/2010/main" val="16176924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76672"/>
            <a:ext cx="7467600" cy="5513053"/>
          </a:xfrm>
        </p:spPr>
        <p:txBody>
          <a:bodyPr>
            <a:normAutofit lnSpcReduction="10000"/>
          </a:bodyPr>
          <a:lstStyle/>
          <a:p>
            <a:r>
              <a:rPr lang="es-ES" dirty="0"/>
              <a:t>El castillo está organizado en tres islas con su eje principal proyectada sobre una cuarta isla y en todo el lago. </a:t>
            </a:r>
          </a:p>
          <a:p>
            <a:r>
              <a:rPr lang="es-ES" dirty="0"/>
              <a:t>Un canal y la orilla del lago en la línea del eje, que se extiende por una ladera adosada a un estanque oval. </a:t>
            </a:r>
          </a:p>
          <a:p>
            <a:r>
              <a:rPr lang="es-ES" dirty="0"/>
              <a:t>El eje está definido por setos recortados y limas  Después de un período de abandono, un programa de restauración se inició en 1995. </a:t>
            </a:r>
          </a:p>
          <a:p>
            <a:r>
              <a:rPr lang="es-ES" dirty="0"/>
              <a:t>Partiendo del eje de caminar alrededor de la orilla del lago da una imagen diferente: de un romántico castillo en una isla en un lago en un parque. </a:t>
            </a:r>
          </a:p>
          <a:p>
            <a:r>
              <a:rPr lang="es-ES" dirty="0"/>
              <a:t>Parece ser una composición paisaje siglo XVIII. </a:t>
            </a:r>
          </a:p>
          <a:p>
            <a:endParaRPr lang="es-ES" dirty="0"/>
          </a:p>
        </p:txBody>
      </p:sp>
    </p:spTree>
    <p:extLst>
      <p:ext uri="{BB962C8B-B14F-4D97-AF65-F5344CB8AC3E}">
        <p14:creationId xmlns:p14="http://schemas.microsoft.com/office/powerpoint/2010/main" val="19687364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7108881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9200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42899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85519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9429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6580291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16969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1337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6904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5842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42608503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0069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71745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72232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49865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54195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77079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4289177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1478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21121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8031319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29899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17892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Fredensborg Palace</a:t>
            </a:r>
          </a:p>
        </p:txBody>
      </p:sp>
      <p:sp>
        <p:nvSpPr>
          <p:cNvPr id="3" name="2 Marcador de contenido"/>
          <p:cNvSpPr>
            <a:spLocks noGrp="1"/>
          </p:cNvSpPr>
          <p:nvPr>
            <p:ph sz="quarter" idx="1"/>
          </p:nvPr>
        </p:nvSpPr>
        <p:spPr/>
        <p:txBody>
          <a:bodyPr/>
          <a:lstStyle/>
          <a:p>
            <a:r>
              <a:rPr lang="es-ES" dirty="0"/>
              <a:t>Fredensborg Palace ( danés : Ranura de Fredensborg, pronunciado [fʁæð ˀ n̩sbɒ ː  es un palacio situado en la orilla oriental del lago Esrum ( danés , Esrum Sø) en Fredensborg , en la isla de Zealand (Sjælland) en Dinamarca </a:t>
            </a:r>
          </a:p>
          <a:p>
            <a:r>
              <a:rPr lang="es-ES" dirty="0"/>
              <a:t> Se trata de la residencia de primavera y otoño de la familia real danesa  y es a menudo el lugar de visitas de estado y eventos importantes en la Familia Real. </a:t>
            </a:r>
          </a:p>
          <a:p>
            <a:r>
              <a:rPr lang="es-ES" dirty="0"/>
              <a:t>Es la más utilizada de las residencias de la Familia Real. </a:t>
            </a:r>
          </a:p>
        </p:txBody>
      </p:sp>
    </p:spTree>
    <p:extLst>
      <p:ext uri="{BB962C8B-B14F-4D97-AF65-F5344CB8AC3E}">
        <p14:creationId xmlns:p14="http://schemas.microsoft.com/office/powerpoint/2010/main" val="7906714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38200" y="404664"/>
            <a:ext cx="7467600" cy="5585061"/>
          </a:xfrm>
        </p:spPr>
        <p:txBody>
          <a:bodyPr>
            <a:normAutofit/>
          </a:bodyPr>
          <a:lstStyle/>
          <a:p>
            <a:r>
              <a:rPr lang="es-ES" dirty="0"/>
              <a:t>Los jardines del palacio son uno de los mayores jardines históricos de Dinamarca, y son mejor ejemplo de jardín barroco de Dinamarca . </a:t>
            </a:r>
          </a:p>
          <a:p>
            <a:r>
              <a:rPr lang="es-ES" dirty="0"/>
              <a:t>Estos también fue diseñado por Krieger, y se han ampliado y modificado durante el siglo XVIII. </a:t>
            </a:r>
          </a:p>
          <a:p>
            <a:r>
              <a:rPr lang="es-ES" dirty="0"/>
              <a:t> Las avenidas largas y rectas que se extienden desde el castillo con  un patrón en forma de estrella se recrearon en los años 1970 a 1990. </a:t>
            </a:r>
          </a:p>
          <a:p>
            <a:r>
              <a:rPr lang="es-ES" dirty="0"/>
              <a:t>Entre estas posibilidades se encuentran grandes áreas boscosas con senderos sinuosos.</a:t>
            </a:r>
          </a:p>
          <a:p>
            <a:r>
              <a:rPr lang="es-ES" dirty="0"/>
              <a:t> La mayoría de las estatuas en los jardines fueron esculpidas por J. Wiedewelt .  </a:t>
            </a:r>
          </a:p>
          <a:p>
            <a:endParaRPr lang="es-ES" dirty="0"/>
          </a:p>
        </p:txBody>
      </p:sp>
    </p:spTree>
    <p:extLst>
      <p:ext uri="{BB962C8B-B14F-4D97-AF65-F5344CB8AC3E}">
        <p14:creationId xmlns:p14="http://schemas.microsoft.com/office/powerpoint/2010/main" val="15030025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De especial interés es el del valle "de los nórdicos ( danés : Nordmandsdalen) con unas 70 esculturas de Noruega y las Islas Feroe . agricultores y pescadores, originalmente grabadas por JG Grund </a:t>
            </a:r>
          </a:p>
          <a:p>
            <a:r>
              <a:rPr lang="es-ES" dirty="0"/>
              <a:t> El jardín está abierto todo el año. </a:t>
            </a:r>
          </a:p>
          <a:p>
            <a:r>
              <a:rPr lang="es-ES" dirty="0"/>
              <a:t>El área de los jardines cercanos al palacio está reservado para la familia real, pero está generalmente abierto al público en el mes de julio. Estos son los huertos familiares, que suministran verduras frescas para el hogar, y un moderno invernadero de naranjos , que era abrió sus puertas en 1995. </a:t>
            </a:r>
          </a:p>
          <a:p>
            <a:endParaRPr lang="es-ES" dirty="0"/>
          </a:p>
        </p:txBody>
      </p:sp>
    </p:spTree>
    <p:extLst>
      <p:ext uri="{BB962C8B-B14F-4D97-AF65-F5344CB8AC3E}">
        <p14:creationId xmlns:p14="http://schemas.microsoft.com/office/powerpoint/2010/main" val="40203314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8657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3389057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0582"/>
            <a:ext cx="9144000" cy="6370786"/>
          </a:xfrm>
          <a:prstGeom prst="rect">
            <a:avLst/>
          </a:prstGeom>
        </p:spPr>
      </p:pic>
    </p:spTree>
    <p:extLst>
      <p:ext uri="{BB962C8B-B14F-4D97-AF65-F5344CB8AC3E}">
        <p14:creationId xmlns:p14="http://schemas.microsoft.com/office/powerpoint/2010/main" val="30835431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164288" y="6453336"/>
            <a:ext cx="1979712" cy="646331"/>
          </a:xfrm>
          <a:prstGeom prst="rect">
            <a:avLst/>
          </a:prstGeom>
          <a:solidFill>
            <a:schemeClr val="bg1"/>
          </a:solidFill>
        </p:spPr>
        <p:txBody>
          <a:bodyPr wrap="square" rtlCol="0">
            <a:spAutoFit/>
          </a:bodyPr>
          <a:lstStyle/>
          <a:p>
            <a:r>
              <a:rPr lang="es-ES" dirty="0">
                <a:solidFill>
                  <a:prstClr val="white"/>
                </a:solidFill>
              </a:rPr>
              <a:t>Fredensborg Slot</a:t>
            </a:r>
          </a:p>
        </p:txBody>
      </p:sp>
    </p:spTree>
    <p:extLst>
      <p:ext uri="{BB962C8B-B14F-4D97-AF65-F5344CB8AC3E}">
        <p14:creationId xmlns:p14="http://schemas.microsoft.com/office/powerpoint/2010/main" val="11384339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12999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30035431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031"/>
            <a:ext cx="9144000" cy="6357938"/>
          </a:xfrm>
          <a:prstGeom prst="rect">
            <a:avLst/>
          </a:prstGeom>
        </p:spPr>
      </p:pic>
    </p:spTree>
    <p:extLst>
      <p:ext uri="{BB962C8B-B14F-4D97-AF65-F5344CB8AC3E}">
        <p14:creationId xmlns:p14="http://schemas.microsoft.com/office/powerpoint/2010/main" val="12881338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664"/>
            <a:ext cx="9144000" cy="6518672"/>
          </a:xfrm>
          <a:prstGeom prst="rect">
            <a:avLst/>
          </a:prstGeom>
        </p:spPr>
      </p:pic>
    </p:spTree>
    <p:extLst>
      <p:ext uri="{BB962C8B-B14F-4D97-AF65-F5344CB8AC3E}">
        <p14:creationId xmlns:p14="http://schemas.microsoft.com/office/powerpoint/2010/main" val="22056020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70179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23-08-05 Nordmandsdalen 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754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691"/>
            <a:ext cx="9144000" cy="6652617"/>
          </a:xfrm>
          <a:prstGeom prst="rect">
            <a:avLst/>
          </a:prstGeom>
        </p:spPr>
      </p:pic>
    </p:spTree>
    <p:extLst>
      <p:ext uri="{BB962C8B-B14F-4D97-AF65-F5344CB8AC3E}">
        <p14:creationId xmlns:p14="http://schemas.microsoft.com/office/powerpoint/2010/main" val="14213421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45425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13977244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249</TotalTime>
  <Words>1567</Words>
  <Application>Microsoft Office PowerPoint</Application>
  <PresentationFormat>Presentación en pantalla (4:3)</PresentationFormat>
  <Paragraphs>69</Paragraphs>
  <Slides>120</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EUROPA.-LA VUELTA AL MUNDO EN 885 JARDINES.- DINAMARCA.-C.-</vt:lpstr>
      <vt:lpstr>Tivoli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Copenhague.-Rosenborg.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Frederikksborg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Fredensborg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14</cp:revision>
  <dcterms:created xsi:type="dcterms:W3CDTF">2013-08-24T06:13:10Z</dcterms:created>
  <dcterms:modified xsi:type="dcterms:W3CDTF">2018-03-07T11:12:41Z</dcterms:modified>
</cp:coreProperties>
</file>