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4"/>
  </p:notesMasterIdLst>
  <p:sldIdLst>
    <p:sldId id="256" r:id="rId2"/>
    <p:sldId id="258" r:id="rId3"/>
    <p:sldId id="37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78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79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BF129-E4A8-4756-A52F-32FD95AAD507}" type="datetimeFigureOut">
              <a:rPr lang="es-ES" smtClean="0"/>
              <a:t>04/04/2014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B4304-8EC7-4430-9A41-142D7EB76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098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Rosenborg</a:t>
            </a:r>
            <a:r>
              <a:rPr lang="es-ES" dirty="0" smtClean="0"/>
              <a:t> Palace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4B6B1-FFD2-4977-88F4-39A4FCAE059E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50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Rosenborg</a:t>
            </a:r>
            <a:r>
              <a:rPr lang="es-ES" dirty="0" smtClean="0"/>
              <a:t> Palace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4B6B1-FFD2-4977-88F4-39A4FCAE059E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4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Fre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4B6B1-FFD2-4977-88F4-39A4FCAE059E}" type="slidenum">
              <a:rPr lang="es-ES" smtClean="0">
                <a:solidFill>
                  <a:prstClr val="black"/>
                </a:solidFill>
              </a:rPr>
              <a:pPr/>
              <a:t>121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648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4/4/2014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4/4/2014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4/4/2014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4/4/2014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4/4/2014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4/4/2014</a:t>
            </a:fld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4/4/2014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4/4/2014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4/4/2014</a:t>
            </a:fld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4/4/2014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4/4/2014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4/4/2014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//upload.wikimedia.org/wikipedia/commons/b/bf/Kongens_Have_-_avenue.jpg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//upload.wikimedia.org/wikipedia/commons/e/e0/Rosenborg_Castle_-_moat.jpg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hyperlink" Target="//upload.wikimedia.org/wikipedia/commons/6/6a/Nordmandsdalen_23-08-05_1.jpg" TargetMode="Externa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606480" cy="1656184"/>
          </a:xfrm>
        </p:spPr>
        <p:txBody>
          <a:bodyPr>
            <a:noAutofit/>
          </a:bodyPr>
          <a:lstStyle/>
          <a:p>
            <a:r>
              <a:rPr lang="es-ES" sz="3600" dirty="0" smtClean="0"/>
              <a:t>LA VUELTA AL MUNDO EN 385 JARDINES.-DINAMARCA.-C.-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Selección de textos y </a:t>
            </a:r>
            <a:r>
              <a:rPr lang="es-ES" dirty="0" err="1" smtClean="0"/>
              <a:t>fotografias</a:t>
            </a:r>
            <a:r>
              <a:rPr lang="es-ES" dirty="0" smtClean="0"/>
              <a:t> por</a:t>
            </a:r>
          </a:p>
          <a:p>
            <a:r>
              <a:rPr lang="es-ES" sz="2800" dirty="0" smtClean="0"/>
              <a:t>JOSE ELIAS BONELLS</a:t>
            </a:r>
          </a:p>
          <a:p>
            <a:r>
              <a:rPr lang="es-ES" sz="2800" dirty="0" err="1"/>
              <a:t>mozart</a:t>
            </a:r>
            <a:r>
              <a:rPr lang="es-ES" sz="2800" dirty="0"/>
              <a:t> - </a:t>
            </a:r>
            <a:r>
              <a:rPr lang="es-ES" sz="2800" dirty="0" err="1"/>
              <a:t>musica</a:t>
            </a:r>
            <a:r>
              <a:rPr lang="es-ES" sz="2800" dirty="0"/>
              <a:t> </a:t>
            </a:r>
            <a:r>
              <a:rPr lang="es-ES" sz="2800" dirty="0" err="1"/>
              <a:t>clasica</a:t>
            </a:r>
            <a:r>
              <a:rPr lang="es-ES" sz="2800" dirty="0"/>
              <a:t> - las bodas de </a:t>
            </a:r>
            <a:r>
              <a:rPr lang="es-ES" sz="2800" dirty="0" err="1" smtClean="0"/>
              <a:t>figaro</a:t>
            </a:r>
            <a:endParaRPr lang="es-ES" sz="2800" dirty="0"/>
          </a:p>
        </p:txBody>
      </p:sp>
      <p:pic>
        <p:nvPicPr>
          <p:cNvPr id="4" name="mozart - musica clasica - las bodas de figaro48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56376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23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120229"/>
          </a:xfrm>
        </p:spPr>
        <p:txBody>
          <a:bodyPr/>
          <a:lstStyle/>
          <a:p>
            <a:r>
              <a:rPr lang="es-ES" dirty="0" err="1" smtClean="0"/>
              <a:t>Tivoli</a:t>
            </a:r>
            <a:r>
              <a:rPr lang="es-ES" dirty="0" smtClean="0"/>
              <a:t> Park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838200" y="2132856"/>
            <a:ext cx="6974160" cy="4176464"/>
          </a:xfrm>
        </p:spPr>
        <p:txBody>
          <a:bodyPr>
            <a:normAutofit/>
          </a:bodyPr>
          <a:lstStyle/>
          <a:p>
            <a:r>
              <a:rPr lang="es-ES" dirty="0"/>
              <a:t>Jardines de </a:t>
            </a:r>
            <a:r>
              <a:rPr lang="es-ES" dirty="0" err="1"/>
              <a:t>Tivoli</a:t>
            </a:r>
            <a:r>
              <a:rPr lang="es-ES" dirty="0"/>
              <a:t> (</a:t>
            </a:r>
            <a:r>
              <a:rPr lang="es-ES" dirty="0" err="1"/>
              <a:t>Tivoli</a:t>
            </a:r>
            <a:r>
              <a:rPr lang="es-ES" dirty="0"/>
              <a:t> o simplemente) es un famoso parque de atracciones y el parque de diversiones en Copenhague , Dinamarca . 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/>
              <a:t>parque abrió sus puertas el 15 de agosto de 1843 y es el segundo más antiguo parque de diversiones en el mundo, después de </a:t>
            </a:r>
            <a:r>
              <a:rPr lang="es-ES" dirty="0" err="1"/>
              <a:t>Dyrehavsbakken</a:t>
            </a:r>
            <a:r>
              <a:rPr lang="es-ES" dirty="0"/>
              <a:t> en las cercanías de </a:t>
            </a:r>
            <a:r>
              <a:rPr lang="es-ES" dirty="0" err="1"/>
              <a:t>Klampenborg</a:t>
            </a:r>
            <a:r>
              <a:rPr lang="es-ES" dirty="0"/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30568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Con 3,963 millones de visitantes en 2011  , </a:t>
            </a:r>
            <a:r>
              <a:rPr lang="es-ES" dirty="0" err="1"/>
              <a:t>Tivoli</a:t>
            </a:r>
            <a:r>
              <a:rPr lang="es-ES" dirty="0"/>
              <a:t> es el segundo parque temático más popular de temporada en el mundo, el parque temático más visitado de Escandinavia y la cuarta más visitada de Europa, sólo por detrás de </a:t>
            </a:r>
            <a:r>
              <a:rPr lang="es-ES" dirty="0" err="1"/>
              <a:t>Disneyland</a:t>
            </a:r>
            <a:r>
              <a:rPr lang="es-ES" dirty="0"/>
              <a:t> París , </a:t>
            </a:r>
            <a:r>
              <a:rPr lang="es-ES" dirty="0" err="1"/>
              <a:t>Rust</a:t>
            </a:r>
            <a:r>
              <a:rPr lang="es-ES" dirty="0"/>
              <a:t> Europa-Park y el </a:t>
            </a:r>
            <a:r>
              <a:rPr lang="es-ES" dirty="0" err="1"/>
              <a:t>Efteling</a:t>
            </a:r>
            <a:r>
              <a:rPr lang="es-ES" dirty="0"/>
              <a:t>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886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036496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2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44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71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049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26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5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35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79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69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34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8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838"/>
            <a:ext cx="9144000" cy="6741368"/>
          </a:xfrm>
        </p:spPr>
      </p:pic>
    </p:spTree>
    <p:extLst>
      <p:ext uri="{BB962C8B-B14F-4D97-AF65-F5344CB8AC3E}">
        <p14:creationId xmlns:p14="http://schemas.microsoft.com/office/powerpoint/2010/main" val="876088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</p:spPr>
      </p:pic>
    </p:spTree>
    <p:extLst>
      <p:ext uri="{BB962C8B-B14F-4D97-AF65-F5344CB8AC3E}">
        <p14:creationId xmlns:p14="http://schemas.microsoft.com/office/powerpoint/2010/main" val="4018595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" y="0"/>
            <a:ext cx="91392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6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Copenhague.-</a:t>
            </a:r>
            <a:r>
              <a:rPr lang="es-ES" dirty="0" err="1"/>
              <a:t>Rosenborg</a:t>
            </a:r>
            <a:r>
              <a:rPr lang="es-ES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2038388"/>
            <a:ext cx="7118176" cy="455896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Jardines del castillo de </a:t>
            </a:r>
            <a:r>
              <a:rPr lang="es-ES" dirty="0" err="1"/>
              <a:t>Rosenborg</a:t>
            </a:r>
            <a:r>
              <a:rPr lang="es-ES" dirty="0"/>
              <a:t> (danés: </a:t>
            </a:r>
            <a:r>
              <a:rPr lang="es-ES" dirty="0" err="1"/>
              <a:t>Kongens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literalmente Jardín del Rey) es el parque más antiguo y más visitados en el centro de Copenhague , Dinamarca . </a:t>
            </a:r>
            <a:endParaRPr lang="es-ES" dirty="0" smtClean="0"/>
          </a:p>
          <a:p>
            <a:r>
              <a:rPr lang="es-ES" dirty="0" smtClean="0"/>
              <a:t>Fundados </a:t>
            </a:r>
            <a:r>
              <a:rPr lang="es-ES" dirty="0"/>
              <a:t>en el siglo </a:t>
            </a:r>
            <a:r>
              <a:rPr lang="es-ES" dirty="0" smtClean="0"/>
              <a:t>XVII </a:t>
            </a:r>
            <a:r>
              <a:rPr lang="es-ES" dirty="0"/>
              <a:t>como los jardines privados del rey Christian IV 's Castillo de </a:t>
            </a:r>
            <a:r>
              <a:rPr lang="es-ES" dirty="0" err="1"/>
              <a:t>Rosenborg</a:t>
            </a:r>
            <a:r>
              <a:rPr lang="es-ES" dirty="0"/>
              <a:t> , el parque también contiene varios otros edificios históricos, entre ellos cuarteles de </a:t>
            </a:r>
            <a:r>
              <a:rPr lang="es-ES" dirty="0" err="1"/>
              <a:t>Rosenborg</a:t>
            </a:r>
            <a:r>
              <a:rPr lang="es-ES" dirty="0"/>
              <a:t> , sede de la Guardia Real , así como un gran número de estatuas y monumentos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El parque también acoge exposiciones temporales de arte y otros eventos como conciertos durante el verano. </a:t>
            </a:r>
          </a:p>
        </p:txBody>
      </p:sp>
    </p:spTree>
    <p:extLst>
      <p:ext uri="{BB962C8B-B14F-4D97-AF65-F5344CB8AC3E}">
        <p14:creationId xmlns:p14="http://schemas.microsoft.com/office/powerpoint/2010/main" val="361268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404664"/>
            <a:ext cx="7262192" cy="5585061"/>
          </a:xfrm>
        </p:spPr>
        <p:txBody>
          <a:bodyPr>
            <a:normAutofit/>
          </a:bodyPr>
          <a:lstStyle/>
          <a:p>
            <a:r>
              <a:rPr lang="es-ES" dirty="0"/>
              <a:t>Los jardines del Renacimiento </a:t>
            </a:r>
          </a:p>
          <a:p>
            <a:r>
              <a:rPr lang="es-ES" dirty="0" smtClean="0"/>
              <a:t> El </a:t>
            </a:r>
            <a:r>
              <a:rPr lang="es-ES" dirty="0"/>
              <a:t>parque remonta su historia a 1606, cuando el rey Christian IV adquirió tierras fuera de Rampart Oriente de Copenhague y se estableció un jardín de recreo en estilo renacentista que también entregó frutas, verduras y flores para la casa real en Copenhague Castillo 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El jardín tenía un pabellón relativamente </a:t>
            </a:r>
            <a:r>
              <a:rPr lang="es-ES" dirty="0" smtClean="0"/>
              <a:t>pequeño, </a:t>
            </a:r>
            <a:r>
              <a:rPr lang="es-ES" dirty="0"/>
              <a:t>que se amplió posteriormente a día de presencia Castillo de </a:t>
            </a:r>
            <a:r>
              <a:rPr lang="es-ES" dirty="0" err="1"/>
              <a:t>Rosenborg</a:t>
            </a:r>
            <a:r>
              <a:rPr lang="es-ES" dirty="0"/>
              <a:t> , que se completó en 1624</a:t>
            </a:r>
            <a:r>
              <a:rPr lang="es-ES" dirty="0" smtClean="0"/>
              <a:t>.</a:t>
            </a:r>
          </a:p>
          <a:p>
            <a:r>
              <a:rPr lang="es-ES" dirty="0"/>
              <a:t>E</a:t>
            </a:r>
            <a:r>
              <a:rPr lang="es-ES" dirty="0" smtClean="0"/>
              <a:t>n </a:t>
            </a:r>
            <a:r>
              <a:rPr lang="es-ES" dirty="0"/>
              <a:t>1634, Charles </a:t>
            </a:r>
            <a:r>
              <a:rPr lang="es-ES" dirty="0" err="1"/>
              <a:t>Ogier</a:t>
            </a:r>
            <a:r>
              <a:rPr lang="es-ES" dirty="0"/>
              <a:t> , secretario del embajador de Francia en Dinamarca, frente a los jardines del Jardín de las </a:t>
            </a:r>
            <a:r>
              <a:rPr lang="es-ES" dirty="0" err="1"/>
              <a:t>Tullerías</a:t>
            </a:r>
            <a:r>
              <a:rPr lang="es-ES" dirty="0"/>
              <a:t> en París 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7688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404664"/>
            <a:ext cx="7467600" cy="5585061"/>
          </a:xfrm>
        </p:spPr>
        <p:txBody>
          <a:bodyPr>
            <a:normAutofit lnSpcReduction="10000"/>
          </a:bodyPr>
          <a:lstStyle/>
          <a:p>
            <a:r>
              <a:rPr lang="es-ES" dirty="0"/>
              <a:t> Un dibujo de Otto </a:t>
            </a:r>
            <a:r>
              <a:rPr lang="es-ES" dirty="0" err="1"/>
              <a:t>Heider</a:t>
            </a:r>
            <a:r>
              <a:rPr lang="es-ES" dirty="0"/>
              <a:t> desde 1649, el </a:t>
            </a:r>
            <a:r>
              <a:rPr lang="es-ES" dirty="0" smtClean="0"/>
              <a:t>más  antiguo plano </a:t>
            </a:r>
            <a:r>
              <a:rPr lang="es-ES" dirty="0"/>
              <a:t>fechado </a:t>
            </a:r>
            <a:r>
              <a:rPr lang="es-ES" dirty="0" smtClean="0"/>
              <a:t> </a:t>
            </a:r>
            <a:r>
              <a:rPr lang="es-ES" dirty="0"/>
              <a:t>del jardín de Dinamarca, ofrece conocimientos sobre </a:t>
            </a:r>
            <a:r>
              <a:rPr lang="es-ES" dirty="0" smtClean="0"/>
              <a:t>el estado</a:t>
            </a:r>
            <a:r>
              <a:rPr lang="es-ES" dirty="0" smtClean="0"/>
              <a:t> </a:t>
            </a:r>
            <a:r>
              <a:rPr lang="es-ES" dirty="0"/>
              <a:t>del jardín original. . </a:t>
            </a:r>
          </a:p>
          <a:p>
            <a:r>
              <a:rPr lang="es-ES" dirty="0" smtClean="0"/>
              <a:t>El </a:t>
            </a:r>
            <a:r>
              <a:rPr lang="es-ES" dirty="0"/>
              <a:t>jardín contiene un pabellón, estatuas, una fuente y otras </a:t>
            </a:r>
            <a:r>
              <a:rPr lang="es-ES" dirty="0" smtClean="0"/>
              <a:t>características</a:t>
            </a:r>
            <a:r>
              <a:rPr lang="es-ES" dirty="0"/>
              <a:t>. </a:t>
            </a:r>
            <a:r>
              <a:rPr lang="es-ES" dirty="0" smtClean="0"/>
              <a:t>Sus </a:t>
            </a:r>
            <a:r>
              <a:rPr lang="es-ES" dirty="0"/>
              <a:t>plantas incluyen moras , el vino, las manzanas, las peras y lavanda. </a:t>
            </a:r>
            <a:endParaRPr lang="es-ES" dirty="0" smtClean="0"/>
          </a:p>
          <a:p>
            <a:r>
              <a:rPr lang="es-ES" dirty="0"/>
              <a:t>Los jardines barrocos </a:t>
            </a:r>
          </a:p>
          <a:p>
            <a:r>
              <a:rPr lang="es-ES" dirty="0"/>
              <a:t>Más tarde en el siglo, como la moda cambia, el jardín fue rediseñado. Un plan de jardín a partir de 1669 muestran un laberinto de jardín, una característica típica del jardín barroco. </a:t>
            </a:r>
            <a:endParaRPr lang="es-ES" dirty="0"/>
          </a:p>
          <a:p>
            <a:r>
              <a:rPr lang="es-ES" dirty="0" smtClean="0"/>
              <a:t>Tenía </a:t>
            </a:r>
            <a:r>
              <a:rPr lang="es-ES" dirty="0"/>
              <a:t>un intrincado sistema de caminos que dio lugar a un espacio central con una glorieta octogonal en su centro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1612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404664"/>
            <a:ext cx="7467600" cy="5585061"/>
          </a:xfrm>
        </p:spPr>
        <p:txBody>
          <a:bodyPr>
            <a:normAutofit/>
          </a:bodyPr>
          <a:lstStyle/>
          <a:p>
            <a:r>
              <a:rPr lang="es-ES" dirty="0"/>
              <a:t> Desde alrededor de 1710, después de </a:t>
            </a:r>
            <a:r>
              <a:rPr lang="es-ES" dirty="0" err="1"/>
              <a:t>Frederiksberg</a:t>
            </a:r>
            <a:r>
              <a:rPr lang="es-ES" dirty="0"/>
              <a:t> Palace se había construido el castillo de </a:t>
            </a:r>
            <a:r>
              <a:rPr lang="es-ES" dirty="0" err="1"/>
              <a:t>Rosenborg</a:t>
            </a:r>
            <a:r>
              <a:rPr lang="es-ES" dirty="0"/>
              <a:t>, así como sus jardines, fue abandonado en gran parte por la familia real y los jardines fueron abiertos </a:t>
            </a:r>
            <a:r>
              <a:rPr lang="es-ES" dirty="0" smtClean="0"/>
              <a:t>al publico.</a:t>
            </a:r>
            <a:endParaRPr lang="es-ES" dirty="0"/>
          </a:p>
          <a:p>
            <a:r>
              <a:rPr lang="es-ES" dirty="0" smtClean="0"/>
              <a:t>Johan </a:t>
            </a:r>
            <a:r>
              <a:rPr lang="es-ES" dirty="0"/>
              <a:t>Cornelius </a:t>
            </a:r>
            <a:r>
              <a:rPr lang="es-ES" dirty="0" err="1"/>
              <a:t>Krieger</a:t>
            </a:r>
            <a:r>
              <a:rPr lang="es-ES" dirty="0"/>
              <a:t> fue nombrado jardinero del invernadero en 1711 y después de convertirse en jefe de jardineros en </a:t>
            </a:r>
            <a:r>
              <a:rPr lang="es-ES" dirty="0" smtClean="0"/>
              <a:t>1721  cuando </a:t>
            </a:r>
            <a:r>
              <a:rPr lang="es-ES" dirty="0"/>
              <a:t>se rediseñó el jardín en el estilo barroco. </a:t>
            </a:r>
            <a:endParaRPr lang="es-ES" dirty="0" smtClean="0"/>
          </a:p>
          <a:p>
            <a:r>
              <a:rPr lang="es-ES" dirty="0"/>
              <a:t>Diseño </a:t>
            </a:r>
          </a:p>
          <a:p>
            <a:r>
              <a:rPr lang="es-ES" dirty="0" smtClean="0"/>
              <a:t>El </a:t>
            </a:r>
            <a:r>
              <a:rPr lang="es-ES" dirty="0"/>
              <a:t>parque de 12 hectáreas, está delimitado por las calles </a:t>
            </a:r>
            <a:r>
              <a:rPr lang="es-ES" dirty="0" err="1"/>
              <a:t>Gothersgade</a:t>
            </a:r>
            <a:r>
              <a:rPr lang="es-ES" dirty="0"/>
              <a:t> , </a:t>
            </a:r>
            <a:r>
              <a:rPr lang="es-ES" dirty="0" err="1"/>
              <a:t>Voldgade</a:t>
            </a:r>
            <a:r>
              <a:rPr lang="es-ES" dirty="0"/>
              <a:t> </a:t>
            </a:r>
            <a:r>
              <a:rPr lang="es-ES" dirty="0" err="1"/>
              <a:t>Øster</a:t>
            </a:r>
            <a:r>
              <a:rPr lang="es-ES" dirty="0"/>
              <a:t> , </a:t>
            </a:r>
            <a:r>
              <a:rPr lang="es-ES" dirty="0" err="1"/>
              <a:t>Sølvgade</a:t>
            </a:r>
            <a:r>
              <a:rPr lang="es-ES" dirty="0"/>
              <a:t> y </a:t>
            </a:r>
            <a:r>
              <a:rPr lang="es-ES" dirty="0" err="1"/>
              <a:t>Kronprinsessegade</a:t>
            </a:r>
            <a:r>
              <a:rPr lang="es-ES" dirty="0"/>
              <a:t> . 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484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 lnSpcReduction="10000"/>
          </a:bodyPr>
          <a:lstStyle/>
          <a:p>
            <a:r>
              <a:rPr lang="es-ES" dirty="0" err="1"/>
              <a:t>Rosenborg</a:t>
            </a:r>
            <a:r>
              <a:rPr lang="es-ES" dirty="0"/>
              <a:t> </a:t>
            </a:r>
            <a:r>
              <a:rPr lang="es-ES" dirty="0" err="1"/>
              <a:t>Castle</a:t>
            </a:r>
            <a:r>
              <a:rPr lang="es-ES" dirty="0"/>
              <a:t> se encuentra en la parte noroccidental del parque y está rodeado por un foso en tres lados. </a:t>
            </a:r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entrada principal se encuentran dos Puerta del Rey en la esquina de </a:t>
            </a:r>
            <a:r>
              <a:rPr lang="es-ES" dirty="0" err="1"/>
              <a:t>Gothersgade</a:t>
            </a:r>
            <a:r>
              <a:rPr lang="es-ES" dirty="0"/>
              <a:t> y </a:t>
            </a:r>
            <a:r>
              <a:rPr lang="es-ES" dirty="0" err="1"/>
              <a:t>Kronprinsessegade</a:t>
            </a:r>
            <a:r>
              <a:rPr lang="es-ES" dirty="0"/>
              <a:t> y Puerta de la Reina, en la esquina de </a:t>
            </a:r>
            <a:r>
              <a:rPr lang="es-ES" dirty="0" err="1"/>
              <a:t>Øster</a:t>
            </a:r>
            <a:r>
              <a:rPr lang="es-ES" dirty="0"/>
              <a:t> </a:t>
            </a:r>
            <a:r>
              <a:rPr lang="es-ES" dirty="0" err="1"/>
              <a:t>Voldgade</a:t>
            </a:r>
            <a:r>
              <a:rPr lang="es-ES" dirty="0"/>
              <a:t> y </a:t>
            </a:r>
            <a:r>
              <a:rPr lang="es-ES" dirty="0" err="1"/>
              <a:t>Sølvgade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También hay cuatro otras entradas al parque. </a:t>
            </a:r>
            <a:endParaRPr lang="es-ES" dirty="0"/>
          </a:p>
          <a:p>
            <a:r>
              <a:rPr lang="es-ES" dirty="0"/>
              <a:t>Una característica dominante de la </a:t>
            </a:r>
            <a:r>
              <a:rPr lang="es-ES" dirty="0" err="1"/>
              <a:t>sceenery</a:t>
            </a:r>
            <a:r>
              <a:rPr lang="es-ES" dirty="0"/>
              <a:t> son las dos diagonales [Tilia | avenidas de tilos que se cortan cerca del centro del parque y que se conoce como el Camino del Caballero (danés: </a:t>
            </a:r>
            <a:r>
              <a:rPr lang="es-ES" dirty="0" err="1"/>
              <a:t>Kavalergangen</a:t>
            </a:r>
            <a:r>
              <a:rPr lang="es-ES" dirty="0"/>
              <a:t>) y el Sendero de la dama (danés: </a:t>
            </a:r>
            <a:r>
              <a:rPr lang="es-ES" dirty="0" err="1"/>
              <a:t>Damegangen</a:t>
            </a:r>
            <a:r>
              <a:rPr lang="es-ES" dirty="0"/>
              <a:t>), mientras que el resto de las rutas están dispuestos en un patrón de rejilla</a:t>
            </a: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8090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692696"/>
            <a:ext cx="7046168" cy="5297029"/>
          </a:xfrm>
        </p:spPr>
        <p:txBody>
          <a:bodyPr>
            <a:normAutofit/>
          </a:bodyPr>
          <a:lstStyle/>
          <a:p>
            <a:r>
              <a:rPr lang="es-ES" dirty="0" smtClean="0"/>
              <a:t>Las </a:t>
            </a:r>
            <a:r>
              <a:rPr lang="es-ES" dirty="0"/>
              <a:t>avenidas bordeadas de árboles fueron </a:t>
            </a:r>
            <a:r>
              <a:rPr lang="es-ES" dirty="0" smtClean="0"/>
              <a:t>plantadas </a:t>
            </a:r>
            <a:r>
              <a:rPr lang="es-ES" dirty="0"/>
              <a:t>como parte del jardín barroco </a:t>
            </a:r>
            <a:r>
              <a:rPr lang="es-ES" dirty="0" err="1"/>
              <a:t>Krieger</a:t>
            </a:r>
            <a:r>
              <a:rPr lang="es-ES" dirty="0"/>
              <a:t> pero la red básica de senderos se puede ver en el plan de </a:t>
            </a:r>
            <a:r>
              <a:rPr lang="es-ES" dirty="0" err="1"/>
              <a:t>Heiders</a:t>
            </a:r>
            <a:r>
              <a:rPr lang="es-ES" dirty="0"/>
              <a:t> 'a partir de 1649. </a:t>
            </a:r>
            <a:endParaRPr lang="es-ES" dirty="0" smtClean="0"/>
          </a:p>
          <a:p>
            <a:r>
              <a:rPr lang="es-ES" dirty="0"/>
              <a:t>La más antigua escultura en el jardín es el caballo y el león que fue encargado por Christian IV de Peter </a:t>
            </a:r>
            <a:r>
              <a:rPr lang="es-ES" dirty="0" err="1"/>
              <a:t>Husum</a:t>
            </a:r>
            <a:r>
              <a:rPr lang="es-ES" dirty="0"/>
              <a:t> en 1617 y se terminó en 1625. </a:t>
            </a:r>
          </a:p>
          <a:p>
            <a:r>
              <a:rPr lang="es-ES" dirty="0"/>
              <a:t>Una copia cerca de una escultura de mármol antigua, al Capitolio en Roma , representa a un león con rostro humanoide que está destrozando un caballo que acaba derribado.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1264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404664"/>
            <a:ext cx="7467600" cy="6336704"/>
          </a:xfrm>
        </p:spPr>
        <p:txBody>
          <a:bodyPr>
            <a:normAutofit/>
          </a:bodyPr>
          <a:lstStyle/>
          <a:p>
            <a:r>
              <a:rPr lang="es-ES" dirty="0" smtClean="0"/>
              <a:t>La </a:t>
            </a:r>
            <a:r>
              <a:rPr lang="es-ES" dirty="0"/>
              <a:t>estatua fue colocada probablemente en el jardín después de su finalización, pero se trasladó temporalmente a </a:t>
            </a:r>
            <a:r>
              <a:rPr lang="es-ES" dirty="0" err="1"/>
              <a:t>Glückstadt</a:t>
            </a:r>
            <a:r>
              <a:rPr lang="es-ES" dirty="0"/>
              <a:t> en 1643 en relación con </a:t>
            </a:r>
            <a:r>
              <a:rPr lang="es-ES" dirty="0" smtClean="0"/>
              <a:t>el matrimonio del </a:t>
            </a:r>
            <a:r>
              <a:rPr lang="es-ES" dirty="0"/>
              <a:t>príncipe Federico (III) </a:t>
            </a:r>
            <a:r>
              <a:rPr lang="es-ES" dirty="0" smtClean="0"/>
              <a:t> </a:t>
            </a:r>
            <a:r>
              <a:rPr lang="es-ES" dirty="0"/>
              <a:t>con [</a:t>
            </a:r>
            <a:r>
              <a:rPr lang="es-ES" dirty="0" err="1"/>
              <a:t>Sophie</a:t>
            </a:r>
            <a:r>
              <a:rPr lang="es-ES" dirty="0"/>
              <a:t> Amalie de Brunswick-</a:t>
            </a:r>
            <a:r>
              <a:rPr lang="es-ES" dirty="0" err="1"/>
              <a:t>Lüneburg</a:t>
            </a:r>
            <a:r>
              <a:rPr lang="es-ES" dirty="0"/>
              <a:t> </a:t>
            </a:r>
            <a:r>
              <a:rPr lang="es-ES" dirty="0" smtClean="0"/>
              <a:t> </a:t>
            </a:r>
            <a:r>
              <a:rPr lang="es-ES" dirty="0"/>
              <a:t>en 1643, supuestamente como una expresión de la del rey agravación por encima de su primo George, duque de Brunswick-</a:t>
            </a:r>
            <a:r>
              <a:rPr lang="es-ES" dirty="0" err="1"/>
              <a:t>Lüneburg</a:t>
            </a:r>
            <a:r>
              <a:rPr lang="es-ES" dirty="0"/>
              <a:t> </a:t>
            </a:r>
            <a:r>
              <a:rPr lang="es-ES" dirty="0" smtClean="0"/>
              <a:t>fracaso </a:t>
            </a:r>
            <a:r>
              <a:rPr lang="es-ES" dirty="0"/>
              <a:t>para que le ayuden en la batalla de </a:t>
            </a:r>
            <a:r>
              <a:rPr lang="es-ES" dirty="0" err="1"/>
              <a:t>Lutter</a:t>
            </a:r>
            <a:r>
              <a:rPr lang="es-ES" dirty="0"/>
              <a:t> en 1626 con el león que representa el escudo de armas de Dinamarca y el caballo </a:t>
            </a:r>
            <a:r>
              <a:rPr lang="es-ES" dirty="0" smtClean="0"/>
              <a:t> </a:t>
            </a:r>
            <a:r>
              <a:rPr lang="es-ES" dirty="0"/>
              <a:t>del </a:t>
            </a:r>
            <a:r>
              <a:rPr lang="es-ES" dirty="0" smtClean="0"/>
              <a:t>Ducado.</a:t>
            </a:r>
          </a:p>
          <a:p>
            <a:r>
              <a:rPr lang="es-ES" dirty="0"/>
              <a:t>El tema está asociado con una leyenda persa  sobre la batalla entre la luz y la oscuridad.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6412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836712"/>
            <a:ext cx="7467600" cy="5153013"/>
          </a:xfrm>
        </p:spPr>
        <p:txBody>
          <a:bodyPr/>
          <a:lstStyle/>
          <a:p>
            <a:r>
              <a:rPr lang="es-ES" dirty="0" smtClean="0"/>
              <a:t>La </a:t>
            </a:r>
            <a:r>
              <a:rPr lang="es-ES" dirty="0"/>
              <a:t>estatua fue trasladada de nuevo al jardín en el castillo de </a:t>
            </a:r>
            <a:r>
              <a:rPr lang="es-ES" dirty="0" err="1"/>
              <a:t>Rosenborg</a:t>
            </a:r>
            <a:r>
              <a:rPr lang="es-ES" dirty="0"/>
              <a:t> cuando Federico III subió al trono y ahora está situado entre el anillo de dos columnas a caballo en la zona sur del parque. </a:t>
            </a:r>
            <a:r>
              <a:rPr lang="es-ES" dirty="0" smtClean="0"/>
              <a:t> </a:t>
            </a:r>
            <a:endParaRPr lang="es-ES" dirty="0"/>
          </a:p>
          <a:p>
            <a:r>
              <a:rPr lang="es-ES" dirty="0" smtClean="0"/>
              <a:t>Las </a:t>
            </a:r>
            <a:r>
              <a:rPr lang="es-ES" dirty="0"/>
              <a:t>17 bolas de mármol que rodean el césped </a:t>
            </a:r>
            <a:r>
              <a:rPr lang="es-ES" dirty="0" err="1"/>
              <a:t>Matzen</a:t>
            </a:r>
            <a:r>
              <a:rPr lang="es-ES" dirty="0"/>
              <a:t> se cree que proviene de la Rotonda nunca terminó de Santa Ana, una iglesia monumental que estaba en construcción en un sitio cercano, pero nunca se terminó, y se han colocado en el parque, </a:t>
            </a:r>
            <a:r>
              <a:rPr lang="es-ES" dirty="0" smtClean="0"/>
              <a:t> </a:t>
            </a:r>
            <a:r>
              <a:rPr lang="es-ES" dirty="0"/>
              <a:t>en </a:t>
            </a:r>
            <a:r>
              <a:rPr lang="es-ES" dirty="0" smtClean="0"/>
              <a:t> </a:t>
            </a:r>
            <a:r>
              <a:rPr lang="es-ES" dirty="0"/>
              <a:t>1783.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628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chivo: Kongens Have - avenu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788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92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99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730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40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628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507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11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chivo: Rosenborg Castle - moat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2028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48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745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406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55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376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799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12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827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144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009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256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293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" y="0"/>
            <a:ext cx="915725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145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893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"/>
            <a:ext cx="914400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919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462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566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326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839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" y="0"/>
            <a:ext cx="500147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21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782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575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4"/>
            <a:ext cx="9144000" cy="681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364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54"/>
            <a:ext cx="9144000" cy="679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9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167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000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907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793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015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735"/>
            <a:ext cx="9144000" cy="652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217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691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093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14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929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0" y="6453336"/>
            <a:ext cx="26277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prstClr val="white"/>
                </a:solidFill>
              </a:rPr>
              <a:t>Rosenborg</a:t>
            </a:r>
            <a:r>
              <a:rPr lang="es-ES" dirty="0">
                <a:solidFill>
                  <a:prstClr val="white"/>
                </a:solidFill>
              </a:rPr>
              <a:t> Palace</a:t>
            </a:r>
          </a:p>
        </p:txBody>
      </p:sp>
    </p:spTree>
    <p:extLst>
      <p:ext uri="{BB962C8B-B14F-4D97-AF65-F5344CB8AC3E}">
        <p14:creationId xmlns:p14="http://schemas.microsoft.com/office/powerpoint/2010/main" val="32057367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814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583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636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81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76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750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698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305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482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Frederikksborg</a:t>
            </a:r>
            <a:r>
              <a:rPr lang="es-ES" dirty="0"/>
              <a:t> </a:t>
            </a:r>
            <a:r>
              <a:rPr lang="es-ES" dirty="0" err="1"/>
              <a:t>Gardens</a:t>
            </a:r>
            <a:r>
              <a:rPr lang="es-ES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Palacio Frederiksborg </a:t>
            </a:r>
            <a:r>
              <a:rPr lang="es-ES" dirty="0" err="1"/>
              <a:t>Castle</a:t>
            </a:r>
            <a:r>
              <a:rPr lang="es-ES" dirty="0"/>
              <a:t> o ( danés : Frederiksborg Slot) es un palacio en Hillerød , Dinamarca 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Fue construido como residencia real por el rey Christian IV y ahora es un museo de historia nacional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El edificio actual sustituyó a una anterior castillo construido por Federico II y es el mayor palacio renacentista en Escandinavia . 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/>
              <a:t>palacio está situado sobre tres pequeñas islas en el medio del lago Palace (</a:t>
            </a:r>
            <a:r>
              <a:rPr lang="es-ES" dirty="0" err="1"/>
              <a:t>Slotsøen</a:t>
            </a:r>
            <a:r>
              <a:rPr lang="es-ES" dirty="0"/>
              <a:t>) y está unido por un gran jardín formal en el estilo barroco.</a:t>
            </a:r>
          </a:p>
        </p:txBody>
      </p:sp>
    </p:spTree>
    <p:extLst>
      <p:ext uri="{BB962C8B-B14F-4D97-AF65-F5344CB8AC3E}">
        <p14:creationId xmlns:p14="http://schemas.microsoft.com/office/powerpoint/2010/main" val="418680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404664"/>
            <a:ext cx="7467600" cy="5976664"/>
          </a:xfrm>
        </p:spPr>
        <p:txBody>
          <a:bodyPr>
            <a:normAutofit/>
          </a:bodyPr>
          <a:lstStyle/>
          <a:p>
            <a:r>
              <a:rPr lang="es-ES" dirty="0"/>
              <a:t>Es un placer visitar un jardín barroco alto donde el diseñador, en lugar de tratar de hacer otra Versalles, se ha basado en Chantilly y otros proyectos por Le </a:t>
            </a:r>
            <a:r>
              <a:rPr lang="es-ES" dirty="0" err="1"/>
              <a:t>Notre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Frederiksborg </a:t>
            </a:r>
            <a:r>
              <a:rPr lang="es-ES" dirty="0" err="1"/>
              <a:t>Castle</a:t>
            </a:r>
            <a:r>
              <a:rPr lang="es-ES" dirty="0"/>
              <a:t> se inició en 1560 y reconstruido varias veces. </a:t>
            </a:r>
            <a:endParaRPr lang="es-ES" dirty="0" smtClean="0"/>
          </a:p>
          <a:p>
            <a:r>
              <a:rPr lang="es-ES" dirty="0" smtClean="0"/>
              <a:t>Al </a:t>
            </a:r>
            <a:r>
              <a:rPr lang="es-ES" dirty="0"/>
              <a:t>igual que los castillos medievales franceses de tierras bajas, se encuentra en un lago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La construcción del jardín barroco se inició en 1720. Frederiksborg es un hermoso castillo con torreones rodeado de agua. </a:t>
            </a:r>
            <a:endParaRPr lang="es-ES" dirty="0" smtClean="0"/>
          </a:p>
          <a:p>
            <a:r>
              <a:rPr lang="es-ES" dirty="0" smtClean="0"/>
              <a:t>Fue </a:t>
            </a:r>
            <a:r>
              <a:rPr lang="es-ES" dirty="0"/>
              <a:t>utilizado como residencia de verano de la familia real danesa antes de convertirse en un museo nacional.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6176924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476672"/>
            <a:ext cx="7467600" cy="5513053"/>
          </a:xfrm>
        </p:spPr>
        <p:txBody>
          <a:bodyPr/>
          <a:lstStyle/>
          <a:p>
            <a:r>
              <a:rPr lang="es-ES" dirty="0"/>
              <a:t>El castillo está organizado en tres islas con su eje principal proyectada sobre una cuarta isla y en todo el lago. </a:t>
            </a:r>
          </a:p>
          <a:p>
            <a:r>
              <a:rPr lang="es-ES" dirty="0" smtClean="0"/>
              <a:t>Un </a:t>
            </a:r>
            <a:r>
              <a:rPr lang="es-ES" dirty="0"/>
              <a:t>canal y</a:t>
            </a:r>
            <a:r>
              <a:rPr lang="es-ES" dirty="0" smtClean="0"/>
              <a:t> </a:t>
            </a:r>
            <a:r>
              <a:rPr lang="es-ES" dirty="0"/>
              <a:t>la orilla del lago en la línea del eje, que se extiende por una ladera adosada a un estanque oval. 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dirty="0"/>
              <a:t>eje está definido por </a:t>
            </a:r>
            <a:r>
              <a:rPr lang="es-ES" dirty="0" smtClean="0"/>
              <a:t>setos recortados </a:t>
            </a:r>
            <a:r>
              <a:rPr lang="es-ES" dirty="0"/>
              <a:t>y limas </a:t>
            </a:r>
            <a:r>
              <a:rPr lang="es-ES" dirty="0" smtClean="0"/>
              <a:t> </a:t>
            </a:r>
            <a:r>
              <a:rPr lang="es-ES" dirty="0"/>
              <a:t>Después de un período de abandono, un programa de restauración se inició en 1995. </a:t>
            </a:r>
            <a:endParaRPr lang="es-ES" dirty="0" smtClean="0"/>
          </a:p>
          <a:p>
            <a:r>
              <a:rPr lang="es-ES" dirty="0" smtClean="0"/>
              <a:t>Partiendo </a:t>
            </a:r>
            <a:r>
              <a:rPr lang="es-ES" dirty="0"/>
              <a:t>del eje de caminar alrededor de la orilla del lago da una imagen diferente: de un romántico castillo en una isla en un lago en un parque. </a:t>
            </a:r>
            <a:endParaRPr lang="es-ES" dirty="0" smtClean="0"/>
          </a:p>
          <a:p>
            <a:r>
              <a:rPr lang="es-ES" dirty="0" smtClean="0"/>
              <a:t>Parece </a:t>
            </a:r>
            <a:r>
              <a:rPr lang="es-ES" dirty="0"/>
              <a:t>ser una composición paisaje siglo XVIII.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87364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881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200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899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5191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429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4" y="0"/>
            <a:ext cx="9117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91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969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337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904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842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503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069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745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232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8657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1952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0791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1770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78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1216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319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8999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8928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Fredensborg</a:t>
            </a:r>
            <a:r>
              <a:rPr lang="es-ES" dirty="0"/>
              <a:t> </a:t>
            </a:r>
            <a:r>
              <a:rPr lang="es-ES" dirty="0" smtClean="0"/>
              <a:t>Palace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err="1"/>
              <a:t>Fredensborg</a:t>
            </a:r>
            <a:r>
              <a:rPr lang="es-ES" dirty="0"/>
              <a:t> Palace ( danés : Ranura de </a:t>
            </a:r>
            <a:r>
              <a:rPr lang="es-ES" dirty="0" err="1"/>
              <a:t>Fredensborg</a:t>
            </a:r>
            <a:r>
              <a:rPr lang="es-ES" dirty="0"/>
              <a:t>, pronunciado [</a:t>
            </a:r>
            <a:r>
              <a:rPr lang="es-ES" dirty="0" err="1"/>
              <a:t>fʁæð</a:t>
            </a:r>
            <a:r>
              <a:rPr lang="es-ES" dirty="0"/>
              <a:t> ˀ </a:t>
            </a:r>
            <a:r>
              <a:rPr lang="es-ES" dirty="0" err="1"/>
              <a:t>n̩sbɒ</a:t>
            </a:r>
            <a:r>
              <a:rPr lang="es-ES" dirty="0"/>
              <a:t> ː </a:t>
            </a:r>
            <a:r>
              <a:rPr lang="es-ES" dirty="0" smtClean="0"/>
              <a:t> </a:t>
            </a:r>
            <a:r>
              <a:rPr lang="es-ES" dirty="0"/>
              <a:t>es un palacio situado en la orilla oriental del lago </a:t>
            </a:r>
            <a:r>
              <a:rPr lang="es-ES" dirty="0" err="1"/>
              <a:t>Esrum</a:t>
            </a:r>
            <a:r>
              <a:rPr lang="es-ES" dirty="0"/>
              <a:t> ( danés , </a:t>
            </a:r>
            <a:r>
              <a:rPr lang="es-ES" dirty="0" err="1"/>
              <a:t>Esrum</a:t>
            </a:r>
            <a:r>
              <a:rPr lang="es-ES" dirty="0"/>
              <a:t> </a:t>
            </a:r>
            <a:r>
              <a:rPr lang="es-ES" dirty="0" err="1"/>
              <a:t>Sø</a:t>
            </a:r>
            <a:r>
              <a:rPr lang="es-ES" dirty="0"/>
              <a:t>) en </a:t>
            </a:r>
            <a:r>
              <a:rPr lang="es-ES" dirty="0" err="1"/>
              <a:t>Fredensborg</a:t>
            </a:r>
            <a:r>
              <a:rPr lang="es-ES" dirty="0"/>
              <a:t> , en la isla de </a:t>
            </a:r>
            <a:r>
              <a:rPr lang="es-ES" dirty="0" err="1"/>
              <a:t>Zealand</a:t>
            </a:r>
            <a:r>
              <a:rPr lang="es-ES" dirty="0"/>
              <a:t> (</a:t>
            </a:r>
            <a:r>
              <a:rPr lang="es-ES" dirty="0" err="1"/>
              <a:t>Sjælland</a:t>
            </a:r>
            <a:r>
              <a:rPr lang="es-ES" dirty="0"/>
              <a:t>) en Dinamarca </a:t>
            </a:r>
            <a:endParaRPr lang="es-ES" dirty="0" smtClean="0"/>
          </a:p>
          <a:p>
            <a:r>
              <a:rPr lang="es-ES" dirty="0" smtClean="0"/>
              <a:t> </a:t>
            </a:r>
            <a:r>
              <a:rPr lang="es-ES" dirty="0"/>
              <a:t>Se trata de </a:t>
            </a:r>
            <a:r>
              <a:rPr lang="es-ES" dirty="0" smtClean="0"/>
              <a:t>la residencia de primavera y otoño de la </a:t>
            </a:r>
            <a:r>
              <a:rPr lang="es-ES" dirty="0"/>
              <a:t>familia real danesa </a:t>
            </a:r>
            <a:r>
              <a:rPr lang="es-ES" dirty="0" smtClean="0"/>
              <a:t> </a:t>
            </a:r>
            <a:r>
              <a:rPr lang="es-ES" dirty="0"/>
              <a:t>y es a menudo el lugar de visitas de estado y eventos importantes en la Familia Real. </a:t>
            </a:r>
            <a:endParaRPr lang="es-ES" dirty="0" smtClean="0"/>
          </a:p>
          <a:p>
            <a:r>
              <a:rPr lang="es-ES" dirty="0" smtClean="0"/>
              <a:t>Es </a:t>
            </a:r>
            <a:r>
              <a:rPr lang="es-ES" dirty="0"/>
              <a:t>la más utilizada de las residencias de la Familia Real. </a:t>
            </a:r>
          </a:p>
        </p:txBody>
      </p:sp>
    </p:spTree>
    <p:extLst>
      <p:ext uri="{BB962C8B-B14F-4D97-AF65-F5344CB8AC3E}">
        <p14:creationId xmlns:p14="http://schemas.microsoft.com/office/powerpoint/2010/main" val="79067142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38200" y="404664"/>
            <a:ext cx="7467600" cy="5585061"/>
          </a:xfrm>
        </p:spPr>
        <p:txBody>
          <a:bodyPr>
            <a:normAutofit/>
          </a:bodyPr>
          <a:lstStyle/>
          <a:p>
            <a:r>
              <a:rPr lang="es-ES" dirty="0"/>
              <a:t>Los jardines del palacio son uno de los mayores jardines históricos de Dinamarca, y son mejor </a:t>
            </a:r>
            <a:r>
              <a:rPr lang="es-ES" dirty="0" smtClean="0"/>
              <a:t>ejemplo de </a:t>
            </a:r>
            <a:r>
              <a:rPr lang="es-ES" dirty="0" err="1" smtClean="0"/>
              <a:t>jardin</a:t>
            </a:r>
            <a:r>
              <a:rPr lang="es-ES" dirty="0" smtClean="0"/>
              <a:t> barroco </a:t>
            </a:r>
            <a:r>
              <a:rPr lang="es-ES" dirty="0"/>
              <a:t>de </a:t>
            </a:r>
            <a:r>
              <a:rPr lang="es-ES" dirty="0" smtClean="0"/>
              <a:t>Dinamarca 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smtClean="0"/>
              <a:t>Estos </a:t>
            </a:r>
            <a:r>
              <a:rPr lang="es-ES" dirty="0"/>
              <a:t>también fue diseñado por </a:t>
            </a:r>
            <a:r>
              <a:rPr lang="es-ES" dirty="0" err="1"/>
              <a:t>Krieger</a:t>
            </a:r>
            <a:r>
              <a:rPr lang="es-ES" dirty="0"/>
              <a:t>, y se han ampliado y modificado durante el siglo </a:t>
            </a:r>
            <a:r>
              <a:rPr lang="es-ES" dirty="0" smtClean="0"/>
              <a:t>XVIII. </a:t>
            </a:r>
            <a:endParaRPr lang="es-ES" dirty="0"/>
          </a:p>
          <a:p>
            <a:r>
              <a:rPr lang="es-ES" dirty="0" smtClean="0"/>
              <a:t> </a:t>
            </a:r>
            <a:r>
              <a:rPr lang="es-ES" dirty="0"/>
              <a:t>Las avenidas largas y rectas que se extienden desde el castillo </a:t>
            </a:r>
            <a:r>
              <a:rPr lang="es-ES" dirty="0" smtClean="0"/>
              <a:t>con  </a:t>
            </a:r>
            <a:r>
              <a:rPr lang="es-ES" dirty="0"/>
              <a:t>un patrón en forma de estrella se recrearon en los años 1970 a 1990. </a:t>
            </a:r>
            <a:endParaRPr lang="es-ES" dirty="0" smtClean="0"/>
          </a:p>
          <a:p>
            <a:r>
              <a:rPr lang="es-ES" dirty="0" smtClean="0"/>
              <a:t>Entre </a:t>
            </a:r>
            <a:r>
              <a:rPr lang="es-ES" dirty="0"/>
              <a:t>estas posibilidades se </a:t>
            </a:r>
            <a:r>
              <a:rPr lang="es-ES" dirty="0" smtClean="0"/>
              <a:t>encuentran </a:t>
            </a:r>
            <a:r>
              <a:rPr lang="es-ES" dirty="0"/>
              <a:t>grandes áreas boscosas con senderos sinuosos</a:t>
            </a:r>
            <a:r>
              <a:rPr lang="es-ES" dirty="0" smtClean="0"/>
              <a:t>.</a:t>
            </a:r>
          </a:p>
          <a:p>
            <a:r>
              <a:rPr lang="es-ES" dirty="0" smtClean="0"/>
              <a:t> </a:t>
            </a:r>
            <a:r>
              <a:rPr lang="es-ES" dirty="0"/>
              <a:t>La mayoría de las estatuas en los jardines fueron esculpidas por J. </a:t>
            </a:r>
            <a:r>
              <a:rPr lang="es-ES" dirty="0" err="1"/>
              <a:t>Wiedewelt</a:t>
            </a:r>
            <a:r>
              <a:rPr lang="es-ES" dirty="0"/>
              <a:t> . </a:t>
            </a:r>
            <a:r>
              <a:rPr lang="es-ES" dirty="0" smtClean="0"/>
              <a:t> 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30025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De especial interés es el del valle "de los nórdicos ( danés : </a:t>
            </a:r>
            <a:r>
              <a:rPr lang="es-ES" dirty="0" err="1"/>
              <a:t>Nordmandsdalen</a:t>
            </a:r>
            <a:r>
              <a:rPr lang="es-ES" dirty="0"/>
              <a:t>) con unas 70 esculturas de Noruega y las Islas Feroe . agricultores y pescadores, originalmente grabadas por JG </a:t>
            </a:r>
            <a:r>
              <a:rPr lang="es-ES" dirty="0" err="1"/>
              <a:t>Grund</a:t>
            </a:r>
            <a:r>
              <a:rPr lang="es-ES" dirty="0"/>
              <a:t> </a:t>
            </a:r>
          </a:p>
          <a:p>
            <a:r>
              <a:rPr lang="es-ES" dirty="0"/>
              <a:t> El jardín está abierto todo el año. </a:t>
            </a:r>
          </a:p>
          <a:p>
            <a:r>
              <a:rPr lang="es-ES" dirty="0"/>
              <a:t>El área de los jardines cercanos al palacio está reservado para la familia real, pero está generalmente abierto al público en el mes de julio. </a:t>
            </a:r>
            <a:r>
              <a:rPr lang="es-ES" dirty="0" smtClean="0"/>
              <a:t>Estos </a:t>
            </a:r>
            <a:r>
              <a:rPr lang="es-ES" dirty="0"/>
              <a:t>son los huertos familiares, que suministran verduras frescas para el hogar, y un moderno invernadero de naranjos , que era abrió sus puertas en 1995.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033149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6573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3"/>
            <a:ext cx="9144000" cy="684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0574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582"/>
            <a:ext cx="9144000" cy="637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4314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164288" y="6453336"/>
            <a:ext cx="19797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prstClr val="white"/>
                </a:solidFill>
              </a:rPr>
              <a:t>Fredensborg</a:t>
            </a:r>
            <a:r>
              <a:rPr lang="es-ES" dirty="0">
                <a:solidFill>
                  <a:prstClr val="white"/>
                </a:solidFill>
              </a:rPr>
              <a:t> Slot</a:t>
            </a:r>
          </a:p>
        </p:txBody>
      </p:sp>
    </p:spTree>
    <p:extLst>
      <p:ext uri="{BB962C8B-B14F-4D97-AF65-F5344CB8AC3E}">
        <p14:creationId xmlns:p14="http://schemas.microsoft.com/office/powerpoint/2010/main" val="11384339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9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" y="0"/>
            <a:ext cx="912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4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031"/>
            <a:ext cx="9144000" cy="635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3386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64"/>
            <a:ext cx="9144000" cy="651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0200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179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rchivo: 23-08-05 Nordmandsdalen 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754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91"/>
            <a:ext cx="9144000" cy="665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421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164288" y="6381328"/>
            <a:ext cx="19797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prstClr val="white"/>
                </a:solidFill>
              </a:rPr>
              <a:t>Fredensborg</a:t>
            </a:r>
            <a:r>
              <a:rPr lang="es-ES" dirty="0">
                <a:solidFill>
                  <a:prstClr val="white"/>
                </a:solidFill>
              </a:rPr>
              <a:t> Slot</a:t>
            </a:r>
          </a:p>
        </p:txBody>
      </p:sp>
    </p:spTree>
    <p:extLst>
      <p:ext uri="{BB962C8B-B14F-4D97-AF65-F5344CB8AC3E}">
        <p14:creationId xmlns:p14="http://schemas.microsoft.com/office/powerpoint/2010/main" val="36526076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425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743892" cy="684076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892" y="0"/>
            <a:ext cx="4400108" cy="674136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371946" y="6453336"/>
            <a:ext cx="22720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prstClr val="white"/>
                </a:solidFill>
              </a:rPr>
              <a:t>Fredensborg_Slot</a:t>
            </a:r>
            <a:r>
              <a:rPr lang="es-ES" dirty="0">
                <a:solidFill>
                  <a:prstClr val="white"/>
                </a:solidFill>
              </a:rPr>
              <a:t>_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943946" y="6453336"/>
            <a:ext cx="22000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prstClr val="white"/>
                </a:solidFill>
              </a:rPr>
              <a:t>Fredensborg_Slot</a:t>
            </a:r>
            <a:r>
              <a:rPr lang="es-ES" dirty="0">
                <a:solidFill>
                  <a:prstClr val="white"/>
                </a:solidFill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211641000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244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1586</Words>
  <Application>Microsoft Office PowerPoint</Application>
  <PresentationFormat>Presentación en pantalla (4:3)</PresentationFormat>
  <Paragraphs>75</Paragraphs>
  <Slides>122</Slides>
  <Notes>3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122</vt:i4>
      </vt:variant>
    </vt:vector>
  </HeadingPairs>
  <TitlesOfParts>
    <vt:vector size="123" baseType="lpstr">
      <vt:lpstr>Default Theme</vt:lpstr>
      <vt:lpstr>LA VUELTA AL MUNDO EN 385 JARDINES.-DINAMARCA.-C.-</vt:lpstr>
      <vt:lpstr>Tivoli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Copenhague.-Rosenborg.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Frederikksborg Gardens.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Fredensborg Palace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Josep</cp:lastModifiedBy>
  <cp:revision>13</cp:revision>
  <dcterms:created xsi:type="dcterms:W3CDTF">2013-08-24T06:13:10Z</dcterms:created>
  <dcterms:modified xsi:type="dcterms:W3CDTF">2014-04-04T10:04:57Z</dcterms:modified>
</cp:coreProperties>
</file>