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5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E5C983-C6DF-4A07-897D-4542F700709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455AD9-2F68-4571-B0C0-B0872AC6C6D6}" type="slidenum">
              <a:rPr lang="es-ES" smtClean="0"/>
              <a:t>‹Nº›</a:t>
            </a:fld>
            <a:endParaRPr lang="es-ES" dirty="0"/>
          </a:p>
        </p:txBody>
      </p:sp>
    </p:spTree>
    <p:extLst>
      <p:ext uri="{BB962C8B-B14F-4D97-AF65-F5344CB8AC3E}">
        <p14:creationId xmlns:p14="http://schemas.microsoft.com/office/powerpoint/2010/main" val="1113653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Pedralbes</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922882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Pedralbes</a:t>
            </a:r>
          </a:p>
          <a:p>
            <a:endParaRPr lang="es-ES" dirty="0"/>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797192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la</a:t>
            </a:r>
            <a:r>
              <a:rPr lang="es-ES" baseline="0" dirty="0"/>
              <a:t> Sagrada Familia</a:t>
            </a:r>
            <a:endParaRPr lang="es-ES" dirty="0"/>
          </a:p>
          <a:p>
            <a:endParaRPr lang="es-ES" dirty="0"/>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676912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340206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a:t>
            </a:r>
            <a:r>
              <a:rPr lang="es-ES" baseline="0" dirty="0"/>
              <a:t> Turull</a:t>
            </a:r>
            <a:endParaRPr lang="es-ES" dirty="0"/>
          </a:p>
          <a:p>
            <a:endParaRPr lang="es-ES" dirty="0"/>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4075373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Turull</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423833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Turull</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68467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Turull</a:t>
            </a:r>
          </a:p>
          <a:p>
            <a:endParaRPr lang="es-ES" dirty="0"/>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67490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Turull</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882330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Camí de Torre Melina </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380628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Camí de Torre Melina </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084145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Camí de Torre Melina </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80147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Hort Sant Pau del Camp</a:t>
            </a:r>
            <a:endParaRPr lang="es-ES" dirty="0"/>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900308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Sagrada Família </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998013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Sagrada Família </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301111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Collserola</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932804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Collserola</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362878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Casa de l'Aigua</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584047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Casa de l'Aigua</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819746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Casa de l'Aigua</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093887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Masia Can Soler</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892868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 Masia Can Soler</a:t>
            </a:r>
          </a:p>
        </p:txBody>
      </p:sp>
      <p:sp>
        <p:nvSpPr>
          <p:cNvPr id="4" name="3 Marcador de número de diapositiva"/>
          <p:cNvSpPr>
            <a:spLocks noGrp="1"/>
          </p:cNvSpPr>
          <p:nvPr>
            <p:ph type="sldNum" sz="quarter" idx="10"/>
          </p:nvPr>
        </p:nvSpPr>
        <p:spPr/>
        <p:txBody>
          <a:bodyPr/>
          <a:lstStyle/>
          <a:p>
            <a:fld id="{0D428D04-7D4D-4EDF-B986-C627FAF67C0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63548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E6F9B8CD-342D-4579-98EC-A8FD6B7370E1}" type="datetimeFigureOut">
              <a:rPr lang="en-US" smtClean="0"/>
              <a:pPr/>
              <a:t>3/10/2018</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94C600"/>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BBB5E19-F10A-4C2F-BF6F-11C513378A2E}" type="slidenum">
              <a:rPr lang="en-US" smtClean="0">
                <a:solidFill>
                  <a:srgbClr val="94C600"/>
                </a:solidFill>
              </a:rPr>
              <a:pPr/>
              <a:t>‹Nº›</a:t>
            </a:fld>
            <a:endParaRPr lang="en-US" dirty="0">
              <a:solidFill>
                <a:srgbClr val="94C600"/>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425354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2010403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62482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6" name="Footer Placeholder 5"/>
          <p:cNvSpPr>
            <a:spLocks noGrp="1"/>
          </p:cNvSpPr>
          <p:nvPr>
            <p:ph type="ftr" sz="quarter" idx="11"/>
          </p:nvPr>
        </p:nvSpPr>
        <p:spPr/>
        <p:txBody>
          <a:bodyPr/>
          <a:lstStyle/>
          <a:p>
            <a:endParaRPr lang="en-US" dirty="0">
              <a:solidFill>
                <a:srgbClr val="94C600"/>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2597154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8" name="Footer Placeholder 7"/>
          <p:cNvSpPr>
            <a:spLocks noGrp="1"/>
          </p:cNvSpPr>
          <p:nvPr>
            <p:ph type="ftr" sz="quarter" idx="11"/>
          </p:nvPr>
        </p:nvSpPr>
        <p:spPr/>
        <p:txBody>
          <a:bodyPr/>
          <a:lstStyle/>
          <a:p>
            <a:endParaRPr lang="en-US" dirty="0">
              <a:solidFill>
                <a:srgbClr val="94C600"/>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97238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4" name="Footer Placeholder 3"/>
          <p:cNvSpPr>
            <a:spLocks noGrp="1"/>
          </p:cNvSpPr>
          <p:nvPr>
            <p:ph type="ftr" sz="quarter" idx="11"/>
          </p:nvPr>
        </p:nvSpPr>
        <p:spPr/>
        <p:txBody>
          <a:bodyPr/>
          <a:lstStyle/>
          <a:p>
            <a:endParaRPr lang="en-US" dirty="0">
              <a:solidFill>
                <a:srgbClr val="94C600"/>
              </a:solidFill>
            </a:endParaRPr>
          </a:p>
        </p:txBody>
      </p:sp>
      <p:sp>
        <p:nvSpPr>
          <p:cNvPr id="5" name="Slide Number Placeholder 4"/>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468203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3" name="Footer Placeholder 2"/>
          <p:cNvSpPr>
            <a:spLocks noGrp="1"/>
          </p:cNvSpPr>
          <p:nvPr>
            <p:ph type="ftr" sz="quarter" idx="11"/>
          </p:nvPr>
        </p:nvSpPr>
        <p:spPr/>
        <p:txBody>
          <a:bodyPr/>
          <a:lstStyle/>
          <a:p>
            <a:endParaRPr lang="en-US" dirty="0">
              <a:solidFill>
                <a:srgbClr val="94C600"/>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96829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7" name="Slide Number Placeholder 6"/>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94C60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340341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94C600"/>
              </a:solidFill>
            </a:endParaRPr>
          </a:p>
        </p:txBody>
      </p:sp>
      <p:sp>
        <p:nvSpPr>
          <p:cNvPr id="7" name="Slide Number Placeholder 6"/>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1467296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1010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89016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E6F9B8CD-342D-4579-98EC-A8FD6B7370E1}" type="datetimeFigureOut">
              <a:rPr lang="en-US" smtClean="0"/>
              <a:pPr/>
              <a:t>3/10/2018</a:t>
            </a:fld>
            <a:endParaRPr lang="en-US" dirty="0">
              <a:solidFill>
                <a:srgbClr val="CAF278"/>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lgn="l"/>
            <a:endParaRPr lang="en-US" dirty="0">
              <a:solidFill>
                <a:srgbClr val="CAF278"/>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lgn="ctr"/>
            <a:fld id="{2BBB5E19-F10A-4C2F-BF6F-11C513378A2E}" type="slidenum">
              <a:rPr lang="en-US" smtClean="0"/>
              <a:pPr algn="ctr"/>
              <a:t>‹Nº›</a:t>
            </a:fld>
            <a:endParaRPr lang="en-US" sz="1400" b="1" dirty="0">
              <a:solidFill>
                <a:srgbClr val="FFFFFF"/>
              </a:solidFill>
            </a:endParaRPr>
          </a:p>
        </p:txBody>
      </p:sp>
    </p:spTree>
    <p:extLst>
      <p:ext uri="{BB962C8B-B14F-4D97-AF65-F5344CB8AC3E}">
        <p14:creationId xmlns:p14="http://schemas.microsoft.com/office/powerpoint/2010/main" val="246160704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63688" y="1268760"/>
            <a:ext cx="6694512" cy="1584176"/>
          </a:xfrm>
        </p:spPr>
        <p:txBody>
          <a:bodyPr>
            <a:noAutofit/>
          </a:bodyPr>
          <a:lstStyle/>
          <a:p>
            <a:r>
              <a:rPr lang="es-ES" sz="3200" dirty="0"/>
              <a:t>EUROPA.-LA VUELTA AL MUNDO EN 885 JARDINES.-ESPAÑA.-BARCELONA</a:t>
            </a:r>
            <a:br>
              <a:rPr lang="es-ES" sz="3200" dirty="0"/>
            </a:br>
            <a:r>
              <a:rPr lang="es-ES" sz="3200" dirty="0"/>
              <a:t>HUERTOS DE OCIO</a:t>
            </a:r>
          </a:p>
        </p:txBody>
      </p:sp>
      <p:sp>
        <p:nvSpPr>
          <p:cNvPr id="3" name="2 Subtítulo"/>
          <p:cNvSpPr>
            <a:spLocks noGrp="1"/>
          </p:cNvSpPr>
          <p:nvPr>
            <p:ph type="subTitle" idx="1"/>
          </p:nvPr>
        </p:nvSpPr>
        <p:spPr>
          <a:xfrm>
            <a:off x="2987824" y="4941168"/>
            <a:ext cx="4248472"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716016" y="620688"/>
            <a:ext cx="3742184" cy="1440160"/>
          </a:xfrm>
        </p:spPr>
        <p:txBody>
          <a:bodyPr>
            <a:normAutofit/>
          </a:bodyPr>
          <a:lstStyle/>
          <a:p>
            <a:r>
              <a:rPr lang="es-ES" sz="3200" dirty="0"/>
              <a:t>Barcelona.-Huertos urbanos</a:t>
            </a:r>
          </a:p>
        </p:txBody>
      </p:sp>
      <p:sp>
        <p:nvSpPr>
          <p:cNvPr id="3" name="2 Subtítulo"/>
          <p:cNvSpPr>
            <a:spLocks noGrp="1"/>
          </p:cNvSpPr>
          <p:nvPr>
            <p:ph type="subTitle" idx="1"/>
          </p:nvPr>
        </p:nvSpPr>
        <p:spPr>
          <a:xfrm>
            <a:off x="4788024" y="4365104"/>
            <a:ext cx="3384376" cy="2009818"/>
          </a:xfrm>
        </p:spPr>
        <p:txBody>
          <a:bodyPr/>
          <a:lstStyle/>
          <a:p>
            <a:r>
              <a:rPr lang="es-ES" dirty="0"/>
              <a:t>Selección de textos y fotografías por</a:t>
            </a:r>
          </a:p>
          <a:p>
            <a:r>
              <a:rPr lang="es-ES" sz="2000" dirty="0"/>
              <a:t>JOSE ELIAS BONELLS</a:t>
            </a:r>
          </a:p>
          <a:p>
            <a:endParaRPr lang="es-ES" dirty="0"/>
          </a:p>
        </p:txBody>
      </p:sp>
    </p:spTree>
    <p:extLst>
      <p:ext uri="{BB962C8B-B14F-4D97-AF65-F5344CB8AC3E}">
        <p14:creationId xmlns:p14="http://schemas.microsoft.com/office/powerpoint/2010/main" val="4042838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Huerto de Pedralbes</a:t>
            </a:r>
            <a:br>
              <a:rPr lang="es-ES" dirty="0"/>
            </a:br>
            <a:endParaRPr lang="es-ES" dirty="0"/>
          </a:p>
        </p:txBody>
      </p:sp>
      <p:sp>
        <p:nvSpPr>
          <p:cNvPr id="3" name="2 Marcador de contenido"/>
          <p:cNvSpPr>
            <a:spLocks noGrp="1"/>
          </p:cNvSpPr>
          <p:nvPr>
            <p:ph idx="1"/>
          </p:nvPr>
        </p:nvSpPr>
        <p:spPr>
          <a:xfrm>
            <a:off x="1043492" y="2323652"/>
            <a:ext cx="6912884" cy="3508977"/>
          </a:xfrm>
        </p:spPr>
        <p:txBody>
          <a:bodyPr/>
          <a:lstStyle/>
          <a:p>
            <a:r>
              <a:rPr lang="es-ES" dirty="0"/>
              <a:t>Este huerto urbano es el segundo instalado en el distrito de Les Corts, y está junto al Monasterio de Pedralbes. Destaca por su accesibilidad y por su carácter integrador.</a:t>
            </a:r>
          </a:p>
          <a:p>
            <a:r>
              <a:rPr lang="es-ES" dirty="0"/>
              <a:t>Este espacio tiene una parte más llana y otra, limitando con la calle Castellet, con desnivel. </a:t>
            </a:r>
          </a:p>
        </p:txBody>
      </p:sp>
    </p:spTree>
    <p:extLst>
      <p:ext uri="{BB962C8B-B14F-4D97-AF65-F5344CB8AC3E}">
        <p14:creationId xmlns:p14="http://schemas.microsoft.com/office/powerpoint/2010/main" val="3602429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128908" cy="4995917"/>
          </a:xfrm>
        </p:spPr>
        <p:txBody>
          <a:bodyPr>
            <a:normAutofit/>
          </a:bodyPr>
          <a:lstStyle/>
          <a:p>
            <a:r>
              <a:rPr lang="es-ES" dirty="0"/>
              <a:t>Las parcelas están situadas en la zona más llana y central del terreno, distribuidas en dos sectores: uno en sentido longitudinal y el otro transversal. </a:t>
            </a:r>
          </a:p>
          <a:p>
            <a:r>
              <a:rPr lang="es-ES" dirty="0"/>
              <a:t>Al lado de las parcelas hay árboles frutales de variedades antiguas, arbustos y especies trepadoras.</a:t>
            </a:r>
          </a:p>
          <a:p>
            <a:r>
              <a:rPr lang="es-ES" dirty="0"/>
              <a:t>Las personas con dificultades de movilidad disponen de una gran bandeja de cultivo donde se puede trabajar desde una silla de ruedas, y dos de las parcelas están destinadas a entidades que se ocupan de personas con riesgo de exclusión social. </a:t>
            </a:r>
          </a:p>
          <a:p>
            <a:endParaRPr lang="es-ES" dirty="0"/>
          </a:p>
          <a:p>
            <a:endParaRPr lang="es-ES" dirty="0"/>
          </a:p>
        </p:txBody>
      </p:sp>
    </p:spTree>
    <p:extLst>
      <p:ext uri="{BB962C8B-B14F-4D97-AF65-F5344CB8AC3E}">
        <p14:creationId xmlns:p14="http://schemas.microsoft.com/office/powerpoint/2010/main" val="1180520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24744"/>
            <a:ext cx="7056900" cy="4707885"/>
          </a:xfrm>
        </p:spPr>
        <p:txBody>
          <a:bodyPr>
            <a:normAutofit/>
          </a:bodyPr>
          <a:lstStyle/>
          <a:p>
            <a:r>
              <a:rPr lang="es-ES" dirty="0"/>
              <a:t>Otro elemento destacado del huerto urbano Pedralbes es el Jardín de los Sentidos, anexo a los huertos y pensado para que las personas con deficiencias visuales puedan disfrutar de las especies aromáticas plantadas, las cuales están señalizadas mediante carteles en lenguaje Braille situados en las barandillas alrededor de las plantas.</a:t>
            </a:r>
          </a:p>
          <a:p>
            <a:r>
              <a:rPr lang="es-ES" dirty="0"/>
              <a:t> </a:t>
            </a:r>
          </a:p>
          <a:p>
            <a:endParaRPr lang="es-ES" dirty="0"/>
          </a:p>
        </p:txBody>
      </p:sp>
    </p:spTree>
    <p:extLst>
      <p:ext uri="{BB962C8B-B14F-4D97-AF65-F5344CB8AC3E}">
        <p14:creationId xmlns:p14="http://schemas.microsoft.com/office/powerpoint/2010/main" val="4146955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lstStyle/>
          <a:p>
            <a:r>
              <a:rPr lang="es-ES" dirty="0"/>
              <a:t>El huerto dispone de baños adaptados para personas con disminución, de veinte armarios para utensilios, una pila, ocho bocas de riego, una zona de picnic con dos mesas y bancos, papeleras, dos cajones de compostaje y contenedores de recogida selectiva de basura.</a:t>
            </a:r>
          </a:p>
          <a:p>
            <a:endParaRPr lang="es-ES" dirty="0"/>
          </a:p>
        </p:txBody>
      </p:sp>
    </p:spTree>
    <p:extLst>
      <p:ext uri="{BB962C8B-B14F-4D97-AF65-F5344CB8AC3E}">
        <p14:creationId xmlns:p14="http://schemas.microsoft.com/office/powerpoint/2010/main" val="3664516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92688"/>
          </a:xfrm>
          <a:prstGeom prst="rect">
            <a:avLst/>
          </a:prstGeom>
        </p:spPr>
      </p:pic>
    </p:spTree>
    <p:extLst>
      <p:ext uri="{BB962C8B-B14F-4D97-AF65-F5344CB8AC3E}">
        <p14:creationId xmlns:p14="http://schemas.microsoft.com/office/powerpoint/2010/main" val="367710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264696"/>
          </a:xfrm>
          <a:prstGeom prst="rect">
            <a:avLst/>
          </a:prstGeom>
        </p:spPr>
      </p:pic>
    </p:spTree>
    <p:extLst>
      <p:ext uri="{BB962C8B-B14F-4D97-AF65-F5344CB8AC3E}">
        <p14:creationId xmlns:p14="http://schemas.microsoft.com/office/powerpoint/2010/main" val="3661222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04664"/>
            <a:ext cx="8280920" cy="6192688"/>
          </a:xfrm>
          <a:prstGeom prst="rect">
            <a:avLst/>
          </a:prstGeom>
        </p:spPr>
      </p:pic>
    </p:spTree>
    <p:extLst>
      <p:ext uri="{BB962C8B-B14F-4D97-AF65-F5344CB8AC3E}">
        <p14:creationId xmlns:p14="http://schemas.microsoft.com/office/powerpoint/2010/main" val="1198729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Huerto de la Sagrada Familia</a:t>
            </a:r>
            <a:br>
              <a:rPr lang="es-ES" dirty="0"/>
            </a:br>
            <a:endParaRPr lang="es-ES" dirty="0"/>
          </a:p>
        </p:txBody>
      </p:sp>
      <p:sp>
        <p:nvSpPr>
          <p:cNvPr id="3" name="2 Marcador de contenido"/>
          <p:cNvSpPr>
            <a:spLocks noGrp="1"/>
          </p:cNvSpPr>
          <p:nvPr>
            <p:ph idx="1"/>
          </p:nvPr>
        </p:nvSpPr>
        <p:spPr>
          <a:xfrm>
            <a:off x="1043492" y="2323652"/>
            <a:ext cx="7056900" cy="3508977"/>
          </a:xfrm>
        </p:spPr>
        <p:txBody>
          <a:bodyPr>
            <a:normAutofit/>
          </a:bodyPr>
          <a:lstStyle/>
          <a:p>
            <a:r>
              <a:rPr lang="es-ES" dirty="0"/>
              <a:t>Es el primer huerto urbano del Eixample y cuenta con 20 parcelas, dos de las cuales han sido destinadas por Parcs i Jardins a actividades de educación ambiental.</a:t>
            </a:r>
          </a:p>
          <a:p>
            <a:r>
              <a:rPr lang="es-ES" dirty="0"/>
              <a:t>Los adjudicatarios disponen de un armario individual para guardar los utensilios y la ropa, lavabos adaptados para personas con movilidad reducida y una mesa de picnic de 4 m de largo. </a:t>
            </a:r>
          </a:p>
        </p:txBody>
      </p:sp>
    </p:spTree>
    <p:extLst>
      <p:ext uri="{BB962C8B-B14F-4D97-AF65-F5344CB8AC3E}">
        <p14:creationId xmlns:p14="http://schemas.microsoft.com/office/powerpoint/2010/main" val="3169092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80728"/>
            <a:ext cx="7200916" cy="4851901"/>
          </a:xfrm>
        </p:spPr>
        <p:txBody>
          <a:bodyPr/>
          <a:lstStyle/>
          <a:p>
            <a:r>
              <a:rPr lang="es-ES" dirty="0"/>
              <a:t> En el recinto hay árboles frutales y otros árboles plantados alrededor de la mesa de picnic para dar sombra, así como plantas aromáticas y ornamentales.</a:t>
            </a:r>
          </a:p>
          <a:p>
            <a:endParaRPr lang="es-ES" dirty="0"/>
          </a:p>
        </p:txBody>
      </p:sp>
    </p:spTree>
    <p:extLst>
      <p:ext uri="{BB962C8B-B14F-4D97-AF65-F5344CB8AC3E}">
        <p14:creationId xmlns:p14="http://schemas.microsoft.com/office/powerpoint/2010/main" val="3607802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110.bcn.cat/MediAmbient/Continguts/Vectors_Ambientals/Espais_Verds/Multimedies/Fitxers/hortslocalitzaciosagradafamiliagaleriafoto02.8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280920"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900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92688"/>
          </a:xfrm>
          <a:prstGeom prst="rect">
            <a:avLst/>
          </a:prstGeom>
        </p:spPr>
      </p:pic>
    </p:spTree>
    <p:extLst>
      <p:ext uri="{BB962C8B-B14F-4D97-AF65-F5344CB8AC3E}">
        <p14:creationId xmlns:p14="http://schemas.microsoft.com/office/powerpoint/2010/main" val="1529984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110.bcn.cat/MediAmbient/Continguts/Vectors_Ambientals/Espais_Verds/Multimedies/Fitxers/hortslocalitzaciosagradafamiliagaleriafoto03.2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04664"/>
            <a:ext cx="8352928"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57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 Turull </a:t>
            </a:r>
          </a:p>
        </p:txBody>
      </p:sp>
      <p:sp>
        <p:nvSpPr>
          <p:cNvPr id="3" name="2 Marcador de contenido"/>
          <p:cNvSpPr>
            <a:spLocks noGrp="1"/>
          </p:cNvSpPr>
          <p:nvPr>
            <p:ph idx="1"/>
          </p:nvPr>
        </p:nvSpPr>
        <p:spPr/>
        <p:txBody>
          <a:bodyPr/>
          <a:lstStyle/>
          <a:p>
            <a:r>
              <a:rPr lang="es-ES" dirty="0"/>
              <a:t>Este huerto está situado en una finca de 3.000 m² de propiedad municipal. El distrito de Gràcia cedió la gestión de parte de los terrenos ?unos 600 m²? a Parcs i Jardins para ampliar el proyecto de Huertos Urbanos. Las parcelas están situadas en la antigua era de la finca.</a:t>
            </a:r>
          </a:p>
        </p:txBody>
      </p:sp>
    </p:spTree>
    <p:extLst>
      <p:ext uri="{BB962C8B-B14F-4D97-AF65-F5344CB8AC3E}">
        <p14:creationId xmlns:p14="http://schemas.microsoft.com/office/powerpoint/2010/main" val="3472455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7"/>
          </a:xfrm>
          <a:prstGeom prst="rect">
            <a:avLst/>
          </a:prstGeom>
        </p:spPr>
      </p:pic>
    </p:spTree>
    <p:extLst>
      <p:ext uri="{BB962C8B-B14F-4D97-AF65-F5344CB8AC3E}">
        <p14:creationId xmlns:p14="http://schemas.microsoft.com/office/powerpoint/2010/main" val="1564808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496944" cy="6264696"/>
          </a:xfrm>
          <a:prstGeom prst="rect">
            <a:avLst/>
          </a:prstGeom>
        </p:spPr>
      </p:pic>
    </p:spTree>
    <p:extLst>
      <p:ext uri="{BB962C8B-B14F-4D97-AF65-F5344CB8AC3E}">
        <p14:creationId xmlns:p14="http://schemas.microsoft.com/office/powerpoint/2010/main" val="3676812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08912" cy="6264696"/>
          </a:xfrm>
          <a:prstGeom prst="rect">
            <a:avLst/>
          </a:prstGeom>
        </p:spPr>
      </p:pic>
    </p:spTree>
    <p:extLst>
      <p:ext uri="{BB962C8B-B14F-4D97-AF65-F5344CB8AC3E}">
        <p14:creationId xmlns:p14="http://schemas.microsoft.com/office/powerpoint/2010/main" val="937448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173571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093089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Hort Camí de Torre Melina </a:t>
            </a:r>
          </a:p>
        </p:txBody>
      </p:sp>
      <p:sp>
        <p:nvSpPr>
          <p:cNvPr id="3" name="2 Marcador de contenido"/>
          <p:cNvSpPr>
            <a:spLocks noGrp="1"/>
          </p:cNvSpPr>
          <p:nvPr>
            <p:ph idx="1"/>
          </p:nvPr>
        </p:nvSpPr>
        <p:spPr/>
        <p:txBody>
          <a:bodyPr>
            <a:normAutofit fontScale="92500" lnSpcReduction="10000"/>
          </a:bodyPr>
          <a:lstStyle/>
          <a:p>
            <a:r>
              <a:rPr lang="es-ES" dirty="0"/>
              <a:t>Este huerto urbano es el octavo instalado en Barcelona. De las 34 parcelas de que dispone, 4 son gestionadas por Parcs i Jardins con el objetivo de realizar formas alternativas de cultivo con técnicas que ahorran agua y abonos y no requieren tanto esfuerzo físico.</a:t>
            </a:r>
          </a:p>
          <a:p>
            <a:r>
              <a:rPr lang="es-ES" dirty="0"/>
              <a:t>Cada uno de los usuarios y usuarias disponen de un armario para guardar los utensilios y la ropa, así como un vestuario y lavabos adaptados para personas con movilidad reducida.</a:t>
            </a:r>
          </a:p>
          <a:p>
            <a:endParaRPr lang="es-ES" dirty="0"/>
          </a:p>
        </p:txBody>
      </p:sp>
    </p:spTree>
    <p:extLst>
      <p:ext uri="{BB962C8B-B14F-4D97-AF65-F5344CB8AC3E}">
        <p14:creationId xmlns:p14="http://schemas.microsoft.com/office/powerpoint/2010/main" val="203717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424936" cy="6264696"/>
          </a:xfrm>
          <a:prstGeom prst="rect">
            <a:avLst/>
          </a:prstGeom>
        </p:spPr>
      </p:pic>
    </p:spTree>
    <p:extLst>
      <p:ext uri="{BB962C8B-B14F-4D97-AF65-F5344CB8AC3E}">
        <p14:creationId xmlns:p14="http://schemas.microsoft.com/office/powerpoint/2010/main" val="2150781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543654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379935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Hort Sant Pau del Camp</a:t>
            </a:r>
            <a:endParaRPr lang="es-ES" dirty="0"/>
          </a:p>
        </p:txBody>
      </p:sp>
      <p:sp>
        <p:nvSpPr>
          <p:cNvPr id="3" name="2 Marcador de contenido"/>
          <p:cNvSpPr>
            <a:spLocks noGrp="1"/>
          </p:cNvSpPr>
          <p:nvPr>
            <p:ph idx="1"/>
          </p:nvPr>
        </p:nvSpPr>
        <p:spPr/>
        <p:txBody>
          <a:bodyPr>
            <a:normAutofit fontScale="92500" lnSpcReduction="10000"/>
          </a:bodyPr>
          <a:lstStyle/>
          <a:p>
            <a:r>
              <a:rPr lang="es-ES" dirty="0"/>
              <a:t>Este huerto urbano es un recinto cerrado dentro del conjunto formado por la parroquia de Sant Pau del Camp y el parque urbano del mismo nombre. Ocupa el espacio que anteriormente estaba destinado a pistas de petanca. </a:t>
            </a:r>
          </a:p>
          <a:p>
            <a:r>
              <a:rPr lang="es-ES" dirty="0"/>
              <a:t>Su extensión total es de unos 700 m², que incluye una zona común y de servicios para los usuarios, con una casita de madera para guardar la ropa y las herramientas, bancos para descansar y una mesa de picnic.</a:t>
            </a:r>
          </a:p>
        </p:txBody>
      </p:sp>
    </p:spTree>
    <p:extLst>
      <p:ext uri="{BB962C8B-B14F-4D97-AF65-F5344CB8AC3E}">
        <p14:creationId xmlns:p14="http://schemas.microsoft.com/office/powerpoint/2010/main" val="507445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08911" cy="6264696"/>
          </a:xfrm>
          <a:prstGeom prst="rect">
            <a:avLst/>
          </a:prstGeom>
        </p:spPr>
      </p:pic>
    </p:spTree>
    <p:extLst>
      <p:ext uri="{BB962C8B-B14F-4D97-AF65-F5344CB8AC3E}">
        <p14:creationId xmlns:p14="http://schemas.microsoft.com/office/powerpoint/2010/main" val="2265163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760714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4176464" cy="6175995"/>
          </a:xfrm>
          <a:prstGeom prst="rect">
            <a:avLst/>
          </a:prstGeom>
        </p:spPr>
      </p:pic>
    </p:spTree>
    <p:extLst>
      <p:ext uri="{BB962C8B-B14F-4D97-AF65-F5344CB8AC3E}">
        <p14:creationId xmlns:p14="http://schemas.microsoft.com/office/powerpoint/2010/main" val="265739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 Sagrada Família </a:t>
            </a:r>
          </a:p>
        </p:txBody>
      </p:sp>
      <p:sp>
        <p:nvSpPr>
          <p:cNvPr id="3" name="2 Marcador de contenido"/>
          <p:cNvSpPr>
            <a:spLocks noGrp="1"/>
          </p:cNvSpPr>
          <p:nvPr>
            <p:ph idx="1"/>
          </p:nvPr>
        </p:nvSpPr>
        <p:spPr/>
        <p:txBody>
          <a:bodyPr>
            <a:normAutofit fontScale="92500" lnSpcReduction="20000"/>
          </a:bodyPr>
          <a:lstStyle/>
          <a:p>
            <a:r>
              <a:rPr lang="es-ES" dirty="0"/>
              <a:t>Es el primer huerto urbano del Eixample y cuenta con 20 parcelas, dos de las cuales han sido destinadas por Parcs i Jardins a actividades de educación ambiental. </a:t>
            </a:r>
          </a:p>
          <a:p>
            <a:r>
              <a:rPr lang="es-ES" dirty="0"/>
              <a:t>Los adjudicatarios disponen de un armario individual para guardar los utensilios y la ropa, lavabos adaptados para personas con movilidad reducida y una mesa de picnic de 4 m de largo. En el recinto hay árboles frutales y otros árboles plantados alrededor de la mesa de picnic para dar sombra, así como plantas aromáticas y ornamentales.</a:t>
            </a:r>
          </a:p>
          <a:p>
            <a:endParaRPr lang="es-ES" dirty="0"/>
          </a:p>
        </p:txBody>
      </p:sp>
    </p:spTree>
    <p:extLst>
      <p:ext uri="{BB962C8B-B14F-4D97-AF65-F5344CB8AC3E}">
        <p14:creationId xmlns:p14="http://schemas.microsoft.com/office/powerpoint/2010/main" val="1974818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895379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806235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 Collserola</a:t>
            </a:r>
          </a:p>
        </p:txBody>
      </p:sp>
      <p:sp>
        <p:nvSpPr>
          <p:cNvPr id="3" name="2 Marcador de contenido"/>
          <p:cNvSpPr>
            <a:spLocks noGrp="1"/>
          </p:cNvSpPr>
          <p:nvPr>
            <p:ph idx="1"/>
          </p:nvPr>
        </p:nvSpPr>
        <p:spPr/>
        <p:txBody>
          <a:bodyPr>
            <a:normAutofit fontScale="92500" lnSpcReduction="10000"/>
          </a:bodyPr>
          <a:lstStyle/>
          <a:p>
            <a:r>
              <a:rPr lang="es-ES" dirty="0"/>
              <a:t>Este huerto urbano es el primero construido en Sarrià-Sant Gervasi. De las 12 parcelas que contiene, una está dedicada a las actividades de educación ambiental que Parcs i Jardins ofrece a los escolares de Barcelona.</a:t>
            </a:r>
          </a:p>
          <a:p>
            <a:r>
              <a:rPr lang="es-ES" dirty="0"/>
              <a:t>Los adjudicatarios de los huertos disponen de un armario individual para guardar los utensilios y la ropa, pilas de compuesto para abonar las parcelas, contenedores selectivos de basura y bocas de riego. </a:t>
            </a:r>
          </a:p>
        </p:txBody>
      </p:sp>
    </p:spTree>
    <p:extLst>
      <p:ext uri="{BB962C8B-B14F-4D97-AF65-F5344CB8AC3E}">
        <p14:creationId xmlns:p14="http://schemas.microsoft.com/office/powerpoint/2010/main" val="1832465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6777317" cy="4923909"/>
          </a:xfrm>
        </p:spPr>
        <p:txBody>
          <a:bodyPr/>
          <a:lstStyle/>
          <a:p>
            <a:r>
              <a:rPr lang="es-ES" dirty="0"/>
              <a:t>En la zona ajardinada común, donde tienen un gran protagonismo las plantas autóctonas, se ha instalado una red de riego por goteo y una mesa de picnic.</a:t>
            </a:r>
          </a:p>
          <a:p>
            <a:endParaRPr lang="es-ES" dirty="0"/>
          </a:p>
        </p:txBody>
      </p:sp>
    </p:spTree>
    <p:extLst>
      <p:ext uri="{BB962C8B-B14F-4D97-AF65-F5344CB8AC3E}">
        <p14:creationId xmlns:p14="http://schemas.microsoft.com/office/powerpoint/2010/main" val="951758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048672"/>
          </a:xfrm>
          <a:prstGeom prst="rect">
            <a:avLst/>
          </a:prstGeom>
        </p:spPr>
      </p:pic>
    </p:spTree>
    <p:extLst>
      <p:ext uri="{BB962C8B-B14F-4D97-AF65-F5344CB8AC3E}">
        <p14:creationId xmlns:p14="http://schemas.microsoft.com/office/powerpoint/2010/main" val="3367500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248472"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32656"/>
            <a:ext cx="4032448" cy="6248003"/>
          </a:xfrm>
          <a:prstGeom prst="rect">
            <a:avLst/>
          </a:prstGeom>
        </p:spPr>
      </p:pic>
    </p:spTree>
    <p:extLst>
      <p:ext uri="{BB962C8B-B14F-4D97-AF65-F5344CB8AC3E}">
        <p14:creationId xmlns:p14="http://schemas.microsoft.com/office/powerpoint/2010/main" val="1929343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 Casa de l'Aigua</a:t>
            </a:r>
          </a:p>
        </p:txBody>
      </p:sp>
      <p:sp>
        <p:nvSpPr>
          <p:cNvPr id="3" name="2 Marcador de contenido"/>
          <p:cNvSpPr>
            <a:spLocks noGrp="1"/>
          </p:cNvSpPr>
          <p:nvPr>
            <p:ph idx="1"/>
          </p:nvPr>
        </p:nvSpPr>
        <p:spPr/>
        <p:txBody>
          <a:bodyPr>
            <a:normAutofit fontScale="92500" lnSpcReduction="10000"/>
          </a:bodyPr>
          <a:lstStyle/>
          <a:p>
            <a:r>
              <a:rPr lang="es-ES" dirty="0"/>
              <a:t>Este huerto urbano está situado dentro del recinto de la antigua estación de distribución de aguas de Barcelona. Parcs i Jardins ha destinado una parcela a actividades de educación ambiental.v </a:t>
            </a:r>
          </a:p>
          <a:p>
            <a:r>
              <a:rPr lang="es-ES" dirty="0"/>
              <a:t>En cuanto a las instalaciones, en la antigua casa del guarda de la estación de distribución de agua los adjudicatarios de los huertos disponen de armarios para guardar las herramientas y la ropa, lavabos y duchas.</a:t>
            </a:r>
          </a:p>
          <a:p>
            <a:endParaRPr lang="es-ES" dirty="0"/>
          </a:p>
        </p:txBody>
      </p:sp>
    </p:spTree>
    <p:extLst>
      <p:ext uri="{BB962C8B-B14F-4D97-AF65-F5344CB8AC3E}">
        <p14:creationId xmlns:p14="http://schemas.microsoft.com/office/powerpoint/2010/main" val="4057910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80728"/>
            <a:ext cx="7200916" cy="4851901"/>
          </a:xfrm>
        </p:spPr>
        <p:txBody>
          <a:bodyPr/>
          <a:lstStyle/>
          <a:p>
            <a:r>
              <a:rPr lang="es-ES" dirty="0"/>
              <a:t>El huerto está ubicado fuera del recinto histórico, que incluye el edificio restaurado de la antigua estación de distribución de agua y un jardín floral flotante sobre la cubierta del depósito enterrado de agua, que ocupa 2.400 m² del total de 6.800 m² que tiene la totalidad del espacio. </a:t>
            </a:r>
          </a:p>
          <a:p>
            <a:r>
              <a:rPr lang="es-ES" dirty="0"/>
              <a:t>La vegetación del jardín está formada por diferentes especies arbustivas y florales autóctonas, aromáticas y medicinales.</a:t>
            </a:r>
          </a:p>
        </p:txBody>
      </p:sp>
    </p:spTree>
    <p:extLst>
      <p:ext uri="{BB962C8B-B14F-4D97-AF65-F5344CB8AC3E}">
        <p14:creationId xmlns:p14="http://schemas.microsoft.com/office/powerpoint/2010/main" val="3477728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2615724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08912" cy="6264696"/>
          </a:xfrm>
          <a:prstGeom prst="rect">
            <a:avLst/>
          </a:prstGeom>
        </p:spPr>
      </p:pic>
    </p:spTree>
    <p:extLst>
      <p:ext uri="{BB962C8B-B14F-4D97-AF65-F5344CB8AC3E}">
        <p14:creationId xmlns:p14="http://schemas.microsoft.com/office/powerpoint/2010/main" val="1313048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92688"/>
          </a:xfrm>
          <a:prstGeom prst="rect">
            <a:avLst/>
          </a:prstGeom>
        </p:spPr>
      </p:pic>
    </p:spTree>
    <p:extLst>
      <p:ext uri="{BB962C8B-B14F-4D97-AF65-F5344CB8AC3E}">
        <p14:creationId xmlns:p14="http://schemas.microsoft.com/office/powerpoint/2010/main" val="2098177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 Masia Can Soler</a:t>
            </a:r>
          </a:p>
        </p:txBody>
      </p:sp>
      <p:sp>
        <p:nvSpPr>
          <p:cNvPr id="3" name="2 Marcador de contenido"/>
          <p:cNvSpPr>
            <a:spLocks noGrp="1"/>
          </p:cNvSpPr>
          <p:nvPr>
            <p:ph idx="1"/>
          </p:nvPr>
        </p:nvSpPr>
        <p:spPr/>
        <p:txBody>
          <a:bodyPr/>
          <a:lstStyle/>
          <a:p>
            <a:r>
              <a:rPr lang="es-ES" dirty="0"/>
              <a:t>Se trata de una finca de 2.342 m², en parte forestal, situada en el barrio de Sant Genís dels Agudells, en la vertiente de Collserola, también conocida como Cal Boig y Font del Bacallà. Hoy pervive la antigua iglesia de Sant Genís dels Agudells, restaurada en el siglo XVII, y la masía que da nombre a la finca y los huertos urbanos</a:t>
            </a:r>
          </a:p>
        </p:txBody>
      </p:sp>
    </p:spTree>
    <p:extLst>
      <p:ext uri="{BB962C8B-B14F-4D97-AF65-F5344CB8AC3E}">
        <p14:creationId xmlns:p14="http://schemas.microsoft.com/office/powerpoint/2010/main" val="74610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128908" cy="4923909"/>
          </a:xfrm>
        </p:spPr>
        <p:txBody>
          <a:bodyPr>
            <a:normAutofit lnSpcReduction="10000"/>
          </a:bodyPr>
          <a:lstStyle/>
          <a:p>
            <a:r>
              <a:rPr lang="es-ES" dirty="0"/>
              <a:t>Este huerto urbano, cuyas parcelas se han construido en lo que antiguamente fue la granja de la masía, es uno de los que ha hecho posible conservar lo que aún queda en Barcelona de su antiguo patrimonio arquitectónico rural.</a:t>
            </a:r>
          </a:p>
          <a:p>
            <a:r>
              <a:rPr lang="es-ES" dirty="0"/>
              <a:t>Can Soler es, por otra parte, uno de los huertos urbanos donde Parcs i Jardins desarrolla actividades de educación ambiental relacionadas con el mundo agrario y las técnicas de la agricultura biológica y, como dispone de colmenas, de la importancia de las abejas en la agricultura por su función polinizadora.</a:t>
            </a:r>
          </a:p>
        </p:txBody>
      </p:sp>
    </p:spTree>
    <p:extLst>
      <p:ext uri="{BB962C8B-B14F-4D97-AF65-F5344CB8AC3E}">
        <p14:creationId xmlns:p14="http://schemas.microsoft.com/office/powerpoint/2010/main" val="3914295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92688"/>
          </a:xfrm>
          <a:prstGeom prst="rect">
            <a:avLst/>
          </a:prstGeom>
        </p:spPr>
      </p:pic>
    </p:spTree>
    <p:extLst>
      <p:ext uri="{BB962C8B-B14F-4D97-AF65-F5344CB8AC3E}">
        <p14:creationId xmlns:p14="http://schemas.microsoft.com/office/powerpoint/2010/main" val="2826791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970168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 de l'Avi</a:t>
            </a:r>
          </a:p>
        </p:txBody>
      </p:sp>
      <p:sp>
        <p:nvSpPr>
          <p:cNvPr id="3" name="2 Marcador de contenido"/>
          <p:cNvSpPr>
            <a:spLocks noGrp="1"/>
          </p:cNvSpPr>
          <p:nvPr>
            <p:ph idx="1"/>
          </p:nvPr>
        </p:nvSpPr>
        <p:spPr>
          <a:xfrm>
            <a:off x="1043492" y="2323652"/>
            <a:ext cx="7056900" cy="3508977"/>
          </a:xfrm>
        </p:spPr>
        <p:txBody>
          <a:bodyPr/>
          <a:lstStyle/>
          <a:p>
            <a:r>
              <a:rPr lang="es-ES" dirty="0"/>
              <a:t>Situado en la parte forestal del Park Güell, los actuales huertos son los antiguos campos de cultivo de una masía derribada hace muchos años, donde vivía el antiguo guarda del Park Güell. </a:t>
            </a:r>
          </a:p>
          <a:p>
            <a:r>
              <a:rPr lang="es-ES" dirty="0"/>
              <a:t>Este espacio depende del distrito de Gràcia y, desde 1997, está gestionado junto con el equipo de la red de Huertos Urbanos de Parcs i Jardins. </a:t>
            </a:r>
          </a:p>
        </p:txBody>
      </p:sp>
    </p:spTree>
    <p:extLst>
      <p:ext uri="{BB962C8B-B14F-4D97-AF65-F5344CB8AC3E}">
        <p14:creationId xmlns:p14="http://schemas.microsoft.com/office/powerpoint/2010/main" val="3509033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128908" cy="4779893"/>
          </a:xfrm>
        </p:spPr>
        <p:txBody>
          <a:bodyPr>
            <a:normAutofit fontScale="92500" lnSpcReduction="10000"/>
          </a:bodyPr>
          <a:lstStyle/>
          <a:p>
            <a:r>
              <a:rPr lang="es-ES" dirty="0"/>
              <a:t>Los inicios de este huerto urbano, el primero de Barcelona, se remontan al año 1986, cuando un grupo de ancianos del barrio donde está situado pidieron al distrito un espacio para cultivar. El grupo inicial estaba formado por 19 personas, que, una vez obtenido el terreno, se encargaron de hacer los bancales, los caminos, bancos, mesas y una pérgola. </a:t>
            </a:r>
          </a:p>
          <a:p>
            <a:r>
              <a:rPr lang="es-ES" dirty="0"/>
              <a:t>Los primeros adjudicatarios también fueron pioneros en la educación ambiental, ya que desde los inicios invitaron a las escuelas próximas al huerto a hacer una visita para que los escolares conociesen el mundo de la agricultura.</a:t>
            </a:r>
          </a:p>
          <a:p>
            <a:endParaRPr lang="es-ES" dirty="0"/>
          </a:p>
        </p:txBody>
      </p:sp>
    </p:spTree>
    <p:extLst>
      <p:ext uri="{BB962C8B-B14F-4D97-AF65-F5344CB8AC3E}">
        <p14:creationId xmlns:p14="http://schemas.microsoft.com/office/powerpoint/2010/main" val="432807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60648"/>
            <a:ext cx="8280920" cy="6336704"/>
          </a:xfrm>
          <a:prstGeom prst="rect">
            <a:avLst/>
          </a:prstGeom>
        </p:spPr>
      </p:pic>
    </p:spTree>
    <p:extLst>
      <p:ext uri="{BB962C8B-B14F-4D97-AF65-F5344CB8AC3E}">
        <p14:creationId xmlns:p14="http://schemas.microsoft.com/office/powerpoint/2010/main" val="2243122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425056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686110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TotalTime>
  <Words>1380</Words>
  <Application>Microsoft Office PowerPoint</Application>
  <PresentationFormat>Presentación en pantalla (4:3)</PresentationFormat>
  <Paragraphs>91</Paragraphs>
  <Slides>49</Slides>
  <Notes>22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49</vt:i4>
      </vt:variant>
    </vt:vector>
  </HeadingPairs>
  <TitlesOfParts>
    <vt:vector size="56" baseType="lpstr">
      <vt:lpstr>Calibri</vt:lpstr>
      <vt:lpstr>Century Gothic</vt:lpstr>
      <vt:lpstr>Century Schoolbook</vt:lpstr>
      <vt:lpstr>Wingdings</vt:lpstr>
      <vt:lpstr>Wingdings 2</vt:lpstr>
      <vt:lpstr>Default Theme</vt:lpstr>
      <vt:lpstr>Austin</vt:lpstr>
      <vt:lpstr>EUROPA.-LA VUELTA AL MUNDO EN 885 JARDINES.-ESPAÑA.-BARCELONA HUERTOS DE OCIO</vt:lpstr>
      <vt:lpstr>Barcelona.-Huertos urbanos</vt:lpstr>
      <vt:lpstr>Huerto de Pedralbes </vt:lpstr>
      <vt:lpstr>Presentación de PowerPoint</vt:lpstr>
      <vt:lpstr>Presentación de PowerPoint</vt:lpstr>
      <vt:lpstr>Presentación de PowerPoint</vt:lpstr>
      <vt:lpstr>Presentación de PowerPoint</vt:lpstr>
      <vt:lpstr>Presentación de PowerPoint</vt:lpstr>
      <vt:lpstr>Presentación de PowerPoint</vt:lpstr>
      <vt:lpstr>Huerto de la Sagrada Familia </vt:lpstr>
      <vt:lpstr>Presentación de PowerPoint</vt:lpstr>
      <vt:lpstr>Presentación de PowerPoint</vt:lpstr>
      <vt:lpstr>Presentación de PowerPoint</vt:lpstr>
      <vt:lpstr>Presentación de PowerPoint</vt:lpstr>
      <vt:lpstr>Hort Turull </vt:lpstr>
      <vt:lpstr>Presentación de PowerPoint</vt:lpstr>
      <vt:lpstr>Presentación de PowerPoint</vt:lpstr>
      <vt:lpstr>Presentación de PowerPoint</vt:lpstr>
      <vt:lpstr>Presentación de PowerPoint</vt:lpstr>
      <vt:lpstr>Presentación de PowerPoint</vt:lpstr>
      <vt:lpstr> Hort Camí de Torre Melina </vt:lpstr>
      <vt:lpstr>Presentación de PowerPoint</vt:lpstr>
      <vt:lpstr>Presentación de PowerPoint</vt:lpstr>
      <vt:lpstr>Presentación de PowerPoint</vt:lpstr>
      <vt:lpstr>Hort Sant Pau del Camp</vt:lpstr>
      <vt:lpstr>Presentación de PowerPoint</vt:lpstr>
      <vt:lpstr>Presentación de PowerPoint</vt:lpstr>
      <vt:lpstr>Presentación de PowerPoint</vt:lpstr>
      <vt:lpstr>Hort Sagrada Família </vt:lpstr>
      <vt:lpstr>Presentación de PowerPoint</vt:lpstr>
      <vt:lpstr>Presentación de PowerPoint</vt:lpstr>
      <vt:lpstr>Hort Collserola</vt:lpstr>
      <vt:lpstr>Presentación de PowerPoint</vt:lpstr>
      <vt:lpstr>Presentación de PowerPoint</vt:lpstr>
      <vt:lpstr>Presentación de PowerPoint</vt:lpstr>
      <vt:lpstr>Hort Casa de l'Aigua</vt:lpstr>
      <vt:lpstr>Presentación de PowerPoint</vt:lpstr>
      <vt:lpstr>Presentación de PowerPoint</vt:lpstr>
      <vt:lpstr>Presentación de PowerPoint</vt:lpstr>
      <vt:lpstr>Presentación de PowerPoint</vt:lpstr>
      <vt:lpstr>Hort Masia Can Soler</vt:lpstr>
      <vt:lpstr>Presentación de PowerPoint</vt:lpstr>
      <vt:lpstr>Presentación de PowerPoint</vt:lpstr>
      <vt:lpstr>Presentación de PowerPoint</vt:lpstr>
      <vt:lpstr>Hort de l'Avi</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2018-03-10T10:06:48Z</dcterms:modified>
</cp:coreProperties>
</file>