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80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A299A8-E18B-46A9-BBE6-9F072D3910DD}"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FB55F6-844C-4C35-A062-072B00E6DE64}" type="slidenum">
              <a:rPr lang="es-ES" smtClean="0"/>
              <a:t>‹Nº›</a:t>
            </a:fld>
            <a:endParaRPr lang="es-ES" dirty="0"/>
          </a:p>
        </p:txBody>
      </p:sp>
    </p:spTree>
    <p:extLst>
      <p:ext uri="{BB962C8B-B14F-4D97-AF65-F5344CB8AC3E}">
        <p14:creationId xmlns:p14="http://schemas.microsoft.com/office/powerpoint/2010/main" val="3329766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Mariñan.-Camelias</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AFAFF9-D8B3-4B20-A58B-A8B3C1ED305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EB4A5-4FF4-47B6-81A8-EA96459560B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121724-EC0E-4007-9265-F52723678074}"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Mariñan.-Camelias</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C3CC8A-7637-4762-A510-6CD4BBB4926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A0D168-8322-480F-B569-4741E67EC5FF}"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2DD9D9-35F7-4AFE-B784-9674CE0E525F}"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7C9AC5-CD44-49EF-BE5C-B9D3BA144130}"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AF8B6A-23A6-4EB6-BA98-0D7D090206A3}"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9058F9-9F59-4785-AD15-A847E3F82D8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72D0FC-032E-4E49-8AEE-E8D141BE210B}"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E9B96F-F864-40E7-8609-BCF8FEAA7DE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2FC7F8-CC02-44E6-90CF-DC59B1B718D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2D7DB4-2C3C-4826-BDA9-AA9BE07830C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0D0F15-5927-4325-92DD-17B5833F8DF8}"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57D410-D365-4455-B911-502DA87C8B35}"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5CBD73-1367-4A6C-94AD-306FAB40AA80}"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D130C2-7267-4334-BADE-7AACF2CECCA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F66E05-BD8B-464C-AF1B-74DA20DC364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CFD7F3-C49F-41C8-B98B-02B5478764F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D0AC01-AAE2-467F-94D7-FA57C08F35C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1BDF81-6EF5-4159-A92A-57010AC3BC5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22356B-3537-4830-BCB7-2A60078CE749}"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E8B8BF-F7EB-45A9-9C44-97DA00A843B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974397-F356-4087-BCC6-F3F5CD4F8AC3}"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A62774-5222-4B7C-AB83-AECB66A6FFA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593127-CDE0-410F-9282-E69345990BF6}"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7A1694-D29B-4752-905D-2B14CD74E26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C0ABF2-AD65-471B-B9EE-BA4209DE93B1}"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46922C-A141-466C-8AF3-E0249C4CD090}"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48F345-C172-4856-B4EC-F9DD5C418FD2}"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6E91F5-4456-41A6-A144-71C618708B1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FD1C95-3398-4D92-8ED1-9717A1DA203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4D7A4E-5113-4DA3-88CD-C09A400CC5F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ACFECB-DF0C-466C-A2C2-A1677D9B856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ABD50-DCBF-48AC-A5C1-57FF1ED618A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Mariñan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BEBECE-088D-4053-85AF-D9DA1A704FE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FE2E6-DA07-484B-B6B2-669642623C8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740DBA-6FE5-494C-B813-530E146AD6DD}"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45F653-9102-4DEF-9B62-C65EFA3E6986}"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739E9B-059C-4969-A518-6428B5F57CB9}"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8F0054-1352-4D67-8A99-44882C4A54C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0DBDF8-A78A-4289-9664-078EB7827CE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F731E4-E2BB-41A3-AF7A-B02D71326AE2}"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157E94-3AFE-4442-86F2-2EE624420F69}"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F30FF8-132C-475A-A06F-21C59571B378}"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00EEA3-A920-4B4C-B10C-1563A784463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5EACBB-6DD5-4F81-BF5C-2B52F2DF77E3}"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D11E35-F840-4CBA-A9D2-0D35E7CF4A72}"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188B67-1E2E-4AEC-A714-5F26E8181F2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31D696-6EB8-47E8-BB3F-59B3FC55A07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0CA938-0F11-4462-844B-3E88301ED0A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EEB4B6-CFC6-4BAC-9E6D-5A0A4CF258A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CB359A-2097-4469-B2B6-8BECEAD99A0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6819B8-EDB5-47BE-960D-59CE3405C91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A2766C-73A0-4EAC-B22D-227DE314A215}"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6CF3EE-F3AB-475B-A5F6-39236018041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301DF3-996C-4752-8512-EFE6E2FA5A3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B1B260-440A-42BE-AC73-C58757F0BA1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D7CC1E-896E-487B-9C74-678AACF3ABA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A76FB9-C25B-4F35-B829-5483B312CAA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22034F-144D-4B9C-B829-67E0D487E82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DD3206-D542-487A-BD01-9902C582D6A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1D6AB5-7B1E-4512-AED2-115C9ACF88D3}"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2DA21D-60FC-4374-ACE1-BD4254A8A03D}"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A0982-C943-41F4-A871-8F8A336809C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BE0993-948A-4B07-A0A1-C0B0C003CC8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BDE539-AD8A-40BD-81BE-EDE935B46014}"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5EB7D5-BD55-4B08-8F8E-CA75CC0D5173}"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43552F-BE53-4A4C-BE8F-722671B34F6E}"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0D4FEE-AAF2-4153-9B15-05F5BE3EE38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D96337-0E6D-4A19-B152-F197A6190A4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C6F679-1E7C-4184-9A46-8A93B14CDE78}"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35CE8B-40C3-4625-8620-2629CADF481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F81E6B-353A-4CF1-9582-E5038F4C3F33}"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BD947E-309F-4418-BAEB-36A4DC3D5A57}"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E300C9-A1E2-405F-BECA-C28B6606511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E7F890-A2BF-4CB2-BEA0-FA4342869C46}"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6518F2-A4B2-41EC-A45A-8E3000AE9E63}"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Pazo de Oca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CA7EA5-06E5-4CB7-8596-F34D5293BC46}"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Pazo de Oca</a:t>
            </a:r>
          </a:p>
        </p:txBody>
      </p:sp>
      <p:sp>
        <p:nvSpPr>
          <p:cNvPr id="4" name="3 Marcador de número de diapositiva"/>
          <p:cNvSpPr>
            <a:spLocks noGrp="1"/>
          </p:cNvSpPr>
          <p:nvPr>
            <p:ph type="sldNum" sz="quarter" idx="5"/>
          </p:nvPr>
        </p:nvSpPr>
        <p:spPr/>
        <p:txBody>
          <a:bodyPr/>
          <a:lstStyle/>
          <a:p>
            <a:pPr>
              <a:defRPr/>
            </a:pPr>
            <a:fld id="{3A234482-3C69-4FE5-91E5-29469E24C93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Pazo de Oca</a:t>
            </a:r>
          </a:p>
        </p:txBody>
      </p:sp>
      <p:sp>
        <p:nvSpPr>
          <p:cNvPr id="4" name="3 Marcador de número de diapositiva"/>
          <p:cNvSpPr>
            <a:spLocks noGrp="1"/>
          </p:cNvSpPr>
          <p:nvPr>
            <p:ph type="sldNum" sz="quarter" idx="5"/>
          </p:nvPr>
        </p:nvSpPr>
        <p:spPr/>
        <p:txBody>
          <a:bodyPr/>
          <a:lstStyle/>
          <a:p>
            <a:pPr>
              <a:defRPr/>
            </a:pPr>
            <a:fld id="{DB5E5A5D-A3B4-40B2-8430-72D63C85F2B0}"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Pazo de Oca</a:t>
            </a:r>
          </a:p>
        </p:txBody>
      </p:sp>
      <p:sp>
        <p:nvSpPr>
          <p:cNvPr id="4" name="3 Marcador de número de diapositiva"/>
          <p:cNvSpPr>
            <a:spLocks noGrp="1"/>
          </p:cNvSpPr>
          <p:nvPr>
            <p:ph type="sldNum" sz="quarter" idx="5"/>
          </p:nvPr>
        </p:nvSpPr>
        <p:spPr/>
        <p:txBody>
          <a:bodyPr/>
          <a:lstStyle/>
          <a:p>
            <a:pPr>
              <a:defRPr/>
            </a:pPr>
            <a:fld id="{2A75BD57-9A7D-4AF0-8088-9105E9A171C6}"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Pazo de Oca</a:t>
            </a:r>
          </a:p>
        </p:txBody>
      </p:sp>
      <p:sp>
        <p:nvSpPr>
          <p:cNvPr id="4" name="3 Marcador de número de diapositiva"/>
          <p:cNvSpPr>
            <a:spLocks noGrp="1"/>
          </p:cNvSpPr>
          <p:nvPr>
            <p:ph type="sldNum" sz="quarter" idx="5"/>
          </p:nvPr>
        </p:nvSpPr>
        <p:spPr/>
        <p:txBody>
          <a:bodyPr/>
          <a:lstStyle/>
          <a:p>
            <a:pPr>
              <a:defRPr/>
            </a:pPr>
            <a:fld id="{50C753C9-E6F3-476D-B336-DABBD53DE83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5E7784FD-1C2A-4024-910D-E8DB1EF8580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27D078-A6A7-4673-8C7E-D89D66928030}"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79E9F4-168D-4958-85C1-01DB69150EC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8FB1C4-DC7E-4C91-BF11-3B6B7A7FC81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8DCC0F-A38C-4AE6-AB8B-06864ED04DDD}"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501C1C-4E36-496B-A1BC-C06CEA6AA97E}"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9588C3-DBD2-4323-A5A7-F9304C19F86A}"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Castrelos</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C44B75-12BF-4940-8F58-18CB8C1FBA02}"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Quiñones de León</a:t>
            </a:r>
          </a:p>
        </p:txBody>
      </p:sp>
      <p:sp>
        <p:nvSpPr>
          <p:cNvPr id="4" name="3 Marcador de número de diapositiva"/>
          <p:cNvSpPr>
            <a:spLocks noGrp="1"/>
          </p:cNvSpPr>
          <p:nvPr>
            <p:ph type="sldNum" sz="quarter" idx="5"/>
          </p:nvPr>
        </p:nvSpPr>
        <p:spPr/>
        <p:txBody>
          <a:bodyPr/>
          <a:lstStyle/>
          <a:p>
            <a:pPr>
              <a:defRPr/>
            </a:pPr>
            <a:fld id="{B5A9459F-3D3B-4169-BBD1-31CFBCBF860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Quiñones</a:t>
            </a:r>
          </a:p>
        </p:txBody>
      </p:sp>
      <p:sp>
        <p:nvSpPr>
          <p:cNvPr id="4" name="3 Marcador de número de diapositiva"/>
          <p:cNvSpPr>
            <a:spLocks noGrp="1"/>
          </p:cNvSpPr>
          <p:nvPr>
            <p:ph type="sldNum" sz="quarter" idx="5"/>
          </p:nvPr>
        </p:nvSpPr>
        <p:spPr/>
        <p:txBody>
          <a:bodyPr/>
          <a:lstStyle/>
          <a:p>
            <a:pPr>
              <a:defRPr/>
            </a:pPr>
            <a:fld id="{061689AE-33EB-4351-BBA2-F46BF53F960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Quiñones</a:t>
            </a:r>
          </a:p>
        </p:txBody>
      </p:sp>
      <p:sp>
        <p:nvSpPr>
          <p:cNvPr id="4" name="3 Marcador de número de diapositiva"/>
          <p:cNvSpPr>
            <a:spLocks noGrp="1"/>
          </p:cNvSpPr>
          <p:nvPr>
            <p:ph type="sldNum" sz="quarter" idx="5"/>
          </p:nvPr>
        </p:nvSpPr>
        <p:spPr/>
        <p:txBody>
          <a:bodyPr/>
          <a:lstStyle/>
          <a:p>
            <a:pPr>
              <a:defRPr/>
            </a:pPr>
            <a:fld id="{2B3523D1-B7B6-4CA3-9F49-00CE5EE6142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3327CA07-5A8B-4722-9C3C-906F362F5259}"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598AC32B-BC55-48A1-A362-C23252BABFE0}"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AB73CCFD-5386-4CEF-A840-990BCE5E6FD9}"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F290D6E3-9BE9-42E7-B0C6-D75EE6D8FB63}"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473C2A84-CF34-4FA6-B780-C08298A14EC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523A8D1E-04CD-4B8B-8563-72C0B4455BE7}"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0E5ACCCC-003B-4268-9688-FAF526BE696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DD941E97-8338-4D3C-9B53-94F6E380D3D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3A76A7E5-2849-410B-A45B-D522FC564F2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E4F54A44-C2C1-4E7B-8D04-061821BCDA39}"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824ECF40-B913-474A-8A8A-44461808D59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2881C6CF-9FD0-4DA4-ABFC-7154B93EC7E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9A487D1F-8E73-4660-8E9E-8126DF6108A0}"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Quiñones</a:t>
            </a:r>
          </a:p>
        </p:txBody>
      </p:sp>
      <p:sp>
        <p:nvSpPr>
          <p:cNvPr id="4" name="3 Marcador de número de diapositiva"/>
          <p:cNvSpPr>
            <a:spLocks noGrp="1"/>
          </p:cNvSpPr>
          <p:nvPr>
            <p:ph type="sldNum" sz="quarter" idx="5"/>
          </p:nvPr>
        </p:nvSpPr>
        <p:spPr/>
        <p:txBody>
          <a:bodyPr/>
          <a:lstStyle/>
          <a:p>
            <a:pPr>
              <a:defRPr/>
            </a:pPr>
            <a:fld id="{5B5E2C7E-4A30-48D5-80E4-E37E496BC37D}"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Santa Cruz</a:t>
            </a:r>
          </a:p>
        </p:txBody>
      </p:sp>
      <p:sp>
        <p:nvSpPr>
          <p:cNvPr id="4" name="3 Marcador de número de diapositiva"/>
          <p:cNvSpPr>
            <a:spLocks noGrp="1"/>
          </p:cNvSpPr>
          <p:nvPr>
            <p:ph type="sldNum" sz="quarter" idx="5"/>
          </p:nvPr>
        </p:nvSpPr>
        <p:spPr/>
        <p:txBody>
          <a:bodyPr/>
          <a:lstStyle/>
          <a:p>
            <a:pPr>
              <a:defRPr/>
            </a:pPr>
            <a:fld id="{B2301ECB-39D9-474F-823D-8523EE935E0E}"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Santa Cruz</a:t>
            </a:r>
          </a:p>
        </p:txBody>
      </p:sp>
      <p:sp>
        <p:nvSpPr>
          <p:cNvPr id="4" name="3 Marcador de número de diapositiva"/>
          <p:cNvSpPr>
            <a:spLocks noGrp="1"/>
          </p:cNvSpPr>
          <p:nvPr>
            <p:ph type="sldNum" sz="quarter" idx="5"/>
          </p:nvPr>
        </p:nvSpPr>
        <p:spPr/>
        <p:txBody>
          <a:bodyPr/>
          <a:lstStyle/>
          <a:p>
            <a:pPr>
              <a:defRPr/>
            </a:pPr>
            <a:fld id="{AEB0A0F0-CD0D-4024-ABA9-B714FC6F1A72}"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a:t>
            </a:r>
          </a:p>
        </p:txBody>
      </p:sp>
      <p:sp>
        <p:nvSpPr>
          <p:cNvPr id="4" name="3 Marcador de número de diapositiva"/>
          <p:cNvSpPr>
            <a:spLocks noGrp="1"/>
          </p:cNvSpPr>
          <p:nvPr>
            <p:ph type="sldNum" sz="quarter" idx="5"/>
          </p:nvPr>
        </p:nvSpPr>
        <p:spPr/>
        <p:txBody>
          <a:bodyPr/>
          <a:lstStyle/>
          <a:p>
            <a:pPr>
              <a:defRPr/>
            </a:pPr>
            <a:fld id="{BE6AB0A6-0170-440E-9A99-88B5DA491DCE}"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a:t>
            </a:r>
          </a:p>
        </p:txBody>
      </p:sp>
      <p:sp>
        <p:nvSpPr>
          <p:cNvPr id="4" name="3 Marcador de número de diapositiva"/>
          <p:cNvSpPr>
            <a:spLocks noGrp="1"/>
          </p:cNvSpPr>
          <p:nvPr>
            <p:ph type="sldNum" sz="quarter" idx="5"/>
          </p:nvPr>
        </p:nvSpPr>
        <p:spPr/>
        <p:txBody>
          <a:bodyPr/>
          <a:lstStyle/>
          <a:p>
            <a:pPr>
              <a:defRPr/>
            </a:pPr>
            <a:fld id="{CDDD4115-2BCE-4AFD-A419-66CFAC6BF069}"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a:t>
            </a:r>
          </a:p>
        </p:txBody>
      </p:sp>
      <p:sp>
        <p:nvSpPr>
          <p:cNvPr id="4" name="3 Marcador de número de diapositiva"/>
          <p:cNvSpPr>
            <a:spLocks noGrp="1"/>
          </p:cNvSpPr>
          <p:nvPr>
            <p:ph type="sldNum" sz="quarter" idx="5"/>
          </p:nvPr>
        </p:nvSpPr>
        <p:spPr/>
        <p:txBody>
          <a:bodyPr/>
          <a:lstStyle/>
          <a:p>
            <a:pPr>
              <a:defRPr/>
            </a:pPr>
            <a:fld id="{7BE88C6A-C639-45D2-A83F-B0DE62DDA374}"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Pazo de Santa Cruz de Ribadulla</a:t>
            </a:r>
          </a:p>
        </p:txBody>
      </p:sp>
      <p:sp>
        <p:nvSpPr>
          <p:cNvPr id="4" name="3 Marcador de número de diapositiva"/>
          <p:cNvSpPr>
            <a:spLocks noGrp="1"/>
          </p:cNvSpPr>
          <p:nvPr>
            <p:ph type="sldNum" sz="quarter" idx="5"/>
          </p:nvPr>
        </p:nvSpPr>
        <p:spPr/>
        <p:txBody>
          <a:bodyPr/>
          <a:lstStyle/>
          <a:p>
            <a:pPr>
              <a:defRPr/>
            </a:pPr>
            <a:fld id="{480D509A-C69C-4328-AD53-D419AD776080}" type="slidenum">
              <a:rPr lang="es-ES">
                <a:solidFill>
                  <a:prstClr val="black"/>
                </a:solidFill>
              </a:rPr>
              <a:pPr>
                <a:defRPr/>
              </a:pPr>
              <a:t>130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2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246440" cy="2376264"/>
          </a:xfrm>
        </p:spPr>
        <p:txBody>
          <a:bodyPr>
            <a:noAutofit/>
          </a:bodyPr>
          <a:lstStyle/>
          <a:p>
            <a:r>
              <a:rPr lang="es-ES" sz="3200" dirty="0"/>
              <a:t>EUROPA.-LA VUELTA AL MUNDO EN 385 JARDINES.-ESPAÑA.-</a:t>
            </a:r>
            <a:r>
              <a:rPr lang="es-ES" sz="2800" dirty="0"/>
              <a:t>GALICIA.-Pazo de Mariñan.-Pazo de Oca.-Pazo de Castrelos.-</a:t>
            </a:r>
            <a:r>
              <a:rPr lang="pt-BR" sz="2800" dirty="0"/>
              <a:t>Pazo de Santa Cruz de Ribadulla </a:t>
            </a:r>
            <a:endParaRPr lang="es-ES" sz="2800" dirty="0"/>
          </a:p>
        </p:txBody>
      </p:sp>
      <p:sp>
        <p:nvSpPr>
          <p:cNvPr id="3" name="2 Subtítulo"/>
          <p:cNvSpPr>
            <a:spLocks noGrp="1"/>
          </p:cNvSpPr>
          <p:nvPr>
            <p:ph type="subTitle" idx="1"/>
          </p:nvPr>
        </p:nvSpPr>
        <p:spPr>
          <a:xfrm>
            <a:off x="2699792" y="4721696"/>
            <a:ext cx="489654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Pazo de Mariñan</a:t>
            </a:r>
          </a:p>
        </p:txBody>
      </p:sp>
      <p:sp>
        <p:nvSpPr>
          <p:cNvPr id="7171" name="3 Marcador de contenido"/>
          <p:cNvSpPr>
            <a:spLocks noGrp="1"/>
          </p:cNvSpPr>
          <p:nvPr>
            <p:ph sz="quarter" idx="1"/>
          </p:nvPr>
        </p:nvSpPr>
        <p:spPr>
          <a:xfrm>
            <a:off x="914400" y="1785938"/>
            <a:ext cx="6897960" cy="4233862"/>
          </a:xfrm>
        </p:spPr>
        <p:txBody>
          <a:bodyPr>
            <a:normAutofit fontScale="92500"/>
          </a:bodyPr>
          <a:lstStyle/>
          <a:p>
            <a:r>
              <a:rPr lang="es-ES" altLang="es-ES" sz="2400" dirty="0"/>
              <a:t>El </a:t>
            </a:r>
            <a:r>
              <a:rPr lang="es-ES" altLang="es-ES" sz="2400" b="1" dirty="0"/>
              <a:t>Pazo de Mariñán</a:t>
            </a:r>
            <a:r>
              <a:rPr lang="es-ES" altLang="es-ES" sz="2400" dirty="0"/>
              <a:t> es un pazo del siglo XVIII, que se encuentra en el lugar de Mariñán, en el municipio coruñés de Bergondo (Galicia, España).</a:t>
            </a:r>
          </a:p>
          <a:p>
            <a:r>
              <a:rPr lang="es-ES" altLang="es-ES" sz="2400" dirty="0"/>
              <a:t> Fue declarado conjunto histórico-artístico en 1972</a:t>
            </a:r>
          </a:p>
          <a:p>
            <a:r>
              <a:rPr lang="es-ES" altLang="es-ES" sz="2400" dirty="0"/>
              <a:t>.Está situado a 25 km de la ciudad de La Coruña, en el margen izquierdo del río Mandeo, muy próximo a poblaciones históricas como Betanzos y Puentedeume. Presenta elementos barrocos en su cuerpo arquitectónico y en su jardín de estilo francés.</a:t>
            </a:r>
          </a:p>
        </p:txBody>
      </p:sp>
    </p:spTree>
    <p:extLst>
      <p:ext uri="{BB962C8B-B14F-4D97-AF65-F5344CB8AC3E}">
        <p14:creationId xmlns:p14="http://schemas.microsoft.com/office/powerpoint/2010/main" val="4001544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6825952" cy="5664200"/>
          </a:xfrm>
        </p:spPr>
        <p:txBody>
          <a:bodyPr/>
          <a:lstStyle/>
          <a:p>
            <a:r>
              <a:rPr lang="es-ES" altLang="es-ES" sz="2400" dirty="0"/>
              <a:t>Tiene su origen en el siglo XV. Gómez Pérez das Mariñas, noble de la corte de Juan II de Castilla, mandó construir una defensa. Inicialmente era conocido como "Pazo de Bergondo". Gómez Pérez das Mariñas participó activamente en la Gran Guerra Irmandiña (1467-1469).</a:t>
            </a:r>
          </a:p>
          <a:p>
            <a:r>
              <a:rPr lang="es-ES" altLang="es-ES" sz="2400" dirty="0"/>
              <a:t>Se fue heredando de padres a hijos hasta llegar a manos de Gerardo Bermúdez de Castro y Suárez de Deza, señor de Láncara. </a:t>
            </a:r>
          </a:p>
          <a:p>
            <a:r>
              <a:rPr lang="es-ES" altLang="es-ES" sz="2400" dirty="0"/>
              <a:t>Un antepasado suyo fue Luís de Pimentel e Soutomaior, que intentó asesinar a su mujer, Inés de Ribadeneira, en las dependencias del pazo.</a:t>
            </a:r>
          </a:p>
          <a:p>
            <a:endParaRPr lang="es-ES" altLang="es-ES" dirty="0"/>
          </a:p>
        </p:txBody>
      </p:sp>
    </p:spTree>
    <p:extLst>
      <p:ext uri="{BB962C8B-B14F-4D97-AF65-F5344CB8AC3E}">
        <p14:creationId xmlns:p14="http://schemas.microsoft.com/office/powerpoint/2010/main" val="73866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765175"/>
            <a:ext cx="6897960" cy="5254625"/>
          </a:xfrm>
        </p:spPr>
        <p:txBody>
          <a:bodyPr/>
          <a:lstStyle/>
          <a:p>
            <a:r>
              <a:rPr lang="es-ES" altLang="es-ES" sz="2400" dirty="0"/>
              <a:t>Al morir Gerardo Bermúdez en 1936 sin descendencia, el pazo quedó legado a la Diputación de La Coruña para fines sociales. </a:t>
            </a:r>
          </a:p>
          <a:p>
            <a:r>
              <a:rPr lang="es-ES" altLang="es-ES" sz="2400" dirty="0"/>
              <a:t>Al ser su último propietario el "Señor de Láncara", el pazo fue conocido por sus contemporáneos como "Pazo de Láncara", siendo así recordado por los vecinos de más edad.</a:t>
            </a:r>
          </a:p>
          <a:p>
            <a:endParaRPr lang="es-ES" altLang="es-ES" dirty="0"/>
          </a:p>
        </p:txBody>
      </p:sp>
    </p:spTree>
    <p:extLst>
      <p:ext uri="{BB962C8B-B14F-4D97-AF65-F5344CB8AC3E}">
        <p14:creationId xmlns:p14="http://schemas.microsoft.com/office/powerpoint/2010/main" val="353264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2 Imagen" descr="Pazo de Marin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993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Pazo de Mariñan.-01.jpg"/>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309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azo de Mariñ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36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46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azo de Mariñan.-1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638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zo de Mariñan.-02.jpg"/>
          <p:cNvPicPr>
            <a:picLocks noChangeAspect="1"/>
          </p:cNvPicPr>
          <p:nvPr/>
        </p:nvPicPr>
        <p:blipFill rotWithShape="1">
          <a:blip r:embed="rId3">
            <a:extLst>
              <a:ext uri="{28A0092B-C50C-407E-A947-70E740481C1C}">
                <a14:useLocalDpi xmlns:a14="http://schemas.microsoft.com/office/drawing/2010/main" val="0"/>
              </a:ext>
            </a:extLst>
          </a:blip>
          <a:srcRect r="1176" b="4510"/>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65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zo de Mariña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42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zo de Mariña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661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zo de Mariñ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022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zo de Mariña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45625" cy="73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212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Pazo de Mariñan.-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367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zo de Mariñan.-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19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zo de Mariña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386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zo de Mariñan.-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181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zo de Mariñan.-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671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zo de Mariñan.-0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039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Pazo de Mariñan.-A Coruñ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154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Pazo de Mariñan.-Acces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573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zo de Mariñan.-Bamb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551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zo de Mariña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492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zo de Mariñan.-Camelia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39325" cy="73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098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Pazo de Mariñan.-Camelia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2648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zo de Mariñan.-Camelias.-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39325" cy="73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756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zo de Mariñan.-Camelias.-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13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azo de Mariñan.-Camelias grand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075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zo de Mariñan.-Camelia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39325" cy="73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469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zo de Mariñan.-Camellia japo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88538" cy="741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09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zo de Mariñan.-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4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2 Imagen" descr="Pazo de Mariñan.-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529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zo de Mariñan.-Jardi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82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zo de Mariñan.-Jardi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105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zo de Mariñan.-Jardines later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39325" cy="738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573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Pazo de Mariñan.-Parterre de Boj.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107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zo de Mariñan.-Paseo de Platanu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81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zo de Mariñan.-Vista de la 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186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zo de Mariñan 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393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zo de Mariñan galer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337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zo de Mariñan jardi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86875"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442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azo de Mariña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2 Imagen" descr="Pazo de Mariñan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295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altLang="es-ES" dirty="0"/>
              <a:t>Pazo de Oca</a:t>
            </a:r>
          </a:p>
        </p:txBody>
      </p:sp>
      <p:sp>
        <p:nvSpPr>
          <p:cNvPr id="48131" name="2 Marcador de contenido"/>
          <p:cNvSpPr>
            <a:spLocks noGrp="1"/>
          </p:cNvSpPr>
          <p:nvPr>
            <p:ph sz="quarter" idx="1"/>
          </p:nvPr>
        </p:nvSpPr>
        <p:spPr>
          <a:xfrm>
            <a:off x="914400" y="1447800"/>
            <a:ext cx="6969968" cy="4695825"/>
          </a:xfrm>
        </p:spPr>
        <p:txBody>
          <a:bodyPr/>
          <a:lstStyle/>
          <a:p>
            <a:r>
              <a:rPr lang="es-ES" altLang="es-ES" sz="2400" dirty="0"/>
              <a:t>El </a:t>
            </a:r>
            <a:r>
              <a:rPr lang="es-ES" altLang="es-ES" sz="2400" b="1" dirty="0"/>
              <a:t>Paço de Oca</a:t>
            </a:r>
            <a:r>
              <a:rPr lang="es-ES" altLang="es-ES" sz="2400" dirty="0"/>
              <a:t> es una casa señorial gallega construida entre los siglos XVII y XVIII.</a:t>
            </a:r>
          </a:p>
          <a:p>
            <a:r>
              <a:rPr lang="es-ES" altLang="es-ES" sz="2400" dirty="0"/>
              <a:t> Se encuentra ubicado en la parroquia de San Esteban de Oca , en el condado carretera en la provincia de Pontevedra ( Galicia).</a:t>
            </a:r>
          </a:p>
          <a:p>
            <a:r>
              <a:rPr lang="es-ES" altLang="es-ES" sz="2400" dirty="0"/>
              <a:t> Encuentra en el valle del río Ulla , a unos 30 km al sureste de la ciudad de Santiago .</a:t>
            </a:r>
          </a:p>
          <a:p>
            <a:r>
              <a:rPr lang="es-ES" altLang="es-ES" sz="2400" dirty="0"/>
              <a:t>El palacio se terminó en el siglo XVIII , junto a una antigua fortaleza medieval . </a:t>
            </a:r>
          </a:p>
          <a:p>
            <a:r>
              <a:rPr lang="es-ES" altLang="es-ES" sz="2400" dirty="0"/>
              <a:t>Se incluye el propio palacio, la capilla y las casas de los trabajadores.</a:t>
            </a:r>
          </a:p>
        </p:txBody>
      </p:sp>
    </p:spTree>
    <p:extLst>
      <p:ext uri="{BB962C8B-B14F-4D97-AF65-F5344CB8AC3E}">
        <p14:creationId xmlns:p14="http://schemas.microsoft.com/office/powerpoint/2010/main" val="720110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642938"/>
            <a:ext cx="6897960" cy="5376862"/>
          </a:xfrm>
        </p:spPr>
        <p:txBody>
          <a:bodyPr/>
          <a:lstStyle/>
          <a:p>
            <a:r>
              <a:rPr lang="es-ES" altLang="es-ES" sz="2400" dirty="0"/>
              <a:t>La primera familia propietaria de este edificio fue Don Suero de Oca.</a:t>
            </a:r>
          </a:p>
          <a:p>
            <a:r>
              <a:rPr lang="es-ES" altLang="es-ES" sz="2400" dirty="0"/>
              <a:t>Hoy en día pertenece al Ducado de Medinaceli. </a:t>
            </a:r>
          </a:p>
          <a:p>
            <a:r>
              <a:rPr lang="es-ES" altLang="es-ES" sz="2400" dirty="0"/>
              <a:t>El Palacio es una de las más famosos de Galicia por sus hermosos jardines, su lago, sus puentes , árboles poco comunes, y entre otras muchas cosas, un lago con patos y hueco.</a:t>
            </a:r>
          </a:p>
          <a:p>
            <a:endParaRPr lang="es-ES" altLang="es-ES" dirty="0"/>
          </a:p>
        </p:txBody>
      </p:sp>
    </p:spTree>
    <p:extLst>
      <p:ext uri="{BB962C8B-B14F-4D97-AF65-F5344CB8AC3E}">
        <p14:creationId xmlns:p14="http://schemas.microsoft.com/office/powerpoint/2010/main" val="3695133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zo de Oca.-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829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Pazo de O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0157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2 Imagen" descr="Pazo de Oc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017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zo de Oc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11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Pazo de Oc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657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Pazo de Mariñan .-Vist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419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2 Imagen" descr="Pazo de Oc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0657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2 Imagen" descr="Pazo de Oc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5186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zo de oc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385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zo de Oc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2238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zo de Oc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731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zo de Oc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336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zo de Oca.-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956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zo de Oc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4061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Pazo de Oc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5427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zo de Oca.-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6254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6 Imagen" descr="Pazo de Oca.-Ban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907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zo de Oca.-Bar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6430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zo de Oca.-Barca en el estanqu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7254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zo de Oca.-Borde de grani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6387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zo de Oca.-Cameli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2660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zo de Oca.-Esranqu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6828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zo de Oca.-Fregader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0555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zo de Oca.-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2583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zo de Oca.-Fuente Centra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381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zo de Oca.-Fuente de la Truch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456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zo de Oca.-Jardin de boje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9496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zo de Oca.-Jardin secret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6744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zo de Oca.-Jardin secre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038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2 Imagen" descr="Pazo de O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3023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zo de Oca.-Otoñ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1415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zo de Oca.-Pergola de grani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902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zo de Oca.-Setos de boj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174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zo de Oca.-Surtidor de agua al estanqu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6687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zo de Oca.-Verdina sobre granit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8523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zo de Oca.-Vigo 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6883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zo de O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40971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zo de Oc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5494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zo de Oca f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3535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zo_de_oc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1041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zo_de_Oca.Gali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5392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zo_de_o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923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zo_de_Oca_estan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501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Pazo_de_Oca_estanqu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6304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zo-da-oca_pontevedra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161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zo-da-oca-pontevedra-galiz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0786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zo-da-oca-pontevedra-galiza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0363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uente del estanqu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448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uente en el Pazo de Oc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5314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a:xfrm>
            <a:off x="457200" y="274638"/>
            <a:ext cx="7467600" cy="778098"/>
          </a:xfrm>
        </p:spPr>
        <p:txBody>
          <a:bodyPr/>
          <a:lstStyle/>
          <a:p>
            <a:pPr eaLnBrk="1" hangingPunct="1"/>
            <a:r>
              <a:rPr lang="es-ES" altLang="es-ES" dirty="0"/>
              <a:t>Pazo de Castrelos</a:t>
            </a:r>
          </a:p>
        </p:txBody>
      </p:sp>
      <p:sp>
        <p:nvSpPr>
          <p:cNvPr id="100355" name="2 Marcador de contenido"/>
          <p:cNvSpPr>
            <a:spLocks noGrp="1"/>
          </p:cNvSpPr>
          <p:nvPr>
            <p:ph sz="quarter" idx="1"/>
          </p:nvPr>
        </p:nvSpPr>
        <p:spPr>
          <a:xfrm>
            <a:off x="914400" y="1268413"/>
            <a:ext cx="7113984" cy="5256212"/>
          </a:xfrm>
        </p:spPr>
        <p:txBody>
          <a:bodyPr>
            <a:normAutofit lnSpcReduction="10000"/>
          </a:bodyPr>
          <a:lstStyle/>
          <a:p>
            <a:pPr eaLnBrk="1" hangingPunct="1"/>
            <a:r>
              <a:rPr lang="es-ES" altLang="es-ES" sz="2400" b="1" dirty="0"/>
              <a:t>Parque de Castrelos</a:t>
            </a:r>
            <a:r>
              <a:rPr lang="es-ES" altLang="es-ES" sz="2400" dirty="0"/>
              <a:t>: Situado en el barrio del mismo nombre, es el mayor parque urbano de Vigo. Está dotado de un gran auditorio al aire libre y zonas de paseo con estanques y variedad es especies forestales. </a:t>
            </a:r>
          </a:p>
          <a:p>
            <a:r>
              <a:rPr lang="es-ES" altLang="es-ES" sz="2400" dirty="0"/>
              <a:t>En él se encuentra el Pazo de Castrelos, propiedad del pueblo de Vigo y transformado en museo desde que, en 1925 fuese donado por el último descendiente de la familia Quiñones de León, antigua propietaria.</a:t>
            </a:r>
          </a:p>
          <a:p>
            <a:r>
              <a:rPr lang="es-ES" altLang="es-ES" sz="2400" dirty="0"/>
              <a:t> El </a:t>
            </a:r>
            <a:r>
              <a:rPr lang="es-ES" altLang="es-ES" sz="2400" b="1" dirty="0"/>
              <a:t>Museo Quiñones de León</a:t>
            </a:r>
            <a:r>
              <a:rPr lang="es-ES" altLang="es-ES" sz="2400" dirty="0"/>
              <a:t> es un museo de Vigo. Contiene una de las mejores colecciones permanentes de pintura gallega, así como una interesante sección de arqueología. </a:t>
            </a:r>
          </a:p>
        </p:txBody>
      </p:sp>
    </p:spTree>
    <p:extLst>
      <p:ext uri="{BB962C8B-B14F-4D97-AF65-F5344CB8AC3E}">
        <p14:creationId xmlns:p14="http://schemas.microsoft.com/office/powerpoint/2010/main" val="20519086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p:txBody>
          <a:bodyPr/>
          <a:lstStyle/>
          <a:p>
            <a:r>
              <a:rPr lang="es-ES" altLang="es-ES" sz="2400" dirty="0"/>
              <a:t>Está ubicado en el Pazo de Castrelos, uno de los pazos arquitectónicamente más sobresalientes de Galicia. </a:t>
            </a:r>
          </a:p>
          <a:p>
            <a:r>
              <a:rPr lang="es-ES" altLang="es-ES" sz="2400" dirty="0"/>
              <a:t>Está rodeado por jardines que unen influencias francesas e inglesas.</a:t>
            </a:r>
          </a:p>
          <a:p>
            <a:r>
              <a:rPr lang="es-ES" altLang="es-ES" sz="2400" dirty="0"/>
              <a:t>Cuenta con algunas piezas relevantes de pintura clásica italiana, holandesa, flamenca, española y francesa de los siglos XV-XIX del legado Policarpo Sanz.</a:t>
            </a:r>
          </a:p>
          <a:p>
            <a:pPr eaLnBrk="1" hangingPunct="1"/>
            <a:endParaRPr lang="es-ES" altLang="es-ES" dirty="0"/>
          </a:p>
          <a:p>
            <a:pPr eaLnBrk="1" hangingPunct="1"/>
            <a:endParaRPr lang="es-ES" altLang="es-ES" dirty="0"/>
          </a:p>
          <a:p>
            <a:endParaRPr lang="es-ES" altLang="es-ES" dirty="0"/>
          </a:p>
        </p:txBody>
      </p:sp>
    </p:spTree>
    <p:extLst>
      <p:ext uri="{BB962C8B-B14F-4D97-AF65-F5344CB8AC3E}">
        <p14:creationId xmlns:p14="http://schemas.microsoft.com/office/powerpoint/2010/main" val="4520880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zo Quiñones de Leon.-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6124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zo de Castrelo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408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zo de Castrelo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9190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Pazo de Castrel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0129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3 Imagen" descr="Parque de Castrelo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8960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zo de Castrelo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514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zo de Castrelos.-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1195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zo de Castrelo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3958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zo de Castrelo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8275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001985_h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8107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001986_h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537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001988_h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4949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zo Quiñones de Leo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0689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zo Quiñones de Leo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99613" cy="719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932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zo Quiñones de Leo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99613" cy="719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4515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zo Quiñones de Leo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5698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zo Quiñones de Leo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5083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zo Quiñones de Leo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6931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zo Quiñones de Leo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8040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zo Quiñones de Leo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0705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zo Quiñones de Leo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889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zo Quiñones de Leo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0423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zo Quiñones de Leo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9998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zo Quiñones de Leo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2247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zo Quiñones de Leon.-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7845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Pazo de Quiñones de Le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4055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Título"/>
          <p:cNvSpPr>
            <a:spLocks noGrp="1"/>
          </p:cNvSpPr>
          <p:nvPr>
            <p:ph type="title"/>
          </p:nvPr>
        </p:nvSpPr>
        <p:spPr/>
        <p:txBody>
          <a:bodyPr/>
          <a:lstStyle/>
          <a:p>
            <a:pPr eaLnBrk="1" hangingPunct="1"/>
            <a:r>
              <a:rPr lang="es-ES" altLang="es-ES" dirty="0"/>
              <a:t>Pazo de Santa Cruz de Ribadulla  </a:t>
            </a:r>
          </a:p>
        </p:txBody>
      </p:sp>
      <p:sp>
        <p:nvSpPr>
          <p:cNvPr id="129027" name="2 Marcador de contenido"/>
          <p:cNvSpPr>
            <a:spLocks noGrp="1"/>
          </p:cNvSpPr>
          <p:nvPr>
            <p:ph sz="quarter" idx="1"/>
          </p:nvPr>
        </p:nvSpPr>
        <p:spPr>
          <a:xfrm>
            <a:off x="914400" y="2349500"/>
            <a:ext cx="7041976" cy="4079875"/>
          </a:xfrm>
        </p:spPr>
        <p:txBody>
          <a:bodyPr/>
          <a:lstStyle/>
          <a:p>
            <a:r>
              <a:rPr lang="es-ES" altLang="es-ES" sz="2400" dirty="0"/>
              <a:t>El Pazo de Santa Cruz de Ribadulla, se localiza en el Concello de Vedra, perteneciente a la comarca llamada Tierra de Santiago y bastante cercano a ésta ciudad. </a:t>
            </a:r>
          </a:p>
          <a:p>
            <a:r>
              <a:rPr lang="es-ES" altLang="es-ES" sz="2400" dirty="0"/>
              <a:t>Está muy próximo a la carretera Nacional y a la Autopista que unen Santiago de Compostela con Ourense. Por las tierras de Vedra, discurrió la Vía Romana que unió durante siglos, las poblaciones de Iria Flavia  y Lucus Augusti. </a:t>
            </a:r>
          </a:p>
        </p:txBody>
      </p:sp>
    </p:spTree>
    <p:extLst>
      <p:ext uri="{BB962C8B-B14F-4D97-AF65-F5344CB8AC3E}">
        <p14:creationId xmlns:p14="http://schemas.microsoft.com/office/powerpoint/2010/main" val="9573751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1052513"/>
            <a:ext cx="7113984" cy="4967287"/>
          </a:xfrm>
        </p:spPr>
        <p:txBody>
          <a:bodyPr/>
          <a:lstStyle/>
          <a:p>
            <a:r>
              <a:rPr lang="es-ES" altLang="es-ES" sz="2400" dirty="0"/>
              <a:t>Cruzándose con ésta Vía del Imperio de Roma, también discurre aún hoy, una parte del medieval Camino Real o Vía de la Plata, que desde el Sur y Centro de la Península Ibérica, lleva desde el Siglo X a la ciudad del Apóstol Santiago a los peregrinos jacobeos. </a:t>
            </a:r>
          </a:p>
          <a:p>
            <a:r>
              <a:rPr lang="es-ES" altLang="es-ES" sz="2400" dirty="0"/>
              <a:t> Situado casi en el centro geográfico de Galicia, disfruta de un clima privilegiado, en un territorio orientado al mediodía que desciende suavemente hacia el cauce del Río Ulla, entre praderías ganaderas y cultivos hortofrutícolas. </a:t>
            </a:r>
          </a:p>
        </p:txBody>
      </p:sp>
    </p:spTree>
    <p:extLst>
      <p:ext uri="{BB962C8B-B14F-4D97-AF65-F5344CB8AC3E}">
        <p14:creationId xmlns:p14="http://schemas.microsoft.com/office/powerpoint/2010/main" val="26594485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1125538"/>
            <a:ext cx="6897960" cy="4894262"/>
          </a:xfrm>
        </p:spPr>
        <p:txBody>
          <a:bodyPr/>
          <a:lstStyle/>
          <a:p>
            <a:r>
              <a:rPr lang="es-ES" altLang="es-ES" sz="2400" dirty="0"/>
              <a:t>Destacan entre los cultivos más comunes, el viñedo, los frutales de todo tipo, el maíz, las patatas y las plantas ornamentales, con una gran preponderancia de las plantas de Camelia. </a:t>
            </a:r>
          </a:p>
          <a:p>
            <a:r>
              <a:rPr lang="es-ES" altLang="es-ES" sz="2400" dirty="0"/>
              <a:t>Muy cerca y en la orilla opuesta del Rio Ulla, se localiza también el Pazo de Oca, otro lugar de singularidad indiscutible en el mundo de las Camelias y con una gran monumentalidad arquitectónica y jardinística.</a:t>
            </a:r>
          </a:p>
          <a:p>
            <a:endParaRPr lang="es-ES" altLang="es-ES" dirty="0"/>
          </a:p>
        </p:txBody>
      </p:sp>
    </p:spTree>
    <p:extLst>
      <p:ext uri="{BB962C8B-B14F-4D97-AF65-F5344CB8AC3E}">
        <p14:creationId xmlns:p14="http://schemas.microsoft.com/office/powerpoint/2010/main" val="31903245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zo Santa Cruz de Ribadull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928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Pazo de Santa Cruz.-Ban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0566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azo de Santa Cru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3473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Pazo de Santa Cruz.-Liriodendro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2 Imagen" descr="Pazo de Santa Cruz.-Liriodendron tulipifera reflejado en est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4635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azo de Santa Cruz.-Paseo de oliv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9500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azo de Santa Cruz de Ribadull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7254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azo de Santa Cruz de Ribadulla.-Estanque del Om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423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1267</Words>
  <Application>Microsoft Office PowerPoint</Application>
  <PresentationFormat>Presentación en pantalla (4:3)</PresentationFormat>
  <Paragraphs>264</Paragraphs>
  <Slides>130</Slides>
  <Notes>114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Default Theme</vt:lpstr>
      <vt:lpstr>EUROPA.-LA VUELTA AL MUNDO EN 385 JARDINES.-ESPAÑA.-GALICIA.-Pazo de Mariñan.-Pazo de Oca.-Pazo de Castrelos.-Pazo de Santa Cruz de Ribadulla </vt:lpstr>
      <vt:lpstr>Pazo de Mariñan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Oca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Castrelos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Santa Cruz de Ribadulla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2013-09-12T03:39:00Z</dcterms:created>
  <dcterms:modified xsi:type="dcterms:W3CDTF">2018-03-11T07:09:48Z</dcterms:modified>
</cp:coreProperties>
</file>