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44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  <p:sldId id="313" r:id="rId58"/>
    <p:sldId id="314" r:id="rId59"/>
    <p:sldId id="315" r:id="rId60"/>
    <p:sldId id="316" r:id="rId61"/>
    <p:sldId id="317" r:id="rId62"/>
    <p:sldId id="318" r:id="rId63"/>
    <p:sldId id="319" r:id="rId64"/>
    <p:sldId id="320" r:id="rId65"/>
    <p:sldId id="321" r:id="rId66"/>
    <p:sldId id="322" r:id="rId67"/>
    <p:sldId id="323" r:id="rId68"/>
    <p:sldId id="324" r:id="rId69"/>
    <p:sldId id="325" r:id="rId70"/>
    <p:sldId id="326" r:id="rId71"/>
    <p:sldId id="327" r:id="rId72"/>
    <p:sldId id="328" r:id="rId73"/>
    <p:sldId id="329" r:id="rId74"/>
    <p:sldId id="330" r:id="rId75"/>
    <p:sldId id="331" r:id="rId76"/>
    <p:sldId id="332" r:id="rId77"/>
    <p:sldId id="333" r:id="rId78"/>
    <p:sldId id="334" r:id="rId79"/>
    <p:sldId id="335" r:id="rId80"/>
    <p:sldId id="336" r:id="rId81"/>
    <p:sldId id="337" r:id="rId82"/>
    <p:sldId id="338" r:id="rId83"/>
    <p:sldId id="339" r:id="rId84"/>
    <p:sldId id="340" r:id="rId85"/>
    <p:sldId id="341" r:id="rId86"/>
    <p:sldId id="342" r:id="rId87"/>
    <p:sldId id="343" r:id="rId88"/>
    <p:sldId id="344" r:id="rId89"/>
    <p:sldId id="345" r:id="rId90"/>
    <p:sldId id="346" r:id="rId91"/>
    <p:sldId id="347" r:id="rId92"/>
    <p:sldId id="348" r:id="rId93"/>
    <p:sldId id="349" r:id="rId94"/>
    <p:sldId id="350" r:id="rId95"/>
    <p:sldId id="351" r:id="rId96"/>
    <p:sldId id="352" r:id="rId97"/>
    <p:sldId id="353" r:id="rId98"/>
    <p:sldId id="354" r:id="rId99"/>
    <p:sldId id="355" r:id="rId100"/>
    <p:sldId id="356" r:id="rId101"/>
    <p:sldId id="357" r:id="rId102"/>
    <p:sldId id="358" r:id="rId103"/>
    <p:sldId id="359" r:id="rId104"/>
    <p:sldId id="360" r:id="rId105"/>
    <p:sldId id="361" r:id="rId106"/>
    <p:sldId id="362" r:id="rId107"/>
    <p:sldId id="363" r:id="rId108"/>
    <p:sldId id="364" r:id="rId109"/>
    <p:sldId id="365" r:id="rId110"/>
    <p:sldId id="366" r:id="rId111"/>
    <p:sldId id="367" r:id="rId112"/>
    <p:sldId id="368" r:id="rId113"/>
    <p:sldId id="369" r:id="rId114"/>
    <p:sldId id="370" r:id="rId115"/>
    <p:sldId id="371" r:id="rId116"/>
    <p:sldId id="372" r:id="rId117"/>
    <p:sldId id="373" r:id="rId118"/>
    <p:sldId id="374" r:id="rId119"/>
    <p:sldId id="375" r:id="rId120"/>
    <p:sldId id="376" r:id="rId121"/>
    <p:sldId id="377" r:id="rId122"/>
    <p:sldId id="378" r:id="rId123"/>
    <p:sldId id="379" r:id="rId124"/>
    <p:sldId id="380" r:id="rId125"/>
    <p:sldId id="381" r:id="rId126"/>
    <p:sldId id="382" r:id="rId127"/>
    <p:sldId id="383" r:id="rId128"/>
    <p:sldId id="384" r:id="rId129"/>
    <p:sldId id="385" r:id="rId130"/>
    <p:sldId id="386" r:id="rId131"/>
    <p:sldId id="387" r:id="rId132"/>
    <p:sldId id="388" r:id="rId133"/>
    <p:sldId id="389" r:id="rId134"/>
    <p:sldId id="390" r:id="rId135"/>
    <p:sldId id="391" r:id="rId136"/>
    <p:sldId id="392" r:id="rId137"/>
    <p:sldId id="393" r:id="rId138"/>
    <p:sldId id="394" r:id="rId139"/>
    <p:sldId id="395" r:id="rId140"/>
    <p:sldId id="396" r:id="rId141"/>
    <p:sldId id="397" r:id="rId142"/>
    <p:sldId id="398" r:id="rId14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74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E3E13C-CCF1-4256-BE20-41FF814555F5}" type="datetimeFigureOut">
              <a:rPr lang="es-ES" smtClean="0"/>
              <a:t>11/03/2018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D46C9B-9257-4B46-9586-85DCBA95C6B4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8938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3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4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5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6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7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8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9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0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25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Bois de Vicennes</a:t>
            </a:r>
          </a:p>
        </p:txBody>
      </p:sp>
      <p:sp>
        <p:nvSpPr>
          <p:cNvPr id="276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2D90D41-AF8A-4322-B16B-A7F03BF42206}" type="slidenum">
              <a:rPr lang="es-ES">
                <a:solidFill>
                  <a:prstClr val="black"/>
                </a:solidFill>
              </a:rPr>
              <a:pPr>
                <a:defRPr/>
              </a:pPr>
              <a:t>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Bois de Vicenness</a:t>
            </a:r>
          </a:p>
        </p:txBody>
      </p:sp>
      <p:sp>
        <p:nvSpPr>
          <p:cNvPr id="286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3CFC175-C4F8-45C4-9064-457A30690D8D}" type="slidenum">
              <a:rPr lang="es-ES">
                <a:solidFill>
                  <a:prstClr val="black"/>
                </a:solidFill>
              </a:rPr>
              <a:pPr>
                <a:defRPr/>
              </a:pPr>
              <a:t>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46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Bois de Vicennes</a:t>
            </a:r>
          </a:p>
        </p:txBody>
      </p:sp>
      <p:sp>
        <p:nvSpPr>
          <p:cNvPr id="297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69035EB-54F8-46B5-8AA3-C9D7ADE95F82}" type="slidenum">
              <a:rPr lang="es-ES">
                <a:solidFill>
                  <a:prstClr val="black"/>
                </a:solidFill>
              </a:rPr>
              <a:pPr>
                <a:defRPr/>
              </a:pPr>
              <a:t>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56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Bois de Visennes.-Parc Floral</a:t>
            </a:r>
          </a:p>
        </p:txBody>
      </p:sp>
      <p:sp>
        <p:nvSpPr>
          <p:cNvPr id="307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EB8FD40-8568-449E-AFDD-C507712CC29D}" type="slidenum">
              <a:rPr lang="es-ES">
                <a:solidFill>
                  <a:prstClr val="black"/>
                </a:solidFill>
              </a:rPr>
              <a:pPr>
                <a:defRPr/>
              </a:pPr>
              <a:t>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66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Bois de Vicennes</a:t>
            </a:r>
          </a:p>
        </p:txBody>
      </p:sp>
      <p:sp>
        <p:nvSpPr>
          <p:cNvPr id="317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7C4FEC4-8A9D-4B05-A58C-12A379500918}" type="slidenum">
              <a:rPr lang="es-ES">
                <a:solidFill>
                  <a:prstClr val="black"/>
                </a:solidFill>
              </a:rPr>
              <a:pPr>
                <a:defRPr/>
              </a:pPr>
              <a:t>10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76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Bois de Vicennes</a:t>
            </a:r>
          </a:p>
        </p:txBody>
      </p:sp>
      <p:sp>
        <p:nvSpPr>
          <p:cNvPr id="327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E8AD472-374F-4DB7-B76E-4D9B5A6DD0BA}" type="slidenum">
              <a:rPr lang="es-ES">
                <a:solidFill>
                  <a:prstClr val="black"/>
                </a:solidFill>
              </a:rPr>
              <a:pPr>
                <a:defRPr/>
              </a:pPr>
              <a:t>11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87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Bois de Vicennes</a:t>
            </a:r>
          </a:p>
        </p:txBody>
      </p:sp>
      <p:sp>
        <p:nvSpPr>
          <p:cNvPr id="337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72BEC1E-5BEC-45AA-824B-E1AF2417C686}" type="slidenum">
              <a:rPr lang="es-ES">
                <a:solidFill>
                  <a:prstClr val="black"/>
                </a:solidFill>
              </a:rPr>
              <a:pPr>
                <a:defRPr/>
              </a:pPr>
              <a:t>12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97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Bois de Vicennes</a:t>
            </a:r>
          </a:p>
        </p:txBody>
      </p:sp>
      <p:sp>
        <p:nvSpPr>
          <p:cNvPr id="348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1072522-FF46-4284-A6B2-2DE223A3AFF0}" type="slidenum">
              <a:rPr lang="es-ES">
                <a:solidFill>
                  <a:prstClr val="black"/>
                </a:solidFill>
              </a:rPr>
              <a:pPr>
                <a:defRPr/>
              </a:pPr>
              <a:t>13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07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Bois de Vicennes</a:t>
            </a:r>
          </a:p>
        </p:txBody>
      </p:sp>
      <p:sp>
        <p:nvSpPr>
          <p:cNvPr id="358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1AE470F-9D4D-4EAE-A0E0-D93BA364A16F}" type="slidenum">
              <a:rPr lang="es-ES">
                <a:solidFill>
                  <a:prstClr val="black"/>
                </a:solidFill>
              </a:rPr>
              <a:pPr>
                <a:defRPr/>
              </a:pPr>
              <a:t>14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17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Bois de Boulogne</a:t>
            </a:r>
          </a:p>
        </p:txBody>
      </p:sp>
      <p:sp>
        <p:nvSpPr>
          <p:cNvPr id="368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D2267B3-71C4-490E-A44A-B0056F6B6D9B}" type="slidenum">
              <a:rPr lang="es-ES">
                <a:solidFill>
                  <a:prstClr val="black"/>
                </a:solidFill>
              </a:rPr>
              <a:pPr>
                <a:defRPr/>
              </a:pPr>
              <a:t>18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28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Bois de Boulogne</a:t>
            </a:r>
          </a:p>
        </p:txBody>
      </p:sp>
      <p:sp>
        <p:nvSpPr>
          <p:cNvPr id="378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48216D9-F4BE-4430-95BD-FE0EF591C341}" type="slidenum">
              <a:rPr lang="es-ES">
                <a:solidFill>
                  <a:prstClr val="black"/>
                </a:solidFill>
              </a:rPr>
              <a:pPr>
                <a:defRPr/>
              </a:pPr>
              <a:t>19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Bois de Boulogne</a:t>
            </a:r>
          </a:p>
        </p:txBody>
      </p:sp>
      <p:sp>
        <p:nvSpPr>
          <p:cNvPr id="389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94E6416-6FF6-4882-8F23-FF076F38F4AD}" type="slidenum">
              <a:rPr lang="es-ES">
                <a:solidFill>
                  <a:prstClr val="black"/>
                </a:solidFill>
              </a:rPr>
              <a:pPr>
                <a:defRPr/>
              </a:pPr>
              <a:t>20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48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Bois de Boulogne</a:t>
            </a:r>
          </a:p>
        </p:txBody>
      </p:sp>
      <p:sp>
        <p:nvSpPr>
          <p:cNvPr id="399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F7941F9-CE7A-457C-89C0-E5E44C59FAF9}" type="slidenum">
              <a:rPr lang="es-ES">
                <a:solidFill>
                  <a:prstClr val="black"/>
                </a:solidFill>
              </a:rPr>
              <a:pPr>
                <a:defRPr/>
              </a:pPr>
              <a:t>21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58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Bois de Bologne</a:t>
            </a:r>
          </a:p>
        </p:txBody>
      </p:sp>
      <p:sp>
        <p:nvSpPr>
          <p:cNvPr id="409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C549550-CD5E-4F63-B0C5-CF4237AAD65B}" type="slidenum">
              <a:rPr lang="es-ES">
                <a:solidFill>
                  <a:prstClr val="black"/>
                </a:solidFill>
              </a:rPr>
              <a:pPr>
                <a:defRPr/>
              </a:pPr>
              <a:t>22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69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Bois de Boulogne</a:t>
            </a:r>
          </a:p>
        </p:txBody>
      </p:sp>
      <p:sp>
        <p:nvSpPr>
          <p:cNvPr id="419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9F37E78-4AF8-4AB6-9AE9-6E6E7F6F3671}" type="slidenum">
              <a:rPr lang="es-ES">
                <a:solidFill>
                  <a:prstClr val="black"/>
                </a:solidFill>
              </a:rPr>
              <a:pPr>
                <a:defRPr/>
              </a:pPr>
              <a:t>23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79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Bois de Boulogne</a:t>
            </a:r>
          </a:p>
        </p:txBody>
      </p:sp>
      <p:sp>
        <p:nvSpPr>
          <p:cNvPr id="430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766F621-2763-4163-8E24-16ADA37A9CBA}" type="slidenum">
              <a:rPr lang="es-ES">
                <a:solidFill>
                  <a:prstClr val="black"/>
                </a:solidFill>
              </a:rPr>
              <a:pPr>
                <a:defRPr/>
              </a:pPr>
              <a:t>24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89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Bois de Boulogne</a:t>
            </a:r>
          </a:p>
        </p:txBody>
      </p:sp>
      <p:sp>
        <p:nvSpPr>
          <p:cNvPr id="440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5EBF04B-F6CB-4DE3-96EB-87ABD73B86E4}" type="slidenum">
              <a:rPr lang="es-ES">
                <a:solidFill>
                  <a:prstClr val="black"/>
                </a:solidFill>
              </a:rPr>
              <a:pPr>
                <a:defRPr/>
              </a:pPr>
              <a:t>25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99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Bois de Boulogne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C5BAA72-D487-426E-A8FF-562E5A836B9C}" type="slidenum">
              <a:rPr lang="es-ES">
                <a:solidFill>
                  <a:prstClr val="black"/>
                </a:solidFill>
              </a:rPr>
              <a:pPr>
                <a:defRPr/>
              </a:pPr>
              <a:t>26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10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Bois de Boulogne.-Bagatelle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43ADACA-8F88-4685-BECF-0C729AA18889}" type="slidenum">
              <a:rPr lang="es-ES">
                <a:solidFill>
                  <a:prstClr val="black"/>
                </a:solidFill>
              </a:rPr>
              <a:pPr>
                <a:defRPr/>
              </a:pPr>
              <a:t>27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20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Bois de Boulogne.-Jardin de Iris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7E38086-7257-4F8C-911F-CC39A9D15066}" type="slidenum">
              <a:rPr lang="es-ES">
                <a:solidFill>
                  <a:prstClr val="black"/>
                </a:solidFill>
              </a:rPr>
              <a:pPr>
                <a:defRPr/>
              </a:pPr>
              <a:t>28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30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Bois de Boulogne.-Bagatelle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D8B7702-EC33-4B09-92E5-062506736D29}" type="slidenum">
              <a:rPr lang="es-ES">
                <a:solidFill>
                  <a:prstClr val="black"/>
                </a:solidFill>
              </a:rPr>
              <a:pPr>
                <a:defRPr/>
              </a:pPr>
              <a:t>29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0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Bois de Boulogne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698BDD7-5E80-47E8-9BA8-62A5F2A141A6}" type="slidenum">
              <a:rPr lang="es-ES">
                <a:solidFill>
                  <a:prstClr val="black"/>
                </a:solidFill>
              </a:rPr>
              <a:pPr>
                <a:defRPr/>
              </a:pPr>
              <a:t>30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51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Bois de Boulogne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BC3ABFF-842F-4C90-9D2A-ECFD446DF9D8}" type="slidenum">
              <a:rPr lang="es-ES">
                <a:solidFill>
                  <a:prstClr val="black"/>
                </a:solidFill>
              </a:rPr>
              <a:pPr>
                <a:defRPr/>
              </a:pPr>
              <a:t>31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61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Bois de Boulogne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7AD69F0-AF1E-432E-8262-950EB00B8F6E}" type="slidenum">
              <a:rPr lang="es-ES">
                <a:solidFill>
                  <a:prstClr val="black"/>
                </a:solidFill>
              </a:rPr>
              <a:pPr>
                <a:defRPr/>
              </a:pPr>
              <a:t>32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71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Bois de Boulogne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63615C0-C532-4909-BDC0-EE4B000EABEC}" type="slidenum">
              <a:rPr lang="es-ES">
                <a:solidFill>
                  <a:prstClr val="black"/>
                </a:solidFill>
              </a:rPr>
              <a:pPr>
                <a:defRPr/>
              </a:pPr>
              <a:t>33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81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Parc Buttes Chaumont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B080F20-1177-46B5-91F2-1422F7FAE6A9}" type="slidenum">
              <a:rPr lang="es-ES">
                <a:solidFill>
                  <a:prstClr val="black"/>
                </a:solidFill>
              </a:rPr>
              <a:pPr>
                <a:defRPr/>
              </a:pPr>
              <a:t>40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92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Parc Buttes Chaumont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D69FEE5-E888-4365-B2F8-9304BAF349E0}" type="slidenum">
              <a:rPr lang="es-ES">
                <a:solidFill>
                  <a:prstClr val="black"/>
                </a:solidFill>
              </a:rPr>
              <a:pPr>
                <a:defRPr/>
              </a:pPr>
              <a:t>41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02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Parc Buttes Chaumont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9703CDF-078C-45C5-982A-57B789AE61E1}" type="slidenum">
              <a:rPr lang="es-ES">
                <a:solidFill>
                  <a:prstClr val="black"/>
                </a:solidFill>
              </a:rPr>
              <a:pPr>
                <a:defRPr/>
              </a:pPr>
              <a:t>42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12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Parc Buttes Chaumont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7E8C85C-3A59-4864-98F4-A1B5248E01B0}" type="slidenum">
              <a:rPr lang="es-ES">
                <a:solidFill>
                  <a:prstClr val="black"/>
                </a:solidFill>
              </a:rPr>
              <a:pPr>
                <a:defRPr/>
              </a:pPr>
              <a:t>43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22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Parc Buttes Chaumont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2415C2A-82D5-4EB2-B680-99813F529049}" type="slidenum">
              <a:rPr lang="es-ES">
                <a:solidFill>
                  <a:prstClr val="black"/>
                </a:solidFill>
              </a:rPr>
              <a:pPr>
                <a:defRPr/>
              </a:pPr>
              <a:t>44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32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Parc Buttes Chaumont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06684D8-5E4E-4AE2-A8F5-7C7223230E6B}" type="slidenum">
              <a:rPr lang="es-ES">
                <a:solidFill>
                  <a:prstClr val="black"/>
                </a:solidFill>
              </a:rPr>
              <a:pPr>
                <a:defRPr/>
              </a:pPr>
              <a:t>45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Parc Buttes Chaumont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C1C52E5-B222-4B21-A7D8-4068A454421D}" type="slidenum">
              <a:rPr lang="es-ES">
                <a:solidFill>
                  <a:prstClr val="black"/>
                </a:solidFill>
              </a:rPr>
              <a:pPr>
                <a:defRPr/>
              </a:pPr>
              <a:t>46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53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Parc Buttes Chaumont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275769D-A277-4029-82E4-C3C8051A8A59}" type="slidenum">
              <a:rPr lang="es-ES">
                <a:solidFill>
                  <a:prstClr val="black"/>
                </a:solidFill>
              </a:rPr>
              <a:pPr>
                <a:defRPr/>
              </a:pPr>
              <a:t>47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63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Parc Buttes Chaumont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DC51F4B-8745-46B2-B36A-FDF53D19192B}" type="slidenum">
              <a:rPr lang="es-ES">
                <a:solidFill>
                  <a:prstClr val="black"/>
                </a:solidFill>
              </a:rPr>
              <a:pPr>
                <a:defRPr/>
              </a:pPr>
              <a:t>48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73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Parc Buttes Chaumont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729FBE9-E0F0-46CD-8077-CF5D770B06A0}" type="slidenum">
              <a:rPr lang="es-ES">
                <a:solidFill>
                  <a:prstClr val="black"/>
                </a:solidFill>
              </a:rPr>
              <a:pPr>
                <a:defRPr/>
              </a:pPr>
              <a:t>49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84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Parc Buttes Chaumont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7B22DC5-FDD2-4B8B-BA6C-F702D7BD6320}" type="slidenum">
              <a:rPr lang="es-ES">
                <a:solidFill>
                  <a:prstClr val="black"/>
                </a:solidFill>
              </a:rPr>
              <a:pPr>
                <a:defRPr/>
              </a:pPr>
              <a:t>50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94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Parc Buttes Chaumont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8FBD3FF-A959-4558-B1C9-F93095C38B69}" type="slidenum">
              <a:rPr lang="es-ES">
                <a:solidFill>
                  <a:prstClr val="black"/>
                </a:solidFill>
              </a:rPr>
              <a:pPr>
                <a:defRPr/>
              </a:pPr>
              <a:t>51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04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Parc Buttes Chaumont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0C81624-9CC3-423B-A40D-8F19E7E941FB}" type="slidenum">
              <a:rPr lang="es-ES">
                <a:solidFill>
                  <a:prstClr val="black"/>
                </a:solidFill>
              </a:rPr>
              <a:pPr>
                <a:defRPr/>
              </a:pPr>
              <a:t>52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14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Parc Buttes  Chaumont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6AE3BC6-E14F-4734-BE11-A280DD3960BD}" type="slidenum">
              <a:rPr lang="es-ES">
                <a:solidFill>
                  <a:prstClr val="black"/>
                </a:solidFill>
              </a:rPr>
              <a:pPr>
                <a:defRPr/>
              </a:pPr>
              <a:t>53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25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Parc Buttes Chaumont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1CBB05B-4172-42A1-B0D3-35A12DF60CE5}" type="slidenum">
              <a:rPr lang="es-ES">
                <a:solidFill>
                  <a:prstClr val="black"/>
                </a:solidFill>
              </a:rPr>
              <a:pPr>
                <a:defRPr/>
              </a:pPr>
              <a:t>54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35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Parc Buttes Chaumont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CC8ABB1-6A8E-466C-B0BC-0803F390A50F}" type="slidenum">
              <a:rPr lang="es-ES">
                <a:solidFill>
                  <a:prstClr val="black"/>
                </a:solidFill>
              </a:rPr>
              <a:pPr>
                <a:defRPr/>
              </a:pPr>
              <a:t>55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Parc Buttes Chaumont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D850787-D527-4D0D-AF19-0C6B1A44CD93}" type="slidenum">
              <a:rPr lang="es-ES">
                <a:solidFill>
                  <a:prstClr val="black"/>
                </a:solidFill>
              </a:rPr>
              <a:pPr>
                <a:defRPr/>
              </a:pPr>
              <a:t>56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55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Parc Buttes Chaumont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EC00DCB-5A91-4F13-A0F9-D8F321F80936}" type="slidenum">
              <a:rPr lang="es-ES">
                <a:solidFill>
                  <a:prstClr val="black"/>
                </a:solidFill>
              </a:rPr>
              <a:pPr>
                <a:defRPr/>
              </a:pPr>
              <a:t>57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66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Champs de Mars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BCC32E1-9226-4BC5-BE82-1EA01CD9732B}" type="slidenum">
              <a:rPr lang="es-ES">
                <a:solidFill>
                  <a:prstClr val="black"/>
                </a:solidFill>
              </a:rPr>
              <a:pPr>
                <a:defRPr/>
              </a:pPr>
              <a:t>61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76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Champ de Mars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BA49C0C-8A75-4DD5-ACC2-0479BFC26D34}" type="slidenum">
              <a:rPr lang="es-ES">
                <a:solidFill>
                  <a:prstClr val="black"/>
                </a:solidFill>
              </a:rPr>
              <a:pPr>
                <a:defRPr/>
              </a:pPr>
              <a:t>62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86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Champs de Mars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D77CE6C-6AA6-4368-B9C2-76E9E873787E}" type="slidenum">
              <a:rPr lang="es-ES">
                <a:solidFill>
                  <a:prstClr val="black"/>
                </a:solidFill>
              </a:rPr>
              <a:pPr>
                <a:defRPr/>
              </a:pPr>
              <a:t>63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96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Champs de Mars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51365D2-B035-4841-B0A1-2B53AF34C47F}" type="slidenum">
              <a:rPr lang="es-ES">
                <a:solidFill>
                  <a:prstClr val="black"/>
                </a:solidFill>
              </a:rPr>
              <a:pPr>
                <a:defRPr/>
              </a:pPr>
              <a:t>64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07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Champs de Mars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861F278-D32B-4F60-A468-045BE7B8D8A0}" type="slidenum">
              <a:rPr lang="es-ES">
                <a:solidFill>
                  <a:prstClr val="black"/>
                </a:solidFill>
              </a:rPr>
              <a:pPr>
                <a:defRPr/>
              </a:pPr>
              <a:t>65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17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Champs de Mars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479B322-F406-4509-8DCC-F0F6B7A9E7C5}" type="slidenum">
              <a:rPr lang="es-ES">
                <a:solidFill>
                  <a:prstClr val="black"/>
                </a:solidFill>
              </a:rPr>
              <a:pPr>
                <a:defRPr/>
              </a:pPr>
              <a:t>66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27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Champs de Mars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8B55442-D95B-465F-99AB-2D7650ABC3B5}" type="slidenum">
              <a:rPr lang="es-ES">
                <a:solidFill>
                  <a:prstClr val="black"/>
                </a:solidFill>
              </a:rPr>
              <a:pPr>
                <a:defRPr/>
              </a:pPr>
              <a:t>67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37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Champs de Mars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C0E433E-A25E-4305-8CB7-7030543EC558}" type="slidenum">
              <a:rPr lang="es-ES">
                <a:solidFill>
                  <a:prstClr val="black"/>
                </a:solidFill>
              </a:rPr>
              <a:pPr>
                <a:defRPr/>
              </a:pPr>
              <a:t>68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Champs de Mars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E9B0254-A37A-46B6-8055-DF2E78082C1F}" type="slidenum">
              <a:rPr lang="es-ES">
                <a:solidFill>
                  <a:prstClr val="black"/>
                </a:solidFill>
              </a:rPr>
              <a:pPr>
                <a:defRPr/>
              </a:pPr>
              <a:t>69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8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Jardin des Plantes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4DC9E41-B80F-4552-90D2-DABE3E0118B0}" type="slidenum">
              <a:rPr lang="es-ES">
                <a:solidFill>
                  <a:prstClr val="black"/>
                </a:solidFill>
              </a:rPr>
              <a:pPr>
                <a:defRPr/>
              </a:pPr>
              <a:t>74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68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Jardin des Plantes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FB9037B-4A1A-42E7-A3A5-CA628B6D70CF}" type="slidenum">
              <a:rPr lang="es-ES">
                <a:solidFill>
                  <a:prstClr val="black"/>
                </a:solidFill>
              </a:rPr>
              <a:pPr>
                <a:defRPr/>
              </a:pPr>
              <a:t>75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78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Jardin des Plantes.-Buffon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F7E152A-4C5D-4890-8332-CFECCA39ECA9}" type="slidenum">
              <a:rPr lang="es-ES">
                <a:solidFill>
                  <a:prstClr val="black"/>
                </a:solidFill>
              </a:rPr>
              <a:pPr>
                <a:defRPr/>
              </a:pPr>
              <a:t>76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88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Jardin des Plantes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2349322-B1F7-4C24-8E78-DDA92233F473}" type="slidenum">
              <a:rPr lang="es-ES">
                <a:solidFill>
                  <a:prstClr val="black"/>
                </a:solidFill>
              </a:rPr>
              <a:pPr>
                <a:defRPr/>
              </a:pPr>
              <a:t>77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99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Jardin des Plantes.-Robinier du Siecle XVIII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26343D9-3968-4844-BD9D-4221E851A475}" type="slidenum">
              <a:rPr lang="es-ES">
                <a:solidFill>
                  <a:prstClr val="black"/>
                </a:solidFill>
              </a:rPr>
              <a:pPr>
                <a:defRPr/>
              </a:pPr>
              <a:t>78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09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Jardin des Plantes.-Serre Paleobotanica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A365358-1E89-4867-837D-9030805C2E32}" type="slidenum">
              <a:rPr lang="es-ES">
                <a:solidFill>
                  <a:prstClr val="black"/>
                </a:solidFill>
              </a:rPr>
              <a:pPr>
                <a:defRPr/>
              </a:pPr>
              <a:t>79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19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Jardin des Plantes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EDA0C7B-6ABA-47E7-81C9-F6D35A9E7A22}" type="slidenum">
              <a:rPr lang="es-ES">
                <a:solidFill>
                  <a:prstClr val="black"/>
                </a:solidFill>
              </a:rPr>
              <a:pPr>
                <a:defRPr/>
              </a:pPr>
              <a:t>80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29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Jardin des Plantes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BA7099B-AEFE-4A93-9F4C-E2CE163AD14D}" type="slidenum">
              <a:rPr lang="es-ES">
                <a:solidFill>
                  <a:prstClr val="black"/>
                </a:solidFill>
              </a:rPr>
              <a:pPr>
                <a:defRPr/>
              </a:pPr>
              <a:t>81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40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Jardin des Plantes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6D0F7D6-68C9-436F-B9DC-1D369E9557BD}" type="slidenum">
              <a:rPr lang="es-ES">
                <a:solidFill>
                  <a:prstClr val="black"/>
                </a:solidFill>
              </a:rPr>
              <a:pPr>
                <a:defRPr/>
              </a:pPr>
              <a:t>82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Jardin des Plantes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6FE6945-3A4F-47B5-A93E-1A7EE0FDF32F}" type="slidenum">
              <a:rPr lang="es-ES">
                <a:solidFill>
                  <a:prstClr val="black"/>
                </a:solidFill>
              </a:rPr>
              <a:pPr>
                <a:defRPr/>
              </a:pPr>
              <a:t>83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60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Jardin des Plantes.-Buffon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A027765-50DF-4F95-A015-69F52674ACCD}" type="slidenum">
              <a:rPr lang="es-ES">
                <a:solidFill>
                  <a:prstClr val="black"/>
                </a:solidFill>
              </a:rPr>
              <a:pPr>
                <a:defRPr/>
              </a:pPr>
              <a:t>84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70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Jardin des Plantes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07D630C-4E8D-4296-99C5-D9D71ECA91B8}" type="slidenum">
              <a:rPr lang="es-ES">
                <a:solidFill>
                  <a:prstClr val="black"/>
                </a:solidFill>
              </a:rPr>
              <a:pPr>
                <a:defRPr/>
              </a:pPr>
              <a:t>85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81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Jardin des Plantes.-Buffon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A7F161C-1C07-41A5-BA21-E8C5F748BEB7}" type="slidenum">
              <a:rPr lang="es-ES">
                <a:solidFill>
                  <a:prstClr val="black"/>
                </a:solidFill>
              </a:rPr>
              <a:pPr>
                <a:defRPr/>
              </a:pPr>
              <a:t>86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91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Jardin des Plantes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10664DD-3441-4F9D-B096-BBEF0F0CBB92}" type="slidenum">
              <a:rPr lang="es-ES">
                <a:solidFill>
                  <a:prstClr val="black"/>
                </a:solidFill>
              </a:rPr>
              <a:pPr>
                <a:defRPr/>
              </a:pPr>
              <a:t>87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01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Jardin des Plantes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95F8C15-4BDB-4F3B-8568-5861B2A64323}" type="slidenum">
              <a:rPr lang="es-ES">
                <a:solidFill>
                  <a:prstClr val="black"/>
                </a:solidFill>
              </a:rPr>
              <a:pPr>
                <a:defRPr/>
              </a:pPr>
              <a:t>88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11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Jardin des Plantes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34A0432-2266-4A00-A297-C6EB3F5AB364}" type="slidenum">
              <a:rPr lang="es-ES">
                <a:solidFill>
                  <a:prstClr val="black"/>
                </a:solidFill>
              </a:rPr>
              <a:pPr>
                <a:defRPr/>
              </a:pPr>
              <a:t>89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22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Jardin des Plantes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889003C-FBEB-4F39-AA3B-7DFAA7803D86}" type="slidenum">
              <a:rPr lang="es-ES">
                <a:solidFill>
                  <a:prstClr val="black"/>
                </a:solidFill>
              </a:rPr>
              <a:pPr>
                <a:defRPr/>
              </a:pPr>
              <a:t>90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32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Jardin des Plantes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FC1519D-CAA9-4F64-AE9A-3170BD2AD5E2}" type="slidenum">
              <a:rPr lang="es-ES">
                <a:solidFill>
                  <a:prstClr val="black"/>
                </a:solidFill>
              </a:rPr>
              <a:pPr>
                <a:defRPr/>
              </a:pPr>
              <a:t>91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42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Jardin des Plantes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B448E01-5D71-4D65-9A2D-540B7F33F84B}" type="slidenum">
              <a:rPr lang="es-ES">
                <a:solidFill>
                  <a:prstClr val="black"/>
                </a:solidFill>
              </a:rPr>
              <a:pPr>
                <a:defRPr/>
              </a:pPr>
              <a:t>92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2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Jardin des Plantes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10A7585-F9D0-4AEC-A942-E437FD9BC05A}" type="slidenum">
              <a:rPr lang="es-ES">
                <a:solidFill>
                  <a:prstClr val="black"/>
                </a:solidFill>
              </a:rPr>
              <a:pPr>
                <a:defRPr/>
              </a:pPr>
              <a:t>93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63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Jardin des Plantes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EE36B72-7FDF-4CB6-95E7-B004E84AF276}" type="slidenum">
              <a:rPr lang="es-ES">
                <a:solidFill>
                  <a:prstClr val="black"/>
                </a:solidFill>
              </a:rPr>
              <a:pPr>
                <a:defRPr/>
              </a:pPr>
              <a:t>94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73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Jardin des Plantes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2F4EA77-637B-45BE-BDE7-7F1E631907F9}" type="slidenum">
              <a:rPr lang="es-ES">
                <a:solidFill>
                  <a:prstClr val="black"/>
                </a:solidFill>
              </a:rPr>
              <a:pPr>
                <a:defRPr/>
              </a:pPr>
              <a:t>95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83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Jardin des Plantes.-Jardin Alpine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4203B14-16E1-48F5-9311-7FBE953BEEBB}" type="slidenum">
              <a:rPr lang="es-ES">
                <a:solidFill>
                  <a:prstClr val="black"/>
                </a:solidFill>
              </a:rPr>
              <a:pPr>
                <a:defRPr/>
              </a:pPr>
              <a:t>96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93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Jardin des Plantes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397036D-BFE3-4F58-842F-D224564B4CCE}" type="slidenum">
              <a:rPr lang="es-ES">
                <a:solidFill>
                  <a:prstClr val="black"/>
                </a:solidFill>
              </a:rPr>
              <a:pPr>
                <a:defRPr/>
              </a:pPr>
              <a:t>97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04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Jardin des Plantes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1C4736B-E75C-44DB-87E0-32B3C2DEDEA0}" type="slidenum">
              <a:rPr lang="es-ES">
                <a:solidFill>
                  <a:prstClr val="black"/>
                </a:solidFill>
              </a:rPr>
              <a:pPr>
                <a:defRPr/>
              </a:pPr>
              <a:t>98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14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Jardin des Plantes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48F9D2A-4965-4CDA-BAF7-CC398B30603F}" type="slidenum">
              <a:rPr lang="es-ES">
                <a:solidFill>
                  <a:prstClr val="black"/>
                </a:solidFill>
              </a:rPr>
              <a:pPr>
                <a:defRPr/>
              </a:pPr>
              <a:t>99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24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Jardin des Plantes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DDA18D3-F571-4C80-8EDB-BCB5D25181D9}" type="slidenum">
              <a:rPr lang="es-ES">
                <a:solidFill>
                  <a:prstClr val="black"/>
                </a:solidFill>
              </a:rPr>
              <a:pPr>
                <a:defRPr/>
              </a:pPr>
              <a:t>100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34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Jardin des Plantes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0E34F0A-4B4D-42B5-9AA7-2094B85E8277}" type="slidenum">
              <a:rPr lang="es-ES">
                <a:solidFill>
                  <a:prstClr val="black"/>
                </a:solidFill>
              </a:rPr>
              <a:pPr>
                <a:defRPr/>
              </a:pPr>
              <a:t>101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44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Jardin des Plantes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26A83BF-77DE-4380-85B6-146374C99BC9}" type="slidenum">
              <a:rPr lang="es-ES">
                <a:solidFill>
                  <a:prstClr val="black"/>
                </a:solidFill>
              </a:rPr>
              <a:pPr>
                <a:defRPr/>
              </a:pPr>
              <a:t>102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Jardin des Plantes.-Jardin Alpine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9E685D7-7091-4C46-83EA-9B4170830E7B}" type="slidenum">
              <a:rPr lang="es-ES">
                <a:solidFill>
                  <a:prstClr val="black"/>
                </a:solidFill>
              </a:rPr>
              <a:pPr>
                <a:defRPr/>
              </a:pPr>
              <a:t>103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65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Jardin des Plantes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12663D9-8912-46B7-83E7-7D90872F0BD7}" type="slidenum">
              <a:rPr lang="es-ES">
                <a:solidFill>
                  <a:prstClr val="black"/>
                </a:solidFill>
              </a:rPr>
              <a:pPr>
                <a:defRPr/>
              </a:pPr>
              <a:t>105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75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Jardin des Halles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7D9820A-0FD5-45BF-B9BF-4850B7FD1C9F}" type="slidenum">
              <a:rPr lang="es-ES">
                <a:solidFill>
                  <a:prstClr val="black"/>
                </a:solidFill>
              </a:rPr>
              <a:pPr>
                <a:defRPr/>
              </a:pPr>
              <a:t>109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85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Jardin des Halles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D95319D-A136-4150-A1E8-209FDDA81CDE}" type="slidenum">
              <a:rPr lang="es-ES">
                <a:solidFill>
                  <a:prstClr val="black"/>
                </a:solidFill>
              </a:rPr>
              <a:pPr>
                <a:defRPr/>
              </a:pPr>
              <a:t>110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96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Forum des Halles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7BCDA28-5EA4-4128-A94F-C75729A0FA12}" type="slidenum">
              <a:rPr lang="es-ES">
                <a:solidFill>
                  <a:prstClr val="black"/>
                </a:solidFill>
              </a:rPr>
              <a:pPr>
                <a:defRPr/>
              </a:pPr>
              <a:t>112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06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8293966-2870-4F64-B240-186D6368FE0B}" type="slidenum">
              <a:rPr lang="es-ES">
                <a:solidFill>
                  <a:prstClr val="black"/>
                </a:solidFill>
              </a:rPr>
              <a:pPr>
                <a:defRPr/>
              </a:pPr>
              <a:t>114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16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23C936D-897C-4190-AEAD-C40B0C50829C}" type="slidenum">
              <a:rPr lang="es-ES">
                <a:solidFill>
                  <a:prstClr val="black"/>
                </a:solidFill>
              </a:rPr>
              <a:pPr>
                <a:defRPr/>
              </a:pPr>
              <a:t>115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26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Jardin  des Tuileries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5632742-011D-4CFF-A772-9A637F8052C4}" type="slidenum">
              <a:rPr lang="es-ES">
                <a:solidFill>
                  <a:prstClr val="black"/>
                </a:solidFill>
              </a:rPr>
              <a:pPr>
                <a:defRPr/>
              </a:pPr>
              <a:t>117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37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Jardin des Tuileries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851CB41-3D05-437D-A1CD-2784EA544EDC}" type="slidenum">
              <a:rPr lang="es-ES">
                <a:solidFill>
                  <a:prstClr val="black"/>
                </a:solidFill>
              </a:rPr>
              <a:pPr>
                <a:defRPr/>
              </a:pPr>
              <a:t>118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47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Jardin des Tuileries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013CCD8-B386-49BA-8F16-B06283DF7CD3}" type="slidenum">
              <a:rPr lang="es-ES">
                <a:solidFill>
                  <a:prstClr val="black"/>
                </a:solidFill>
              </a:rPr>
              <a:pPr>
                <a:defRPr/>
              </a:pPr>
              <a:t>119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Jardin des Tuileries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9357B48-702E-4B47-A714-968C7EC1CA1F}" type="slidenum">
              <a:rPr lang="es-ES">
                <a:solidFill>
                  <a:prstClr val="black"/>
                </a:solidFill>
              </a:rPr>
              <a:pPr>
                <a:defRPr/>
              </a:pPr>
              <a:t>120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67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Jardins des Tuileries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9FD639C-F6F9-435D-9FC0-8A24EABB3BFF}" type="slidenum">
              <a:rPr lang="es-ES">
                <a:solidFill>
                  <a:prstClr val="black"/>
                </a:solidFill>
              </a:rPr>
              <a:pPr>
                <a:defRPr/>
              </a:pPr>
              <a:t>121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78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Jardin des Tuileries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238E961-16E7-4652-B039-A98EC5736B4A}" type="slidenum">
              <a:rPr lang="es-ES">
                <a:solidFill>
                  <a:prstClr val="black"/>
                </a:solidFill>
              </a:rPr>
              <a:pPr>
                <a:defRPr/>
              </a:pPr>
              <a:t>122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88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Jardin des Tuileries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EE90700-D382-4860-A91B-166FB349BF83}" type="slidenum">
              <a:rPr lang="es-ES">
                <a:solidFill>
                  <a:prstClr val="black"/>
                </a:solidFill>
              </a:rPr>
              <a:pPr>
                <a:defRPr/>
              </a:pPr>
              <a:t>123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98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Jardin des Tuileries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5585D18-B576-4A5F-B752-E3137BBA5783}" type="slidenum">
              <a:rPr lang="es-ES">
                <a:solidFill>
                  <a:prstClr val="black"/>
                </a:solidFill>
              </a:rPr>
              <a:pPr>
                <a:defRPr/>
              </a:pPr>
              <a:t>124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08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Jardin des Tuileries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C262714-92CC-4BF5-A31F-B2C393939E82}" type="slidenum">
              <a:rPr lang="es-ES">
                <a:solidFill>
                  <a:prstClr val="black"/>
                </a:solidFill>
              </a:rPr>
              <a:pPr>
                <a:defRPr/>
              </a:pPr>
              <a:t>125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19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Jardin des Tuileries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582A4CC-E2E4-440A-AAA2-A7C6986139B3}" type="slidenum">
              <a:rPr lang="es-ES">
                <a:solidFill>
                  <a:prstClr val="black"/>
                </a:solidFill>
              </a:rPr>
              <a:pPr>
                <a:defRPr/>
              </a:pPr>
              <a:t>126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29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Jardin des Tuileries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84FC021-3C82-4B4F-A6D5-FA0999696B52}" type="slidenum">
              <a:rPr lang="es-ES">
                <a:solidFill>
                  <a:prstClr val="black"/>
                </a:solidFill>
              </a:rPr>
              <a:pPr>
                <a:defRPr/>
              </a:pPr>
              <a:t>127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39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Jardin des Tuileries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B876BDE-886E-4C53-9413-0D68EA5A8F4B}" type="slidenum">
              <a:rPr lang="es-ES">
                <a:solidFill>
                  <a:prstClr val="black"/>
                </a:solidFill>
              </a:rPr>
              <a:pPr>
                <a:defRPr/>
              </a:pPr>
              <a:t>128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49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Jardin des Tuileries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9B38326-6452-47D1-A92B-3805753CB43F}" type="slidenum">
              <a:rPr lang="es-ES">
                <a:solidFill>
                  <a:prstClr val="black"/>
                </a:solidFill>
              </a:rPr>
              <a:pPr>
                <a:defRPr/>
              </a:pPr>
              <a:t>129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Jardion des Tuileries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E0EC230-D3D9-4538-8C76-7276331620BF}" type="slidenum">
              <a:rPr lang="es-ES">
                <a:solidFill>
                  <a:prstClr val="black"/>
                </a:solidFill>
              </a:rPr>
              <a:pPr>
                <a:defRPr/>
              </a:pPr>
              <a:t>130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70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Tuileries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AFA55D3-F068-482D-8161-14BE164D2B97}" type="slidenum">
              <a:rPr lang="es-ES">
                <a:solidFill>
                  <a:prstClr val="black"/>
                </a:solidFill>
              </a:rPr>
              <a:pPr>
                <a:defRPr/>
              </a:pPr>
              <a:t>131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80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Tuileries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1B3F148-28DE-4F91-BB94-FE4E9A1003F6}" type="slidenum">
              <a:rPr lang="es-ES">
                <a:solidFill>
                  <a:prstClr val="black"/>
                </a:solidFill>
              </a:rPr>
              <a:pPr>
                <a:defRPr/>
              </a:pPr>
              <a:t>132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90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Tuileries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D79FC13-63D6-49A3-ADAF-5B449AB154E6}" type="slidenum">
              <a:rPr lang="es-ES">
                <a:solidFill>
                  <a:prstClr val="black"/>
                </a:solidFill>
              </a:rPr>
              <a:pPr>
                <a:defRPr/>
              </a:pPr>
              <a:t>133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00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Tuileries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BE37B1E-9421-48A2-B26A-D00A11E2D08D}" type="slidenum">
              <a:rPr lang="es-ES">
                <a:solidFill>
                  <a:prstClr val="black"/>
                </a:solidFill>
              </a:rPr>
              <a:pPr>
                <a:defRPr/>
              </a:pPr>
              <a:t>134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11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Tuileries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0599376-E352-48F1-A559-B843B49C9F48}" type="slidenum">
              <a:rPr lang="es-ES">
                <a:solidFill>
                  <a:prstClr val="black"/>
                </a:solidFill>
              </a:rPr>
              <a:pPr>
                <a:defRPr/>
              </a:pPr>
              <a:t>135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21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Tuileries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A741652-9F75-487E-8113-EABA815DDD90}" type="slidenum">
              <a:rPr lang="es-ES">
                <a:solidFill>
                  <a:prstClr val="black"/>
                </a:solidFill>
              </a:rPr>
              <a:pPr>
                <a:defRPr/>
              </a:pPr>
              <a:t>136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1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31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Tuileries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E428921-B97A-42A3-A827-C616D7DBC271}" type="slidenum">
              <a:rPr lang="es-ES">
                <a:solidFill>
                  <a:prstClr val="black"/>
                </a:solidFill>
              </a:rPr>
              <a:pPr>
                <a:defRPr/>
              </a:pPr>
              <a:t>137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41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Tuileries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BD8518B-5E5C-473B-A5DF-D0DB1CA4B16C}" type="slidenum">
              <a:rPr lang="es-ES">
                <a:solidFill>
                  <a:prstClr val="black"/>
                </a:solidFill>
              </a:rPr>
              <a:pPr>
                <a:defRPr/>
              </a:pPr>
              <a:t>138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52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Tuileries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B5D141D-B27B-45B2-BDAB-CF17CB74F308}" type="slidenum">
              <a:rPr lang="es-ES">
                <a:solidFill>
                  <a:prstClr val="black"/>
                </a:solidFill>
              </a:rPr>
              <a:pPr>
                <a:defRPr/>
              </a:pPr>
              <a:t>139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Tuileries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8A1A724-7C32-49E3-A79C-D3AF04085EAA}" type="slidenum">
              <a:rPr lang="es-ES">
                <a:solidFill>
                  <a:prstClr val="black"/>
                </a:solidFill>
              </a:rPr>
              <a:pPr>
                <a:defRPr/>
              </a:pPr>
              <a:t>140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72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Tuileries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53C9572-7744-4C7D-A174-221BECE9B781}" type="slidenum">
              <a:rPr lang="es-ES">
                <a:solidFill>
                  <a:prstClr val="black"/>
                </a:solidFill>
              </a:rPr>
              <a:pPr>
                <a:defRPr/>
              </a:pPr>
              <a:t>142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3/11/2018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3/11/2018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3/11/2018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3/11/2018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3/11/2018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3/11/2018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3/11/2018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3/11/2018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3/11/2018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3/11/2018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3/11/2018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3/11/2018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translate.googleusercontent.com/translate_c?hl=es&amp;prev=/search?q%3DBois%2Bde%2B%2BVincennes%2BParis%2Bwikipedia%26hl%3Des%26sa%3DG%26prmd%3Divns&amp;rurl=translate.google.es&amp;sl=en&amp;u=http://en.wikipedia.org/wiki/Louis-Philippe_of_France&amp;usg=ALkJrhgYinUBhx_hssa5cgIlj_jWz3cKKw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hyperlink" Target="http://translate.googleusercontent.com/translate_c?hl=es&amp;prev=/search?q%3DPARC%2BbUTTES%2BcHAUMONT%2BPARS%2BWIKIPEDIA%26hl%3Des%26sa%3DG%26prmd%3Divns&amp;rurl=translate.google.es&amp;sl=en&amp;u=http://en.wikipedia.org/wiki/XIXe_arrondissement&amp;usg=ALkJrhgR5GaLsy0JnKhBgag33nTpMJyIpA" TargetMode="Externa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hyperlink" Target="http://translate.googleusercontent.com/translate_c?hl=es&amp;prev=/search?q%3DPARC%2BbUTTES%2BcHAUMONT%2BPARS%2BWIKIPEDIA%26hl%3Des%26sa%3DG%26prmd%3Divns&amp;rurl=translate.google.es&amp;sl=en&amp;u=http://en.wikipedia.org/wiki/Limestone&amp;usg=ALkJrhgsz9ohMU2fmFuCea7uOKf4LhDWqw" TargetMode="Externa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hyperlink" Target="http://www.google.es/url?sa=i&amp;rct=j&amp;q=jardin+des+halles&amp;source=images&amp;cd=&amp;cad=rja&amp;docid=DSwX35ad-N91sM&amp;tbnid=rx9FyHb2AnufWM:&amp;ved=0CAUQjRw&amp;url=http://www.gardenvisit.com/garden/jardin_des_halles&amp;ei=jaaMUeSFCq2b0wXd2IHIAQ&amp;bvm=bv.46340616,d.ZGU&amp;psig=AFQjCNH1DJF6383TPyN2d34x4JF_NODh8w&amp;ust=1368258565186457" TargetMode="Externa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es/url?sa=i&amp;rct=j&amp;q=jardin+des+halles&amp;source=images&amp;cd=&amp;cad=rja&amp;docid=VzX4tqPRijyHbM&amp;tbnid=OMUsAZw-m3ISiM:&amp;ved=0CAUQjRw&amp;url=http://de.academic.ru/dic.nsf/dewiki/456601&amp;ei=x6aMUZ2wNpTz0gXKv4GwCg&amp;bvm=bv.46340616,d.ZGU&amp;psig=AFQjCNH1DJF6383TPyN2d34x4JF_NODh8w&amp;ust=1368258565186457" TargetMode="External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1.jpeg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hyperlink" Target="http://www.google.es/url?sa=i&amp;rct=j&amp;q=jardin+des+halles&amp;source=images&amp;cd=&amp;cad=rja&amp;docid=8UtlwVetwYQDoM&amp;tbnid=ULESqIkPUH6aaM:&amp;ved=0CAUQjRw&amp;url=http://commons.wikimedia.org/wiki/File:Jardin_des_Halles_Paris_P1060098.JPG&amp;ei=BaeMUeO_Nuqw0QX_pICoCg&amp;bvm=bv.46340616,d.ZGU&amp;psig=AFQjCNH1DJF6383TPyN2d34x4JF_NODh8w&amp;ust=1368258565186457" TargetMode="Externa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es/url?sa=i&amp;rct=j&amp;q=jardin+des+halles&amp;source=images&amp;cd=&amp;cad=rja&amp;docid=tkEtzkG1SK2TlM&amp;tbnid=olh4divsAFbwlM:&amp;ved=0CAUQjRw&amp;url=http://www.flickr.com/photos/oric1/2340818565/&amp;ei=XaeMUaLUFcO40QWLw4DAAw&amp;bvm=bv.46340616,d.ZGU&amp;psig=AFQjCNH1DJF6383TPyN2d34x4JF_NODh8w&amp;ust=1368258565186457" TargetMode="External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3.jpeg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es/url?sa=i&amp;rct=j&amp;q=jardin+des+halles&amp;source=images&amp;cd=&amp;cad=rja&amp;docid=y-Ga_wApt5LnpM&amp;tbnid=qUIG8YSC_ITWtM:&amp;ved=0CAUQjRw&amp;url=http://www.aviewoncities.com/gallery/showpicture.htm?key%3Dkvefr2078&amp;ei=gqiMUZcWoprRBYz9gOgP&amp;bvm=bv.46340616,d.ZGU&amp;psig=AFQjCNH1DJF6383TPyN2d34x4JF_NODh8w&amp;ust=1368258565186457" TargetMode="External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4.jpeg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jpeg"/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1124744"/>
            <a:ext cx="6390456" cy="2016224"/>
          </a:xfrm>
        </p:spPr>
        <p:txBody>
          <a:bodyPr>
            <a:noAutofit/>
          </a:bodyPr>
          <a:lstStyle/>
          <a:p>
            <a:r>
              <a:rPr lang="es-ES" sz="3200" dirty="0"/>
              <a:t>EUROPA.-LA VUELTA AL MUNDO EN 885 JARDINES.-FRANCIA.PARIS.-E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627784" y="5003322"/>
            <a:ext cx="4896544" cy="1371600"/>
          </a:xfrm>
        </p:spPr>
        <p:txBody>
          <a:bodyPr>
            <a:normAutofit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17758112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Bois de Vincennes</a:t>
            </a:r>
          </a:p>
        </p:txBody>
      </p:sp>
      <p:sp>
        <p:nvSpPr>
          <p:cNvPr id="7171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sz="2400" dirty="0"/>
              <a:t>El </a:t>
            </a:r>
            <a:r>
              <a:rPr lang="es-ES" sz="2400" b="1" dirty="0"/>
              <a:t>Bois de Vincennes</a:t>
            </a:r>
            <a:r>
              <a:rPr lang="es-ES" sz="2400" dirty="0"/>
              <a:t>  es un parque en el modo paisaje inglés al este de París . </a:t>
            </a:r>
          </a:p>
          <a:p>
            <a:r>
              <a:rPr lang="es-ES" sz="2400" dirty="0"/>
              <a:t>El parque lleva el nombre de la cercana ciudad de Vincennes . </a:t>
            </a:r>
          </a:p>
          <a:p>
            <a:r>
              <a:rPr lang="es-ES" sz="2400" dirty="0"/>
              <a:t>El Bois de Vincennes, al igual que el Bois de Boulogne , se han incluido a París en el siglo </a:t>
            </a:r>
            <a:r>
              <a:rPr lang="es-ES" dirty="0"/>
              <a:t>XIX</a:t>
            </a:r>
            <a:r>
              <a:rPr lang="es-ES" sz="2400" dirty="0"/>
              <a:t>. </a:t>
            </a:r>
          </a:p>
          <a:p>
            <a:r>
              <a:rPr lang="es-ES" sz="2400" dirty="0"/>
              <a:t>Ambos están rodeados de zonas pobladas. </a:t>
            </a:r>
          </a:p>
          <a:p>
            <a:r>
              <a:rPr lang="es-ES" sz="2400" dirty="0"/>
              <a:t>Tiene una superficie de 995 ha,  que es casi tres veces más grande que Central Park en Nueva York , y cuatro veces más grande que Hyde Park en Londres. </a:t>
            </a:r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508528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549275"/>
            <a:ext cx="7258000" cy="5470525"/>
          </a:xfrm>
        </p:spPr>
        <p:txBody>
          <a:bodyPr>
            <a:normAutofit lnSpcReduction="10000"/>
          </a:bodyPr>
          <a:lstStyle/>
          <a:p>
            <a:r>
              <a:rPr lang="es-ES" sz="2400" dirty="0"/>
              <a:t>Originalmente un coto de caza para los reyes de Francia , se convirtió en una zona de ejercicios militares después de la revolución francesa .</a:t>
            </a:r>
          </a:p>
          <a:p>
            <a:r>
              <a:rPr lang="es-ES" sz="2400" dirty="0"/>
              <a:t>Se hizo a un parque público y dado a la ciudad de París por Napoleón III en 1860. </a:t>
            </a:r>
            <a:endParaRPr lang="es-ES" sz="2400" baseline="30000" dirty="0"/>
          </a:p>
          <a:p>
            <a:r>
              <a:rPr lang="es-ES" sz="2400" dirty="0"/>
              <a:t>El parque fue fundado por Maurice "Morris" Blum. </a:t>
            </a:r>
          </a:p>
          <a:p>
            <a:r>
              <a:rPr lang="es-ES" sz="2400" dirty="0"/>
              <a:t>En el 1900 Juegos Olímpicos de Verano , el tiro con arco hechos tuvieron lugar aquí.  </a:t>
            </a:r>
          </a:p>
          <a:p>
            <a:r>
              <a:rPr lang="es-ES" sz="2400" dirty="0"/>
              <a:t>La propiedad de París sobre Bois de Vincennes fue confirmado por el Decreto de 18 de julio 1929. </a:t>
            </a:r>
            <a:endParaRPr lang="es-ES" sz="2400" baseline="30000" dirty="0"/>
          </a:p>
          <a:p>
            <a:r>
              <a:rPr lang="es-ES" sz="2400" dirty="0"/>
              <a:t> Es oficial, anejo al distrito XII de París por esta ley.  </a:t>
            </a:r>
          </a:p>
        </p:txBody>
      </p:sp>
    </p:spTree>
    <p:extLst>
      <p:ext uri="{BB962C8B-B14F-4D97-AF65-F5344CB8AC3E}">
        <p14:creationId xmlns:p14="http://schemas.microsoft.com/office/powerpoint/2010/main" val="9854147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04813"/>
            <a:ext cx="7185992" cy="5976937"/>
          </a:xfrm>
        </p:spPr>
        <p:txBody>
          <a:bodyPr>
            <a:normAutofit lnSpcReduction="10000"/>
          </a:bodyPr>
          <a:lstStyle/>
          <a:p>
            <a:r>
              <a:rPr lang="es-ES" sz="2400" dirty="0"/>
              <a:t>En el extremo norte del Bois de Vincennes se encuentra el castillo de Vincennes , que solía ser una casa de segunda favorita para muchos los reyes del siglo XIV. </a:t>
            </a:r>
          </a:p>
          <a:p>
            <a:r>
              <a:rPr lang="es-ES" sz="2400" dirty="0"/>
              <a:t>Ahora en renovación, que todavía está abierto al público. </a:t>
            </a:r>
          </a:p>
          <a:p>
            <a:r>
              <a:rPr lang="es-ES" sz="2400" dirty="0"/>
              <a:t> En el suroeste del parque se encuentra la </a:t>
            </a:r>
            <a:r>
              <a:rPr lang="es-ES" sz="2400" i="1" dirty="0"/>
              <a:t>Redoute de Gravelle,</a:t>
            </a:r>
            <a:r>
              <a:rPr lang="es-ES" sz="2400" dirty="0"/>
              <a:t> un reducto militar  construido bajo el reinado de </a:t>
            </a:r>
            <a:r>
              <a:rPr lang="es-ES" sz="2400" dirty="0">
                <a:hlinkClick r:id="rId2" tooltip="Luis Felipe de Francia"/>
              </a:rPr>
              <a:t>Luis Felipe</a:t>
            </a:r>
            <a:r>
              <a:rPr lang="es-ES" sz="2400" dirty="0"/>
              <a:t> en el siglo XIX. </a:t>
            </a:r>
          </a:p>
          <a:p>
            <a:r>
              <a:rPr lang="es-ES" sz="2400" dirty="0"/>
              <a:t>El Bois de Vincennes es el hogar de varios deportes locales. </a:t>
            </a:r>
          </a:p>
          <a:p>
            <a:r>
              <a:rPr lang="es-ES" sz="2400" dirty="0"/>
              <a:t>En la parte oriental se encuentra un hipódromo que se especializa en el trote razas. </a:t>
            </a:r>
          </a:p>
          <a:p>
            <a:r>
              <a:rPr lang="es-ES" sz="2400" dirty="0"/>
              <a:t>También hay un velódromo , y el Instituto Nacional francés de deportes y educación física. </a:t>
            </a:r>
          </a:p>
        </p:txBody>
      </p:sp>
    </p:spTree>
    <p:extLst>
      <p:ext uri="{BB962C8B-B14F-4D97-AF65-F5344CB8AC3E}">
        <p14:creationId xmlns:p14="http://schemas.microsoft.com/office/powerpoint/2010/main" val="42629626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333375"/>
            <a:ext cx="7041976" cy="5686425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r>
              <a:rPr lang="es-ES" sz="2400" dirty="0"/>
              <a:t>   En el oeste es un 14.5ha zoológico , con establecimiento permanente en 1934 en lugar de uno más pequeño, el zoológico temporales construidas para el 1931 </a:t>
            </a:r>
            <a:r>
              <a:rPr lang="es-ES" sz="2400" i="1" dirty="0"/>
              <a:t>Exposición Internacional de Coloniale</a:t>
            </a:r>
            <a:r>
              <a:rPr lang="es-ES" sz="2400" dirty="0"/>
              <a:t> .</a:t>
            </a:r>
          </a:p>
          <a:p>
            <a:pPr>
              <a:buFont typeface="Wingdings 2" pitchFamily="18" charset="2"/>
              <a:buNone/>
            </a:pPr>
            <a:r>
              <a:rPr lang="es-ES" sz="2400" dirty="0"/>
              <a:t>.  El zoológico de razas asiáticas elefantes , y su característica más notable es el alto monolita de 65m de alto y  el hogar de una manada de muflones . </a:t>
            </a:r>
          </a:p>
          <a:p>
            <a:r>
              <a:rPr lang="es-ES" sz="2400" dirty="0"/>
              <a:t>El Arboretum de l'École du Breuil , en la esquina sureste del parque, es un municipio arboretum establecido en este lugar en 1936.</a:t>
            </a:r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262727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3 Imagen" descr="Bois_de_Vincennes_-_Pari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59076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1 Imagen" descr="Bois de Vicennes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26937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1 Imagen" descr="Bois de Vicenne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82772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1 Imagen" descr="Bois de Vicennes.-Parc Floral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00276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1 Imagen" descr="Bois de Vicennes.-x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77094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1 Imagen" descr="Bois_de_Vincennes_20060816_1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19300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1 Imagen" descr="Bois_de_Vincennes_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48421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1 Imagen" descr="Bois_de_Vincennes_20060816_0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653450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1 Imagen" descr="Bois_de_Vincennes_20060816_0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2219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Bois de Boulogne</a:t>
            </a:r>
          </a:p>
        </p:txBody>
      </p:sp>
      <p:sp>
        <p:nvSpPr>
          <p:cNvPr id="2048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557338"/>
            <a:ext cx="7185992" cy="4968006"/>
          </a:xfrm>
        </p:spPr>
        <p:txBody>
          <a:bodyPr>
            <a:normAutofit lnSpcReduction="10000"/>
          </a:bodyPr>
          <a:lstStyle/>
          <a:p>
            <a:r>
              <a:rPr lang="es-ES" sz="2400" dirty="0"/>
              <a:t>El </a:t>
            </a:r>
            <a:r>
              <a:rPr lang="es-ES" sz="2400" b="1" dirty="0"/>
              <a:t>Bois de Boulogne</a:t>
            </a:r>
            <a:r>
              <a:rPr lang="es-ES" sz="2400" dirty="0"/>
              <a:t>  es un parque situado en el borde occidental del distrito XVI de París , cerca del suburbio de Boulogne-Billancourt y de Neuilly-sur-Seine. </a:t>
            </a:r>
          </a:p>
          <a:p>
            <a:r>
              <a:rPr lang="es-ES" sz="2400" dirty="0"/>
              <a:t>El Bois de Boulogne tiene una superficie de 8.459 kilometros , que es de 2,5 veces más grande que Central Park en Nueva York, y comparable en tamaño a Richmond Park en Londres . </a:t>
            </a:r>
          </a:p>
          <a:p>
            <a:r>
              <a:rPr lang="es-ES" sz="2400" dirty="0"/>
              <a:t>La parte norte del Bois de Boulogne es ocupado por el Jardín de Aclimatación , un parque de diversiones con un </a:t>
            </a:r>
            <a:r>
              <a:rPr lang="es-ES" sz="2400" i="1" dirty="0"/>
              <a:t>Ménagerie</a:t>
            </a:r>
            <a:r>
              <a:rPr lang="es-ES" sz="2400" dirty="0"/>
              <a:t> y otras atracciones. </a:t>
            </a:r>
          </a:p>
        </p:txBody>
      </p:sp>
    </p:spTree>
    <p:extLst>
      <p:ext uri="{BB962C8B-B14F-4D97-AF65-F5344CB8AC3E}">
        <p14:creationId xmlns:p14="http://schemas.microsoft.com/office/powerpoint/2010/main" val="40487016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549275"/>
            <a:ext cx="7113984" cy="5904061"/>
          </a:xfrm>
        </p:spPr>
        <p:txBody>
          <a:bodyPr>
            <a:normAutofit lnSpcReduction="10000"/>
          </a:bodyPr>
          <a:lstStyle/>
          <a:p>
            <a:r>
              <a:rPr lang="es-ES" sz="2400" dirty="0"/>
              <a:t>Por la noche, la zona se convierte en uno de los más importantes de París, las zonas rojas , aunque en los últimos años el gobierno francés ha tratado de eliminar la prostitución en el parque.</a:t>
            </a:r>
          </a:p>
          <a:p>
            <a:r>
              <a:rPr lang="es-ES" sz="2400" dirty="0"/>
              <a:t>El Bois de Boulogne está llena de actividades los fines de semana. </a:t>
            </a:r>
          </a:p>
          <a:p>
            <a:r>
              <a:rPr lang="es-ES" sz="2400" dirty="0"/>
              <a:t>Como andar en bicicleta, trotar, barco con remos, lanchas rápidas de control remoto, días de campo se llevan a cabo, pero no se permiten barbacoas en privado. </a:t>
            </a:r>
          </a:p>
          <a:p>
            <a:r>
              <a:rPr lang="es-ES" sz="2400" dirty="0"/>
              <a:t>Durante la temporada de verano, el Bois celebra una fiesta de fin de semana de 3 días en el mes de julio con más de 50 grupos y cantantes, es asistido en su mayoría por estudiantes que acampar durante la noche.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357028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549275"/>
            <a:ext cx="7113984" cy="5470525"/>
          </a:xfrm>
        </p:spPr>
        <p:txBody>
          <a:bodyPr>
            <a:normAutofit lnSpcReduction="10000"/>
          </a:bodyPr>
          <a:lstStyle/>
          <a:p>
            <a:r>
              <a:rPr lang="es-ES" sz="2400" dirty="0"/>
              <a:t>El Bois de Boulogne fue oficialmente anexionada por la ciudad de París en 1929 e incorporado en el distrito XVI. </a:t>
            </a:r>
          </a:p>
          <a:p>
            <a:r>
              <a:rPr lang="es-ES" sz="2400" dirty="0"/>
              <a:t>(Al igual que el Bois de Vincennes , es sin embargo por lo general no cuentan como parte de París adecuado, ya que consiste sólo de las tierras públicas, sin población, excepto para los custodios.) </a:t>
            </a:r>
          </a:p>
          <a:p>
            <a:r>
              <a:rPr lang="es-ES" sz="2400" dirty="0"/>
              <a:t>El parque celebró su primera carrera de coches después de la Segunda Guerra Mundial en 1945: la Copa de París.</a:t>
            </a:r>
          </a:p>
          <a:p>
            <a:pPr>
              <a:buFont typeface="Wingdings 2" pitchFamily="18" charset="2"/>
              <a:buNone/>
            </a:pPr>
            <a:r>
              <a:rPr lang="es-ES" sz="2400" dirty="0"/>
              <a:t>    El </a:t>
            </a:r>
            <a:r>
              <a:rPr lang="es-ES" sz="2400" b="1" dirty="0"/>
              <a:t>hipódromo de Longchamp</a:t>
            </a:r>
            <a:r>
              <a:rPr lang="es-ES" sz="2400" dirty="0"/>
              <a:t>  tiene 57 hectáreas para carreras de caballos ubicado en el centro Ruta de los tribunos en el Bois de Boulogne .</a:t>
            </a:r>
          </a:p>
        </p:txBody>
      </p:sp>
    </p:spTree>
    <p:extLst>
      <p:ext uri="{BB962C8B-B14F-4D97-AF65-F5344CB8AC3E}">
        <p14:creationId xmlns:p14="http://schemas.microsoft.com/office/powerpoint/2010/main" val="4460124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1 Imagen" descr="Bois de Boulogne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975" y="0"/>
            <a:ext cx="9324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2184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1 Imagen" descr="Bois de Boulogne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966682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1 Imagen" descr="Bois de Boulogne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964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592290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1 Imagen" descr="Bois de Boulogne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6560014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1 Imagen" descr="Bois de Boulogne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36176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1 Imagen" descr="Bois de Boulogne.-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1976508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1 Imagen" descr="Bois de Boulogne.-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7921520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1 Imagen" descr="Bois de Boulogne.-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413" y="0"/>
            <a:ext cx="93964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176531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1 Imagen" descr="Bois de Boulogne.-1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302787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1 Imagen" descr="Bois de Boulogne.-1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701956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1 Imagen" descr="Bois de Boulogne.-13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3420985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1 Imagen" descr="Bois de Boulogne.-1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2075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2 Imagen" descr="Bois de Boulogne.-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469262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2 Imagen" descr="Bois de Boulogn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894556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1 Imagen" descr="Bois_de_Boulogn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142607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1 Imagen" descr="Bois_de_boulogne.-Lac superieu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4194756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Parc Buttes Chaumont</a:t>
            </a:r>
          </a:p>
        </p:txBody>
      </p:sp>
      <p:sp>
        <p:nvSpPr>
          <p:cNvPr id="39939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eaLnBrk="1" hangingPunct="1"/>
            <a:r>
              <a:rPr lang="es-ES" sz="2400" dirty="0"/>
              <a:t>El </a:t>
            </a:r>
            <a:r>
              <a:rPr lang="es-ES" sz="2400" b="1" dirty="0"/>
              <a:t>Parc des Buttes Chaumont</a:t>
            </a:r>
            <a:r>
              <a:rPr lang="es-ES" sz="2400" dirty="0"/>
              <a:t>  es un jardín público situado en el distrito XIX de París , Francia . </a:t>
            </a:r>
          </a:p>
          <a:p>
            <a:pPr eaLnBrk="1" hangingPunct="1"/>
            <a:r>
              <a:rPr lang="es-ES" sz="2400" dirty="0"/>
              <a:t>El nombre del parque se compone de dos palabras, </a:t>
            </a:r>
            <a:r>
              <a:rPr lang="es-ES" sz="2400" i="1" dirty="0"/>
              <a:t>cerros</a:t>
            </a:r>
            <a:r>
              <a:rPr lang="es-ES" sz="2400" dirty="0"/>
              <a:t> (colinas o alturas), y </a:t>
            </a:r>
            <a:r>
              <a:rPr lang="es-ES" sz="2400" i="1" dirty="0"/>
              <a:t>Chaumont,</a:t>
            </a:r>
            <a:r>
              <a:rPr lang="es-ES" sz="2400" dirty="0"/>
              <a:t> que es probablemente una contracción de </a:t>
            </a:r>
            <a:r>
              <a:rPr lang="es-ES" sz="2400" i="1" dirty="0"/>
              <a:t>Calvo</a:t>
            </a:r>
            <a:r>
              <a:rPr lang="es-ES" sz="2400" dirty="0"/>
              <a:t> (calvo) y </a:t>
            </a:r>
            <a:r>
              <a:rPr lang="es-ES" sz="2400" i="1" dirty="0"/>
              <a:t>Mont</a:t>
            </a:r>
            <a:r>
              <a:rPr lang="es-ES" sz="2400" dirty="0"/>
              <a:t> (Mount). </a:t>
            </a:r>
          </a:p>
          <a:p>
            <a:pPr eaLnBrk="1" hangingPunct="1"/>
            <a:r>
              <a:rPr lang="es-ES" sz="2400" dirty="0"/>
              <a:t>El parque es el tercero más grande de su tipo en París que abarca más de 5 kilómetros de senderos y caminos. </a:t>
            </a:r>
          </a:p>
          <a:p>
            <a:pPr eaLnBrk="1" hangingPunct="1"/>
            <a:r>
              <a:rPr lang="es-ES" sz="2400" dirty="0"/>
              <a:t> La principal característica del parque es el Belvedere (o templo) de Sybil que se encuentra en la parte superior de una isla en medio de un lago.</a:t>
            </a:r>
          </a:p>
        </p:txBody>
      </p:sp>
    </p:spTree>
    <p:extLst>
      <p:ext uri="{BB962C8B-B14F-4D97-AF65-F5344CB8AC3E}">
        <p14:creationId xmlns:p14="http://schemas.microsoft.com/office/powerpoint/2010/main" val="242164829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052513"/>
            <a:ext cx="7185992" cy="4967287"/>
          </a:xfrm>
        </p:spPr>
        <p:txBody>
          <a:bodyPr>
            <a:normAutofit lnSpcReduction="10000"/>
          </a:bodyPr>
          <a:lstStyle/>
          <a:p>
            <a:r>
              <a:rPr lang="es-ES" sz="2400" dirty="0"/>
              <a:t>Las atracciones del Parque de Buttes Chaumont son numerosas. </a:t>
            </a:r>
          </a:p>
          <a:p>
            <a:r>
              <a:rPr lang="es-ES" sz="2400" dirty="0"/>
              <a:t>El parque incluye varios acantilados y puentes, una gruta que encierra una gran cascada de 20 metros, un lago, y varios jardines Inglés y Chino. </a:t>
            </a:r>
          </a:p>
          <a:p>
            <a:r>
              <a:rPr lang="es-ES" sz="2400" dirty="0"/>
              <a:t>El rasgo más destacado es el mirador de la Sibila , que se sienta encima de un pico de 30 metros de roca a la cima de una isla rodeada parcialmente por un lago. </a:t>
            </a:r>
          </a:p>
          <a:p>
            <a:r>
              <a:rPr lang="es-ES" sz="2400" dirty="0"/>
              <a:t>El mirador, añadió al parque en 1869 , es un monumento de estilo Corinto, el modelo de los antiguos romanos del Templo de Vesta en Tivoli, Italia . </a:t>
            </a:r>
          </a:p>
        </p:txBody>
      </p:sp>
    </p:spTree>
    <p:extLst>
      <p:ext uri="{BB962C8B-B14F-4D97-AF65-F5344CB8AC3E}">
        <p14:creationId xmlns:p14="http://schemas.microsoft.com/office/powerpoint/2010/main" val="45530924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76250"/>
            <a:ext cx="7113984" cy="5543550"/>
          </a:xfrm>
        </p:spPr>
        <p:txBody>
          <a:bodyPr/>
          <a:lstStyle/>
          <a:p>
            <a:r>
              <a:rPr lang="es-ES" sz="2400" dirty="0"/>
              <a:t>A 63 metros de largo puente colgante , renovado en 2009, cruza el lago y permite el acceso a la isla. </a:t>
            </a:r>
          </a:p>
          <a:p>
            <a:r>
              <a:rPr lang="es-ES" sz="2400" dirty="0"/>
              <a:t>Un puente de 22 metros de alto, conocido como el "puente suicida", permite el acceso al mirador desde el lado sur del parque. </a:t>
            </a:r>
          </a:p>
          <a:p>
            <a:r>
              <a:rPr lang="es-ES" sz="2400" dirty="0"/>
              <a:t>El parque cuenta con muchas variedades de árboles exóticos y autóctonos (muchos de los cuales son especies asiáticas): en particular, varios cedros del Líbano plantados en 1880, cedros del Himalaya , Ginko biloba , avellanas bizantinas , olmos siberianos , acebos Europea , y el bambú espinoso de hoja- cenizas , entre muchos otros.</a:t>
            </a:r>
          </a:p>
          <a:p>
            <a:endParaRPr lang="es-ES" dirty="0"/>
          </a:p>
          <a:p>
            <a:endParaRPr lang="es-ES" dirty="0"/>
          </a:p>
          <a:p>
            <a:pPr>
              <a:buFont typeface="Wingdings 2" pitchFamily="18" charset="2"/>
              <a:buNone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4204502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549275"/>
            <a:ext cx="7041976" cy="5976069"/>
          </a:xfrm>
        </p:spPr>
        <p:txBody>
          <a:bodyPr>
            <a:normAutofit lnSpcReduction="10000"/>
          </a:bodyPr>
          <a:lstStyle/>
          <a:p>
            <a:r>
              <a:rPr lang="es-ES" sz="2400" dirty="0"/>
              <a:t>La entrada principal al parque se encuentra en el lugar-Armand Carrl  la </a:t>
            </a:r>
            <a:r>
              <a:rPr lang="es-ES" sz="2400" i="1" dirty="0"/>
              <a:t>alcaldía</a:t>
            </a:r>
            <a:r>
              <a:rPr lang="es-ES" sz="2400" dirty="0"/>
              <a:t> (ayuntamiento) del distrito XIX.</a:t>
            </a:r>
            <a:r>
              <a:rPr lang="es-ES" sz="2400" dirty="0">
                <a:hlinkClick r:id="rId2" tooltip="XIXe arrondissement"/>
              </a:rPr>
              <a:t> </a:t>
            </a:r>
            <a:r>
              <a:rPr lang="es-ES" sz="2400" dirty="0"/>
              <a:t>Hay cinco puertas  grandes del parque: Porte Bolívar, Porte de la Villette, Porte Secrétan, Porte de Crimée y Fessart Porte, así como siete puertas más pequeñas en el perímetro del parque. </a:t>
            </a:r>
          </a:p>
          <a:p>
            <a:r>
              <a:rPr lang="es-ES" sz="2400" dirty="0"/>
              <a:t> Actualmente el parque cuenta con tres restaurantes (Pavillon du Lac, Pavillon Puebla, y Rosa Bonheur), dos salas de recepción, dos Guignol teatros, dos Stands Waffle, y varias otras atracciones para los niños. </a:t>
            </a:r>
          </a:p>
          <a:p>
            <a:r>
              <a:rPr lang="es-ES" sz="2400" dirty="0"/>
              <a:t>En particular, en 1892 , los dos Guignol teatros se establecieron en el parque y se han convertido en lugares de interés para las generaciones de visitantes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7442322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549275"/>
            <a:ext cx="7113984" cy="5470525"/>
          </a:xfrm>
        </p:spPr>
        <p:txBody>
          <a:bodyPr>
            <a:normAutofit lnSpcReduction="10000"/>
          </a:bodyPr>
          <a:lstStyle/>
          <a:p>
            <a:r>
              <a:rPr lang="es-ES" sz="2400" dirty="0"/>
              <a:t>Además, como parte de un acceso en la ciudad de Internet inalámbrico, el parque ha puesto en marcha cuatro </a:t>
            </a:r>
            <a:r>
              <a:rPr lang="es-ES" sz="2400" i="1" dirty="0"/>
              <a:t>wi-fi.</a:t>
            </a:r>
          </a:p>
          <a:p>
            <a:r>
              <a:rPr lang="es-ES" sz="2400" dirty="0"/>
              <a:t>El parque se desarrolló como parte de los planes para la remodelación de París, dirigido por el barón Haussmann . </a:t>
            </a:r>
          </a:p>
          <a:p>
            <a:r>
              <a:rPr lang="es-ES" sz="2400" dirty="0"/>
              <a:t>El desarrollo actual del parque fue realizado por el ingeniero Jean-Charles Alphand , con el apoyo de Jean-Pierre horticultor Barillet-Deschamps, y el arquitecto Gabriel Davioud. </a:t>
            </a:r>
          </a:p>
          <a:p>
            <a:r>
              <a:rPr lang="es-ES" sz="2400" dirty="0"/>
              <a:t>El sitio del parque era una antigua de yeso y </a:t>
            </a:r>
            <a:r>
              <a:rPr lang="es-ES" sz="2400" dirty="0">
                <a:hlinkClick r:id="rId2" tooltip="Caliza"/>
              </a:rPr>
              <a:t>piedra caliza</a:t>
            </a:r>
            <a:r>
              <a:rPr lang="es-ES" sz="2400" dirty="0"/>
              <a:t> cantera para aprovechar la construcción de edificios en París y los Estados Unidos. </a:t>
            </a:r>
          </a:p>
          <a:p>
            <a:r>
              <a:rPr lang="es-E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4814018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620713"/>
            <a:ext cx="6969968" cy="5399087"/>
          </a:xfrm>
        </p:spPr>
        <p:txBody>
          <a:bodyPr/>
          <a:lstStyle/>
          <a:p>
            <a:r>
              <a:rPr lang="es-ES" dirty="0"/>
              <a:t> </a:t>
            </a:r>
            <a:r>
              <a:rPr lang="es-ES" sz="2400" dirty="0"/>
              <a:t>El parque fue encargado por el emperador francés, Napoleón III, después de que los terrenos fueran anexionados  a París en 1860 . </a:t>
            </a:r>
          </a:p>
          <a:p>
            <a:r>
              <a:rPr lang="es-ES" sz="2400" dirty="0"/>
              <a:t>Después de cuatro años de construcción,  fue abierto como parte de los festejos de la Exposición Universal de 1867.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2417186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1 Imagen" descr="Buttes_Chaumont_autumn_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121585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1 Imagen" descr="Buttes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9213"/>
            <a:ext cx="9144000" cy="675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127898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1 Imagen" descr="Butte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078096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1 Imagen" descr="Buttes Chaumon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55" name="2 Imagen" descr="Buttes.-Parc_des_Buttes_Chaumont_003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125091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1 Imagen" descr="Buttes Chaumont Parc.bmp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345128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1 Imagen" descr="Buttes_chaumon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952951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1 Imagen" descr="Buttes_Chaumont_Paris_France_Spring_200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1776998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1 Imagen" descr="Buttes-Chaumont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4677919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1 Imagen" descr="Buttes-Chaumont_1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090949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1 Imagen" descr="Buttes-chaumont-lac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964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271837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1 Imagen" descr="Parc de Buttes Chaumont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427503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2 Imagen" descr="Parc de Buttes Chaumont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088258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1 Imagen" descr="Parc de Buttes Chaumont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637086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2 Imagen" descr="parc des buttes chaumont.-2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7891234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1 Imagen" descr="parc des buttes chaumon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5772863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2 Imagen" descr="Parc des Buttes Chaumont.-Templo Sybill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43" name="3 Imagen" descr="Buttes Chaumont Parc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879397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1 Imagen" descr="Parc_des_Buttes_Chaumont_0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403065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1 Imagen" descr="Parc_des_Buttes-Chaumont_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812075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Champs de Mars</a:t>
            </a:r>
          </a:p>
        </p:txBody>
      </p:sp>
      <p:sp>
        <p:nvSpPr>
          <p:cNvPr id="64515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sz="2400" b="1" dirty="0"/>
              <a:t>El</a:t>
            </a:r>
            <a:r>
              <a:rPr lang="es-ES" sz="2400" dirty="0"/>
              <a:t> Campo </a:t>
            </a:r>
            <a:r>
              <a:rPr lang="es-ES" sz="2400" b="1" dirty="0"/>
              <a:t>de Marte </a:t>
            </a:r>
            <a:r>
              <a:rPr lang="es-ES" sz="2400" dirty="0"/>
              <a:t>es un gran espacio verde  público en  París , Francia , situado en el </a:t>
            </a:r>
            <a:r>
              <a:rPr lang="es-ES" sz="2400" i="1" dirty="0"/>
              <a:t>distrito</a:t>
            </a:r>
            <a:r>
              <a:rPr lang="es-ES" sz="2400" dirty="0"/>
              <a:t> VII , entre la Torre Eiffel al noroeste y la Escuela Militar en el sureste . </a:t>
            </a:r>
          </a:p>
          <a:p>
            <a:pPr eaLnBrk="1" hangingPunct="1"/>
            <a:r>
              <a:rPr lang="es-ES" sz="2400" dirty="0"/>
              <a:t>El parque lleva el nombre del Campo de Marte ("Campo de Marte") en Roma , un homenaje al dios romano de la guerra El nombre alude también al hecho de que el césped aquí se utilizó anteriormente  por los militares franceses.</a:t>
            </a:r>
          </a:p>
          <a:p>
            <a:pPr eaLnBrk="1" hangingPunct="1"/>
            <a:r>
              <a:rPr lang="es-ES" sz="2400" dirty="0"/>
              <a:t>Originalmente, el Campo de Marte fue parte de una gran zona plana abierto llamado Grenelle , que estaba reservado para la horticultura </a:t>
            </a:r>
            <a:r>
              <a:rPr lang="es-E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09880055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692150"/>
            <a:ext cx="7113984" cy="5327650"/>
          </a:xfrm>
        </p:spPr>
        <p:txBody>
          <a:bodyPr>
            <a:normAutofit lnSpcReduction="10000"/>
          </a:bodyPr>
          <a:lstStyle/>
          <a:p>
            <a:r>
              <a:rPr lang="es-ES" sz="2400" dirty="0"/>
              <a:t>Este lugar fue testigo del espectáculo y el esplendor de algunos de los más recordados festivales de la Revolución Francesa . </a:t>
            </a:r>
          </a:p>
          <a:p>
            <a:r>
              <a:rPr lang="es-ES" sz="2400" dirty="0"/>
              <a:t>El 14 de julio de 1790, el primer "Día de la Federación" la celebración </a:t>
            </a:r>
            <a:r>
              <a:rPr lang="es-ES" sz="2400" i="1" dirty="0"/>
              <a:t>(Fête de la Fédération),</a:t>
            </a:r>
            <a:r>
              <a:rPr lang="es-ES" sz="2400" dirty="0"/>
              <a:t> ahora conocido como Día de la Bastilla , se celebró en el Campo de Marte, exactamente un año después de la toma de la prisión. </a:t>
            </a:r>
          </a:p>
          <a:p>
            <a:r>
              <a:rPr lang="es-ES" sz="2400" dirty="0"/>
              <a:t>Al año siguiente, el 17 de julio de 1791, la masacre en el Campo de Marte se llevó a cabo. Jean Sylvain Bailly , el primer alcalde de París, se convirtió en una víctima de su propia revolución y fue guillotinado allí el 12 de noviembre de 1793</a:t>
            </a:r>
            <a:r>
              <a:rPr lang="es-E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46298037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549275"/>
            <a:ext cx="6969968" cy="5470525"/>
          </a:xfrm>
        </p:spPr>
        <p:txBody>
          <a:bodyPr/>
          <a:lstStyle/>
          <a:p>
            <a:r>
              <a:rPr lang="es-ES" sz="2400" dirty="0"/>
              <a:t>El Campo de Marte era también el sitio del Festival del Ser Supremo el 8 de junio de 1794. </a:t>
            </a:r>
          </a:p>
          <a:p>
            <a:r>
              <a:rPr lang="es-ES" sz="2400" dirty="0"/>
              <a:t>Con un diseño del pintor Jacques-Louis David , un masivo "Altar de la Patria", fue construido encima de una montaña artificial y coronada por un "árbol de la libertad". </a:t>
            </a:r>
            <a:endParaRPr lang="es-ES" sz="2400" baseline="30000" dirty="0"/>
          </a:p>
          <a:p>
            <a:r>
              <a:rPr lang="es-ES" sz="2400" dirty="0"/>
              <a:t> El festival es considerado como el más exitoso de su tipo en la Revolución. </a:t>
            </a:r>
          </a:p>
          <a:p>
            <a:r>
              <a:rPr lang="es-ES" sz="2400" dirty="0"/>
              <a:t>El Campo de Marte fue el sitio de lasExposiciones Universales  en 1867 , 1878 , 1889 y 1900 . </a:t>
            </a:r>
          </a:p>
          <a:p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161141822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1 Imagen" descr="Champ_de_Mars_from_the_Eiffel_Tower_-_July_2006_edi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5042286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1 Imagen" descr="Camp de Marc.-Pari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071716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1 Imagen" descr="Champ de Mars.-Paris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15249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1 Imagen" descr="Champ de Mars.-Paris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6983940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1 Imagen" descr="Champ_de_Mars_from_the_Eiffel_Tower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704712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1 Imagen" descr="Champ-de-Mars_2005-0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6697809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1 Imagen" descr="Estanque Champ de Marc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991725" cy="7608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5472562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1 Imagen" descr="Champ-de-Mars_park_from_Eiffel_towe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424177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1 Imagen" descr="Champs de Mars.-Paris.-1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4188614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Jardin des Plantes</a:t>
            </a:r>
          </a:p>
        </p:txBody>
      </p:sp>
      <p:sp>
        <p:nvSpPr>
          <p:cNvPr id="7680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844675"/>
            <a:ext cx="7113984" cy="4175125"/>
          </a:xfrm>
        </p:spPr>
        <p:txBody>
          <a:bodyPr/>
          <a:lstStyle/>
          <a:p>
            <a:r>
              <a:rPr lang="es-ES" sz="2400" b="1" dirty="0"/>
              <a:t>El Jardín</a:t>
            </a:r>
            <a:r>
              <a:rPr lang="es-ES" sz="2400" dirty="0"/>
              <a:t> Botánico es un jardín botánico abierto al público, ubicado en el distritoV de París , entre la Mezquita de París , el campus de Jussieu y el Sena .</a:t>
            </a:r>
          </a:p>
          <a:p>
            <a:r>
              <a:rPr lang="es-ES" sz="2400" dirty="0"/>
              <a:t>Es el Museo Nacional de Historia Natural y, como tal, un campus. </a:t>
            </a:r>
          </a:p>
          <a:p>
            <a:r>
              <a:rPr lang="es-ES" sz="2400" dirty="0"/>
              <a:t>Bajo el patrocinio de Buffon hasta 1788, que abarca una superficie de 23,5 hectáreas </a:t>
            </a:r>
          </a:p>
          <a:p>
            <a:r>
              <a:rPr lang="es-ES" sz="2400" dirty="0"/>
              <a:t>Cuatro invernaderos con estructura de metal se alinean a lo largo de la perspectiva. </a:t>
            </a:r>
          </a:p>
        </p:txBody>
      </p:sp>
    </p:spTree>
    <p:extLst>
      <p:ext uri="{BB962C8B-B14F-4D97-AF65-F5344CB8AC3E}">
        <p14:creationId xmlns:p14="http://schemas.microsoft.com/office/powerpoint/2010/main" val="207251657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04813"/>
            <a:ext cx="7041976" cy="6192539"/>
          </a:xfrm>
        </p:spPr>
        <p:txBody>
          <a:bodyPr>
            <a:normAutofit lnSpcReduction="10000"/>
          </a:bodyPr>
          <a:lstStyle/>
          <a:p>
            <a:r>
              <a:rPr lang="es-ES" sz="2400" dirty="0"/>
              <a:t>Después de cinco años de construcción, 1.300 metros cuadrados de vidrio eliminado e invirtió ocho millones, de los invernaderos del Jardin des Plantes la bienvenida al público desde junio de 2010. </a:t>
            </a:r>
          </a:p>
          <a:p>
            <a:r>
              <a:rPr lang="es-ES" sz="2400" dirty="0"/>
              <a:t>Ofrecen a los visitantes: </a:t>
            </a:r>
          </a:p>
          <a:p>
            <a:r>
              <a:rPr lang="es-ES" sz="2400" dirty="0"/>
              <a:t>un </a:t>
            </a:r>
            <a:r>
              <a:rPr lang="es-ES" sz="2400" i="1" dirty="0"/>
              <a:t>jardín</a:t>
            </a:r>
            <a:r>
              <a:rPr lang="es-ES" sz="2400" dirty="0"/>
              <a:t> de </a:t>
            </a:r>
            <a:r>
              <a:rPr lang="es-ES" sz="2400" i="1" dirty="0"/>
              <a:t>invierno</a:t>
            </a:r>
            <a:r>
              <a:rPr lang="es-ES" sz="2400" dirty="0"/>
              <a:t> (750 m²) en clima caliente y húmedo (22 ° C). Estilo Art Deco , el efecto invernadero ha sido diseñado por el arquitecto René Berger ( 1937 ).</a:t>
            </a:r>
          </a:p>
          <a:p>
            <a:r>
              <a:rPr lang="es-ES" sz="2400" dirty="0"/>
              <a:t>Incluye un arroyo, ficus y palmeras , y árboles de plátano , vid y plantas epífitas ... </a:t>
            </a:r>
          </a:p>
          <a:p>
            <a:r>
              <a:rPr lang="es-ES" sz="2400" dirty="0"/>
              <a:t>un invernadero llamado </a:t>
            </a:r>
            <a:r>
              <a:rPr lang="es-ES" sz="2400" i="1" dirty="0"/>
              <a:t>México</a:t>
            </a:r>
            <a:r>
              <a:rPr lang="es-ES" sz="2400" dirty="0"/>
              <a:t> , el trabajo Rohault Fleury ( un mil ochocientas treinta y cuatro - 1836 ), un precursor de la arquitectura metálica en Francia.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503693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04813"/>
            <a:ext cx="7185992" cy="6337300"/>
          </a:xfrm>
        </p:spPr>
        <p:txBody>
          <a:bodyPr>
            <a:normAutofit lnSpcReduction="10000"/>
          </a:bodyPr>
          <a:lstStyle/>
          <a:p>
            <a:r>
              <a:rPr lang="es-ES" sz="2400" dirty="0"/>
              <a:t>Que incluye especies características de zonas áridas de América, África meridional y Madagascar : cactus , euphorbia , agave , aguacate , café , pimienta ... </a:t>
            </a:r>
          </a:p>
          <a:p>
            <a:r>
              <a:rPr lang="es-ES" sz="2400" dirty="0"/>
              <a:t>un invernadero </a:t>
            </a:r>
            <a:r>
              <a:rPr lang="es-ES" sz="2400" i="1" dirty="0"/>
              <a:t>en Australia</a:t>
            </a:r>
            <a:r>
              <a:rPr lang="es-ES" sz="2400" dirty="0"/>
              <a:t> y Nueva Caledonia , también diseñado por Rohault Fleury ... </a:t>
            </a:r>
          </a:p>
          <a:p>
            <a:r>
              <a:rPr lang="es-ES" sz="2400" dirty="0"/>
              <a:t>y un invernadero que se ha llamado etapas </a:t>
            </a:r>
            <a:r>
              <a:rPr lang="es-ES" sz="2400" i="1" dirty="0"/>
              <a:t>paleobotánica</a:t>
            </a:r>
            <a:r>
              <a:rPr lang="es-ES" sz="2400" dirty="0"/>
              <a:t> de desarrollo de la flora desde el advenimiento de las plantas terrestres, hay 430 millones de años. </a:t>
            </a:r>
          </a:p>
          <a:p>
            <a:r>
              <a:rPr lang="es-ES" sz="2400" dirty="0"/>
              <a:t>Tradicionalmente, el Jardín Botánico está abierto al público desde el amanecer hasta el atardecer dom , por lo que sus horarios no son los mismos durante todo el año. </a:t>
            </a:r>
          </a:p>
          <a:p>
            <a:r>
              <a:rPr lang="es-ES" sz="2400" dirty="0"/>
              <a:t>La colina en la que ahora es el </a:t>
            </a:r>
            <a:r>
              <a:rPr lang="es-ES" sz="2400" i="1" dirty="0"/>
              <a:t>"Laberinto",</a:t>
            </a:r>
            <a:r>
              <a:rPr lang="es-ES" sz="2400" dirty="0"/>
              <a:t> fue la Edad Media , un vertedero a cielo abierto, luego cubiertos con tierra.</a:t>
            </a:r>
          </a:p>
          <a:p>
            <a:endParaRPr lang="es-ES" dirty="0"/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78488018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76250"/>
            <a:ext cx="7772400" cy="5905500"/>
          </a:xfrm>
        </p:spPr>
        <p:txBody>
          <a:bodyPr/>
          <a:lstStyle/>
          <a:p>
            <a:r>
              <a:rPr lang="es-ES" sz="2400" dirty="0"/>
              <a:t>Retif de la Bretonne describe en </a:t>
            </a:r>
            <a:r>
              <a:rPr lang="es-ES" sz="2400" i="1" dirty="0"/>
              <a:t>Les Nuits de París,</a:t>
            </a:r>
            <a:r>
              <a:rPr lang="es-ES" sz="2400" dirty="0"/>
              <a:t> el libertinaje, que tuvo lugar a finales de siglo </a:t>
            </a:r>
            <a:r>
              <a:rPr lang="es-ES" sz="2400" baseline="30000" dirty="0"/>
              <a:t>XVIII,</a:t>
            </a:r>
            <a:r>
              <a:rPr lang="es-ES" sz="2400" dirty="0"/>
              <a:t> a través del laberinto después de la clausura del jardín: "Yo no describiría sus diversiones, tenían razón para mantener las puertas cerradas." </a:t>
            </a:r>
          </a:p>
          <a:p>
            <a:r>
              <a:rPr lang="es-ES" sz="2400" dirty="0"/>
              <a:t>El catacumbas abiertas a la izquierda de la entrada del </a:t>
            </a:r>
            <a:r>
              <a:rPr lang="es-ES" sz="2400" i="1" dirty="0"/>
              <a:t>Hotel de Magny, la</a:t>
            </a:r>
            <a:r>
              <a:rPr lang="es-ES" sz="2400" dirty="0"/>
              <a:t> construcción de </a:t>
            </a:r>
            <a:r>
              <a:rPr lang="es-ES" sz="2400" baseline="30000" dirty="0"/>
              <a:t>siglo</a:t>
            </a:r>
            <a:r>
              <a:rPr lang="es-ES" sz="2400" dirty="0"/>
              <a:t> XVIII y alberga las oficinas de la " </a:t>
            </a:r>
            <a:r>
              <a:rPr lang="es-ES" sz="2400" i="1" dirty="0"/>
              <a:t>Oficina de Historia de las plantas del jardín</a:t>
            </a:r>
            <a:r>
              <a:rPr lang="es-ES" sz="2400" dirty="0"/>
              <a:t> . " </a:t>
            </a:r>
          </a:p>
          <a:p>
            <a:r>
              <a:rPr lang="es-ES" sz="2400" dirty="0"/>
              <a:t>En 1789 , el capitán del Marsella Pierre Blancard informe de un viaje en China, por primera vez en Francia esquejes de crisantemo . </a:t>
            </a:r>
          </a:p>
          <a:p>
            <a:r>
              <a:rPr lang="es-ES" sz="2400" dirty="0"/>
              <a:t>La Revolución estalló un año después de la muerte de Buffon, Intendente del Jardin du Roi, y produce muchos cambios en la organización del jardín. </a:t>
            </a:r>
          </a:p>
        </p:txBody>
      </p:sp>
    </p:spTree>
    <p:extLst>
      <p:ext uri="{BB962C8B-B14F-4D97-AF65-F5344CB8AC3E}">
        <p14:creationId xmlns:p14="http://schemas.microsoft.com/office/powerpoint/2010/main" val="3952575371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1 Imagen" descr="Jardin des Plantes.-Estatua de Buffon.-Gallerie_de_l'evolutio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0530383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1 Imagen" descr="Jardin des Plantes.-EcoleBota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18667762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1 Imagen" descr="Jardin des Plantes.-Estatua de Buffon.-Carre Decaisne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6807467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1 Imagen" descr="Jardin des Plantes.-Jardin_Alpi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9727223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1 Imagen" descr="Jardin des Plantes.-Robinier du siecle XVII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934592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1 Imagen" descr="Jardin des Plantes.-Serre Paleobotaniqu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84918778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2 Imagen" descr="Jardin des Plantes.-.-16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556921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1 Imagen" descr="Jardin des Plantes.-1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9050418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1 Imagen" descr="Jardin des Plantes.-2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7153314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1 Imagen" descr="Jardin des Plantes.-3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9457547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1 Imagen" descr="Jardin des Plantes.-4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252709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1 Imagen" descr="Jardin des Plantes.-5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3913161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1 Imagen" descr="Jardin des Plantes.-7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9118385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1 Imagen" descr="Jardin des Plantes.-8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98706589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1 Imagen" descr="Jardin des Plantes.-9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2681997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1 Imagen" descr="Jardin des Plantes.-12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2471315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1 Imagen" descr="Jardin des Plantes.-13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2207130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1 Imagen" descr="Jardin des Plantes.-14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26871140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1 Imagen" descr="Jardin des Plantes.-1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8020118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1 Imagen" descr="Jardin des Plantes.-1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21662055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1 Imagen" descr="Jardin des Plantes.-18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42048948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1 Imagen" descr="Jardin es Plantes-4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7305784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2 Imagen" descr="Jardin_des_Plantes_de_Paris_-_Alpine_Garden_in_February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2720793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1 Imagen" descr="Jardin_des_Plantes_de_Paris_-_February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10544094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1 Imagen" descr="Jardin_des_Plantes_de_Paris_-_February_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5893024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1 Imagen" descr="Jardin_du_Luxembourg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6189320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1 Imagen" descr="Jardins-des-Plantes-color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018741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1 Imagen" descr="Jardins-des-Plantes-color-g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0973646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1 Imagen" descr="Paris.-Jardin des Plante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4565485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1 Imagen" descr="Paris.-Jardin des Plarntes.-Jardin Alpine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3030549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1 Imagen" descr="Paris.-Jardin_Plante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0978218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1 Imagen" descr="Paris.-jardin-des-plante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86048549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Jardin des Halles</a:t>
            </a:r>
          </a:p>
        </p:txBody>
      </p:sp>
      <p:sp>
        <p:nvSpPr>
          <p:cNvPr id="113667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844675"/>
            <a:ext cx="7185992" cy="4175125"/>
          </a:xfrm>
        </p:spPr>
        <p:txBody>
          <a:bodyPr/>
          <a:lstStyle/>
          <a:p>
            <a:pPr eaLnBrk="1" hangingPunct="1"/>
            <a:r>
              <a:rPr lang="es-ES" sz="2400" dirty="0"/>
              <a:t>En 1135, el barrio fue elegido por el capeto Luis el Gordo (1108-1137), para instalar allí el mercado de París. </a:t>
            </a:r>
          </a:p>
          <a:p>
            <a:pPr eaLnBrk="1" hangingPunct="1"/>
            <a:r>
              <a:rPr lang="es-ES" sz="2400" dirty="0"/>
              <a:t>Fue una tradición perpetuada por Felipe Augusto (1180-1223), que edificó en 1183 el Mercado Central, el primer mercado cubierto. </a:t>
            </a:r>
          </a:p>
          <a:p>
            <a:pPr eaLnBrk="1" hangingPunct="1"/>
            <a:r>
              <a:rPr lang="es-ES" sz="2400" dirty="0"/>
              <a:t>El jardín evoca el recuerdo de los doce magníficos pabellones construidos en el siglo XIX por el arquitecto Víctor Baltard, a petición de Napoleón III. </a:t>
            </a:r>
          </a:p>
          <a:p>
            <a:pPr eaLnBrk="1" hangingPunct="1"/>
            <a:endParaRPr lang="es-ES" dirty="0"/>
          </a:p>
          <a:p>
            <a:pPr eaLnBrk="1" hangingPunct="1"/>
            <a:endParaRPr lang="es-ES" dirty="0"/>
          </a:p>
          <a:p>
            <a:pPr eaLnBrk="1" hangingPunct="1"/>
            <a:endParaRPr lang="es-ES" dirty="0"/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58577548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052513"/>
            <a:ext cx="6969968" cy="4967287"/>
          </a:xfrm>
        </p:spPr>
        <p:txBody>
          <a:bodyPr/>
          <a:lstStyle/>
          <a:p>
            <a:r>
              <a:rPr lang="es-ES" dirty="0"/>
              <a:t> </a:t>
            </a:r>
            <a:r>
              <a:rPr lang="es-ES" sz="2400" dirty="0"/>
              <a:t>Quería sanear el “vientre de París” construyendo un edificio con el mismo enfoque que el de la estación del Este, cuyo revestimiento metálico había admirado.</a:t>
            </a:r>
          </a:p>
          <a:p>
            <a:r>
              <a:rPr lang="es-ES" sz="2400" dirty="0"/>
              <a:t>La expansión vertiginosa de París a principios del siglo XX acabó con los pabellones de Baltard: su acceso era cada vez más difícil debido a la intensificación del tráfico de automóviles.</a:t>
            </a:r>
          </a:p>
          <a:p>
            <a:r>
              <a:rPr lang="es-ES" sz="2400" dirty="0"/>
              <a:t> Se ordenó su destrucción que fue muy criticada y los restos fueron vendidos en la feria de la ferralla de Chatou en 1972.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47628562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76250"/>
            <a:ext cx="6969968" cy="5543550"/>
          </a:xfrm>
        </p:spPr>
        <p:txBody>
          <a:bodyPr/>
          <a:lstStyle/>
          <a:p>
            <a:r>
              <a:rPr lang="es-ES" dirty="0"/>
              <a:t>Construidos en el sitio del antiguo mercado de frutas y hortalizas, el jardín cuenta con enrejado tradicional, a gran escala y las características modernas. </a:t>
            </a:r>
          </a:p>
          <a:p>
            <a:r>
              <a:rPr lang="es-ES" dirty="0"/>
              <a:t>La plaza semicircular con una cabeza ovalada gigante es notable. </a:t>
            </a:r>
          </a:p>
        </p:txBody>
      </p:sp>
    </p:spTree>
    <p:extLst>
      <p:ext uri="{BB962C8B-B14F-4D97-AF65-F5344CB8AC3E}">
        <p14:creationId xmlns:p14="http://schemas.microsoft.com/office/powerpoint/2010/main" val="1054226836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1 Imagen" descr="Jardin des Halles.-.Saint_Eustache_church_Pari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4004474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1 Imagen" descr="Jardin des Halles.-Bourse_de_Commerc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5908426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Picture 2" descr="http://www.gardenvisit.com/assets/madge/jardin_des_halles_1659_jpg/600x/jardin_des_halles_1659_jpg_600x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2383041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Picture 2" descr="http://de.academic.ru/pictures/dewiki/70/Forum_des_Halles_.jpe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06451878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Picture 2" descr="http://upload.wikimedia.org/wikipedia/commons/b/b3/Jardin_des_Halles_Paris_P1060098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1914575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Picture 2" descr="http://farm3.staticflickr.com/2053/2340818565_e62425a8a4_z.jpg?zz=1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920174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2" name="Picture 2" descr="http://www.aviewoncities.com/img/paris/kvefr2078s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82293414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Jardin des Tuileries</a:t>
            </a:r>
          </a:p>
        </p:txBody>
      </p:sp>
      <p:sp>
        <p:nvSpPr>
          <p:cNvPr id="123907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sz="2400" dirty="0"/>
              <a:t>El Jardín de las Tullerías es un parque público en el centro de París.</a:t>
            </a:r>
          </a:p>
          <a:p>
            <a:pPr eaLnBrk="1" hangingPunct="1"/>
            <a:r>
              <a:rPr lang="es-ES" sz="2400" dirty="0"/>
              <a:t>Antes formaba parte del hoy desaparecido Palacio de las Tullerías. </a:t>
            </a:r>
          </a:p>
          <a:p>
            <a:pPr eaLnBrk="1" hangingPunct="1"/>
            <a:r>
              <a:rPr lang="es-ES" sz="2400" dirty="0"/>
              <a:t>Está ubicado entre el Museo del Louvre (del que le separa el Arco de Triunfo del Carrusel) y la Plaza de la Concordia. </a:t>
            </a:r>
          </a:p>
          <a:p>
            <a:pPr eaLnBrk="1" hangingPunct="1"/>
            <a:r>
              <a:rPr lang="es-ES" sz="2400" dirty="0"/>
              <a:t>Por su costado sur, discurre el río Sena.</a:t>
            </a:r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72421496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0" name="1 Imagen" descr="Jardin des Tuilerie_un_bassin_et_le_Louvr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3623680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4" name="1 Imagen" descr="Jardin des Tuileries.-Cain_Lion_et_Sanglie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925"/>
            <a:ext cx="9144000" cy="678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6401764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78" name="1 Imagen" descr="Jardin des Tuileries.-Cain_Lion_et_Sanglie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925"/>
            <a:ext cx="9144000" cy="678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8871934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2" name="1 Imagen" descr="Jardin des Tuileries_0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2982553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026" name="1 Imagen" descr="Jardin des Tuileries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7052896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50" name="1 Imagen" descr="Jardin des Tuileries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5641139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4" name="1 Imagen" descr="Jardin des Tuileries.-Paris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6637538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098" name="1 Imagen" descr="Jardin des Tuileries.-Pari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7546606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22" name="1 Imagen" descr="Jardin des Tuilleries.-Paris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6561320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146" name="1 Imagen" descr="Jardin des Tuilleries.-Pari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6649897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170" name="1 Imagen" descr="Jardin-des-Tuileries_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3714345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1 Imagen" descr="Jardins des Tuilleries.-Paris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1723112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218" name="1 Imagen" descr="Tuilerie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16420589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242" name="1 Imagen" descr="Tuileries Garden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4311515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266" name="1 Imagen" descr="Tuileries-Rou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159675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290" name="1 Imagen" descr="Tuilleries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40834958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314" name="1 Imagen" descr="Tuilleries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7325744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338" name="1 Imagen" descr="Tuilleries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16663333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62" name="1 Imagen" descr="Tuilleries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5452527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386" name="1 Imagen" descr="Tuilleries.-Paris_08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86024899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410" name="1 Imagen" descr="Paris.-El Louvre desde las Tuillerie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6359361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434" name="1 Imagen" descr="Paris_Tuileries_garden_seen_from_Louvre.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3233475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458" name="1 Imagen" descr="Paris.-Jardines de las Tuileries.-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8825580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482" name="1 Imagen" descr="Paris.-Jardines de las Tuileries a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3441203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506" name="1 Imagen" descr="Paris.-Jardines del Louvre.-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0944226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530" name="1 Imagen" descr="Paris.-Las Tuilerie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3983305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</TotalTime>
  <Words>2855</Words>
  <Application>Microsoft Office PowerPoint</Application>
  <PresentationFormat>Presentación en pantalla (4:3)</PresentationFormat>
  <Paragraphs>330</Paragraphs>
  <Slides>142</Slides>
  <Notes>113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142</vt:i4>
      </vt:variant>
    </vt:vector>
  </HeadingPairs>
  <TitlesOfParts>
    <vt:vector size="147" baseType="lpstr">
      <vt:lpstr>Calibri</vt:lpstr>
      <vt:lpstr>Century Schoolbook</vt:lpstr>
      <vt:lpstr>Wingdings</vt:lpstr>
      <vt:lpstr>Wingdings 2</vt:lpstr>
      <vt:lpstr>Default Theme</vt:lpstr>
      <vt:lpstr>EUROPA.-LA VUELTA AL MUNDO EN 885 JARDINES.-FRANCIA.PARIS.-E</vt:lpstr>
      <vt:lpstr>Bois de Vincennes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Bois de Boulogne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Parc Buttes Chaumont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Champs de Mars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Jardin des Plantes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Jardin des Halles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Jardin des Tuileries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80 JARDINES.-FRANCIA.-AÑ</dc:title>
  <dc:creator>Josep</dc:creator>
  <cp:lastModifiedBy>Usuario</cp:lastModifiedBy>
  <cp:revision>8</cp:revision>
  <dcterms:created xsi:type="dcterms:W3CDTF">2013-09-07T10:02:19Z</dcterms:created>
  <dcterms:modified xsi:type="dcterms:W3CDTF">2018-03-11T20:59:13Z</dcterms:modified>
</cp:coreProperties>
</file>