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3D879B-2454-45AE-AE12-11D0BE654AEE}"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06A447-C256-43F3-98AA-57D2E4938D32}" type="slidenum">
              <a:rPr lang="es-ES" smtClean="0"/>
              <a:t>‹Nº›</a:t>
            </a:fld>
            <a:endParaRPr lang="es-ES" dirty="0"/>
          </a:p>
        </p:txBody>
      </p:sp>
    </p:spTree>
    <p:extLst>
      <p:ext uri="{BB962C8B-B14F-4D97-AF65-F5344CB8AC3E}">
        <p14:creationId xmlns:p14="http://schemas.microsoft.com/office/powerpoint/2010/main" val="4471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05B8CEA-7BE4-494E-80C1-C9C938F8AAA0}"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70F5F3-8A52-4235-B771-752F6333D186}"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E4C158-B5DD-441A-827D-3075F1C3F50F}"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72752A-9E5D-4B4F-9491-0F900608AFF4}"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2EC15F4-30FE-468E-AF70-7730B10C35D6}"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839DDB-6257-426F-993D-FD1F82010846}"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ED5563E-D364-42C1-AAF5-2B61EC8B5294}"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892D93-A7C3-48FE-8826-8A047866F270}"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DAB0EDC-17A3-457E-990A-0FB4887BE229}"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4C096A-8651-4079-B5FC-E0919B380361}"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AB64682-37F1-47F3-90A5-1FD512CBB449}"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F495299-AD87-49DE-AE10-3724ED39AF3D}"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90208FF-1B1F-48FB-A6B1-745586E773BD}"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B2C877C-6FD3-4F32-8908-040D3F1EC333}"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6B4C8B-822E-431F-A9A4-EC74B31AE1F3}"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28A55E-5D01-4247-A4DE-058D86CF6C7F}"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031B73-9952-4BBB-AA36-396FF5C00F6E}"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Gardens.-Prince of Wales Conservatory</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C125E06-AE87-4E6D-B265-F3BC6BC852D8}"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B67822A-14FF-486B-B524-DDED9690657C}"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6A847BB-9004-4B71-A92C-37347E3B2E5F}"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2141596-9E84-471E-8F7A-A3508139254C}"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1B4F151-7B7F-477A-ACD4-743352699FC9}"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7838500-3E1C-42CA-9D15-4399DB18A717}"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1288A38-0EDD-43F9-89D4-858762ADBD46}"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E1B5525-81ED-4588-AB5C-810067AAD4F5}"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Gardens.-Orquideas</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9449438-7F61-4D1D-AAB0-4C3BACD65968}"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Gardens.-Orquideas</a:t>
            </a:r>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6AF028-EB42-449D-B096-4983ECF2C830}"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1F7F31-AC81-4432-BED6-262F2B53DB38}"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FA3F58-9668-48C7-B176-4B70E2F8406D}"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196B5FD-A52D-4201-B133-3EBF8EDF3249}"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B9DB70-6ECD-44DA-9CC2-92E2A04EF7E0}"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104FB8-9036-471E-B065-F7012B6FA12C}"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6AB7287-8739-4E27-B19B-12BD4D82B39E}"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06D8894-13C1-4A3C-8476-D6DECA8FA718}"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3434A0-7EED-4A9C-9382-6C9FFD7A085A}"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7B2DC27-FDE2-426D-B508-C09E2F963040}"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57AC8B-1C86-4EAD-A29E-FFF317DBB06D}"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1207C2E-44F2-4FD6-AAB6-0928E05B2F4B}"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B0A8FCB-CBB9-4E0A-8729-5118D663E96E}"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2ADD2D-D2D5-4F73-976C-DDD7B0BEA66B}"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89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47E8442-1483-4FBE-AB25-07580112F599}"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99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04809A-59C5-48AF-AE81-F9DC9AF10507}"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09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A590B6-9079-4943-8426-B3D16BCC3C6D}"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19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BC1D1C3-34B5-4BE2-BE9C-2E42100F7E5A}"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29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3FF693C-3478-4B6C-B14C-5A51BC0C8474}"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B05F15-F778-4A6B-BAAA-AF15EE46847E}"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97E0212-9A3E-4FD0-A684-170829BE8512}"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4DAB595-6483-47E9-8648-F4EFA11E2D41}"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70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388A28-5D64-46F9-8C0A-146D24F8966F}"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81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9932282-4089-489A-94D1-0824D18B753C}"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91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B82A3C-23E6-4501-A557-03C47BA5740A}"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01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14FF592-0A55-4DC3-9556-A44BD51FD427}"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11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A58E73-B1F9-4C92-802B-BB358C5F41DE}"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22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2B93109-2F38-4208-8FA3-7EC3541A1AE0}"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32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93409D-C3E2-4F34-AE5A-A8777F1ABEFC}"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42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D012385-0E35-432A-AA9C-E6C5F54B5A11}"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52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3F0997-C83F-4522-801A-1AA98626DA50}"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63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4C9D467-A1E1-40A7-9EF5-78F50828D2A5}"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73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BD57BE4-A91C-4EB9-8A65-AA61FE01DE35}"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83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B4C8894-DF18-44DF-82FB-5860705477BA}"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93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7F3E7C-C40D-469D-8D4C-B2B6B3E571E1}"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04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684A76-FA7E-4C78-B0EF-22C1534CD594}"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14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C3433CC-F40C-40ED-9AC4-1B2F4A8030DC}"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24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328394-32F5-42DF-9D17-A8EFDAACD811}"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34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B0BB974-8C87-40B9-BA45-8BEE192C3EF3}"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45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3869D8-B3CF-4D64-87B2-B5D7FAE22229}"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55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B5F877D-3C34-470D-9717-C0C86C77F44E}"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65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69B2B2-89CD-456B-8FBD-BC3C68ABECE2}"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75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D08122-4F15-44BD-8EC9-CD31E840730D}"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85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4F9A70D-18AF-46DD-B6F7-B0D4DEDB76B4}"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96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D78567B-EA9E-4107-8E2E-1BA928436257}"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06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889AF76-C6EC-4338-85FA-C4131390A54A}"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16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213B210-A711-4EDA-A297-1D9B97CD6048}"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26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3F49CB-4482-41EA-9D3E-9BE35782FECC}"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37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EEA5962-53D5-494C-A59A-D903C6468C26}"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4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5B749AF-2416-4D78-BBD1-F965A1A6C811}"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57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CD88AF7-B492-4EB1-88A0-A1EF4EC2FDE8}"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Gardens.-Princess of Gales Conservatory</a:t>
            </a:r>
          </a:p>
        </p:txBody>
      </p:sp>
      <p:sp>
        <p:nvSpPr>
          <p:cNvPr id="2467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05123BE-4E47-4CA4-BF3E-F2F2F129609F}"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78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1DC9E22-2DCF-4B33-A9AE-2644073DEF66}"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8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EAB7628-E2CB-4268-93AB-40A698D2A037}"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9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300EED8-B7DC-48DF-8160-8282550C6FE4}"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0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C1C191-B3F2-48D0-A6BF-EB5D266963F6}"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1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48A96A4-F864-431E-A35B-065316F08F7F}"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2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FD085E-B7D7-475E-9A7A-89DE15510CE5}"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3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240713-93B6-4E2B-9B17-D03C93A9BB89}"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4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8B359C-71AE-4A28-A9E2-6B287EFC1435}"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6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2421BC-6B84-4F23-BB27-DD125F6223F6}"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7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B7BAE00-FE6A-4560-A452-B0D13EF5FE33}"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8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400453-E9F7-4941-9D07-D33C6DCD11AE}"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9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379B8E1-3E3B-4F32-A2B8-62F5D233712F}"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0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9018611-8E1A-47E8-A982-E0D49A53C9ED}"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1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5275E25-2C1E-44EA-943B-4FF01B8F69A4}" type="slidenum">
              <a:rPr lang="es-ES" smtClean="0">
                <a:solidFill>
                  <a:prstClr val="black"/>
                </a:solidFill>
                <a:latin typeface="Calibri" pitchFamily="34" charset="0"/>
              </a:rPr>
              <a:pPr>
                <a:defRPr/>
              </a:pPr>
              <a:t>105</a:t>
            </a:fld>
            <a:endParaRPr lang="es-ES" dirty="0">
              <a:solidFill>
                <a:prstClr val="black"/>
              </a:solidFill>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2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D2BD64-3299-49D9-86A6-7DC431A087E1}"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3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360820F-2C66-4275-9F76-CAC25139BF0A}"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4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C13558-3912-45B5-A60A-CACDDC59B7D8}" type="slidenum">
              <a:rPr lang="es-ES" smtClean="0">
                <a:solidFill>
                  <a:prstClr val="black"/>
                </a:solidFill>
                <a:latin typeface="Calibri" pitchFamily="34" charset="0"/>
              </a:rPr>
              <a:pPr>
                <a:defRPr/>
              </a:pPr>
              <a:t>108</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5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24FACB-C1C0-4FFB-ADF6-A65BA2E8A5F7}" type="slidenum">
              <a:rPr lang="es-ES" smtClean="0">
                <a:solidFill>
                  <a:prstClr val="black"/>
                </a:solidFill>
                <a:latin typeface="Calibri" pitchFamily="34" charset="0"/>
              </a:rPr>
              <a:pPr>
                <a:defRPr/>
              </a:pPr>
              <a:t>109</a:t>
            </a:fld>
            <a:endParaRPr lang="es-ES" dirty="0">
              <a:solidFill>
                <a:prstClr val="black"/>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6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7CB4D0-173F-4249-8AB0-A898E6C2B59A}" type="slidenum">
              <a:rPr lang="es-ES" smtClean="0">
                <a:solidFill>
                  <a:prstClr val="black"/>
                </a:solidFill>
                <a:latin typeface="Calibri" pitchFamily="34" charset="0"/>
              </a:rPr>
              <a:pPr>
                <a:defRPr/>
              </a:pPr>
              <a:t>110</a:t>
            </a:fld>
            <a:endParaRPr lang="es-ES" dirty="0">
              <a:solidFill>
                <a:prstClr val="black"/>
              </a:solidFill>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7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A30133-72A0-4AED-AAF4-DF862D362750}" type="slidenum">
              <a:rPr lang="es-ES" smtClean="0">
                <a:solidFill>
                  <a:prstClr val="black"/>
                </a:solidFill>
                <a:latin typeface="Calibri" pitchFamily="34" charset="0"/>
              </a:rPr>
              <a:pPr>
                <a:defRPr/>
              </a:pPr>
              <a:t>111</a:t>
            </a:fld>
            <a:endParaRPr lang="es-ES" dirty="0">
              <a:solidFill>
                <a:prstClr val="black"/>
              </a:solidFill>
              <a:latin typeface="Calibri"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8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654C21C-E6B2-4E50-97AF-59638AA35B78}" type="slidenum">
              <a:rPr lang="es-ES" smtClean="0">
                <a:solidFill>
                  <a:prstClr val="black"/>
                </a:solidFill>
                <a:latin typeface="Calibri" pitchFamily="34" charset="0"/>
              </a:rPr>
              <a:pPr>
                <a:defRPr/>
              </a:pPr>
              <a:t>112</a:t>
            </a:fld>
            <a:endParaRPr lang="es-ES" dirty="0">
              <a:solidFill>
                <a:prstClr val="black"/>
              </a:solidFill>
              <a:latin typeface="Calibri"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9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E90E2A-1BC9-4864-85B9-078B2F42D54A}"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0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96BAAFB-F095-4B6E-ACB9-E42E02415BEB}"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Gardens.-Amorphophallus titanic</a:t>
            </a:r>
          </a:p>
        </p:txBody>
      </p:sp>
      <p:sp>
        <p:nvSpPr>
          <p:cNvPr id="271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1C545FA-FAC5-4767-B65F-1C56ACB25417}"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2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F9EA691-85DE-44C2-AD6C-AC43CE309077}" type="slidenum">
              <a:rPr lang="es-ES" smtClean="0">
                <a:solidFill>
                  <a:prstClr val="black"/>
                </a:solidFill>
                <a:latin typeface="Calibri" pitchFamily="34" charset="0"/>
              </a:rPr>
              <a:pPr>
                <a:defRPr/>
              </a:pPr>
              <a:t>116</a:t>
            </a:fld>
            <a:endParaRPr lang="es-ES" dirty="0">
              <a:solidFill>
                <a:prstClr val="black"/>
              </a:solidFill>
              <a:latin typeface="Calibri"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3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2D56360-2AA7-4B82-A20C-E425CA64FAE4}" type="slidenum">
              <a:rPr lang="es-ES" smtClean="0">
                <a:solidFill>
                  <a:prstClr val="black"/>
                </a:solidFill>
                <a:latin typeface="Calibri" pitchFamily="34" charset="0"/>
              </a:rPr>
              <a:pPr>
                <a:defRPr/>
              </a:pPr>
              <a:t>117</a:t>
            </a:fld>
            <a:endParaRPr lang="es-ES" dirty="0">
              <a:solidFill>
                <a:prstClr val="black"/>
              </a:solidFill>
              <a:latin typeface="Calibri"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Gardens.-Azaleas</a:t>
            </a:r>
          </a:p>
        </p:txBody>
      </p:sp>
      <p:sp>
        <p:nvSpPr>
          <p:cNvPr id="274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8C6F486-2E9C-451F-A8B8-663AE0932B67}" type="slidenum">
              <a:rPr lang="es-ES" smtClean="0">
                <a:solidFill>
                  <a:prstClr val="black"/>
                </a:solidFill>
                <a:latin typeface="Calibri" pitchFamily="34" charset="0"/>
              </a:rPr>
              <a:pPr>
                <a:defRPr/>
              </a:pPr>
              <a:t>118</a:t>
            </a:fld>
            <a:endParaRPr lang="es-ES" dirty="0">
              <a:solidFill>
                <a:prstClr val="black"/>
              </a:solidFill>
              <a:latin typeface="Calibri"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5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5040AF-2967-4815-9E85-C56F925234E9}" type="slidenum">
              <a:rPr lang="es-ES" smtClean="0">
                <a:solidFill>
                  <a:prstClr val="black"/>
                </a:solidFill>
                <a:latin typeface="Calibri" pitchFamily="34" charset="0"/>
              </a:rPr>
              <a:pPr>
                <a:defRPr/>
              </a:pPr>
              <a:t>119</a:t>
            </a:fld>
            <a:endParaRPr lang="es-ES" dirty="0">
              <a:solidFill>
                <a:prstClr val="black"/>
              </a:solidFill>
              <a:latin typeface="Calibri"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6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5A3646-763F-4CC8-92C3-C33DB8D67819}" type="slidenum">
              <a:rPr lang="es-ES" smtClean="0">
                <a:solidFill>
                  <a:prstClr val="black"/>
                </a:solidFill>
                <a:latin typeface="Calibri" pitchFamily="34" charset="0"/>
              </a:rPr>
              <a:pPr>
                <a:defRPr/>
              </a:pPr>
              <a:t>120</a:t>
            </a:fld>
            <a:endParaRPr lang="es-ES" dirty="0">
              <a:solidFill>
                <a:prstClr val="black"/>
              </a:solidFill>
              <a:latin typeface="Calibri"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7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4B0DA5F-14F5-4CA9-AF3F-D41B317C2106}" type="slidenum">
              <a:rPr lang="es-ES" smtClean="0">
                <a:solidFill>
                  <a:prstClr val="black"/>
                </a:solidFill>
                <a:latin typeface="Calibri" pitchFamily="34" charset="0"/>
              </a:rPr>
              <a:pPr>
                <a:defRPr/>
              </a:pPr>
              <a:t>121</a:t>
            </a:fld>
            <a:endParaRPr lang="es-ES" dirty="0">
              <a:solidFill>
                <a:prstClr val="black"/>
              </a:solidFill>
              <a:latin typeface="Calibri"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8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108E1F3-951F-4C6E-8553-DEDB179F5D38}" type="slidenum">
              <a:rPr lang="es-ES" smtClean="0">
                <a:solidFill>
                  <a:prstClr val="black"/>
                </a:solidFill>
                <a:latin typeface="Calibri" pitchFamily="34" charset="0"/>
              </a:rPr>
              <a:pPr>
                <a:defRPr/>
              </a:pPr>
              <a:t>122</a:t>
            </a:fld>
            <a:endParaRPr lang="es-ES" dirty="0">
              <a:solidFill>
                <a:prstClr val="black"/>
              </a:solidFill>
              <a:latin typeface="Calibri"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9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D286FED-5C18-439E-962A-5FCB8FF289AE}" type="slidenum">
              <a:rPr lang="es-ES" smtClean="0">
                <a:solidFill>
                  <a:prstClr val="black"/>
                </a:solidFill>
                <a:latin typeface="Calibri" pitchFamily="34" charset="0"/>
              </a:rPr>
              <a:pPr>
                <a:defRPr/>
              </a:pPr>
              <a:t>123</a:t>
            </a:fld>
            <a:endParaRPr lang="es-ES" dirty="0">
              <a:solidFill>
                <a:prstClr val="black"/>
              </a:solidFill>
              <a:latin typeface="Calibri"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	Kew Gardens.-Coniferas</a:t>
            </a:r>
          </a:p>
        </p:txBody>
      </p:sp>
      <p:sp>
        <p:nvSpPr>
          <p:cNvPr id="280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19A95DC-A603-4B20-85D9-429B3FE1475B}" type="slidenum">
              <a:rPr lang="es-ES" smtClean="0">
                <a:solidFill>
                  <a:prstClr val="black"/>
                </a:solidFill>
                <a:latin typeface="Calibri" pitchFamily="34" charset="0"/>
              </a:rPr>
              <a:pPr>
                <a:defRPr/>
              </a:pPr>
              <a:t>124</a:t>
            </a:fld>
            <a:endParaRPr lang="es-ES" dirty="0">
              <a:solidFill>
                <a:prstClr val="black"/>
              </a:solidFill>
              <a:latin typeface="Calibri" pitchFamily="34"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Gardens.-Crocus</a:t>
            </a:r>
          </a:p>
        </p:txBody>
      </p:sp>
      <p:sp>
        <p:nvSpPr>
          <p:cNvPr id="281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9F4CEAC-6E35-436B-8C1A-FB2FA37AE470}" type="slidenum">
              <a:rPr lang="es-ES" smtClean="0">
                <a:solidFill>
                  <a:prstClr val="black"/>
                </a:solidFill>
                <a:latin typeface="Calibri" pitchFamily="34" charset="0"/>
              </a:rPr>
              <a:pPr>
                <a:defRPr/>
              </a:pPr>
              <a:t>125</a:t>
            </a:fld>
            <a:endParaRPr lang="es-ES" dirty="0">
              <a:solidFill>
                <a:prstClr val="black"/>
              </a:solidFill>
              <a:latin typeface="Calibri"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.-Skating</a:t>
            </a:r>
          </a:p>
        </p:txBody>
      </p:sp>
      <p:sp>
        <p:nvSpPr>
          <p:cNvPr id="282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C366E4-8BD8-41A0-9B3B-9466A7E8A1B9}" type="slidenum">
              <a:rPr lang="es-ES" smtClean="0">
                <a:solidFill>
                  <a:prstClr val="black"/>
                </a:solidFill>
                <a:latin typeface="Calibri" pitchFamily="34" charset="0"/>
              </a:rPr>
              <a:pPr>
                <a:defRPr/>
              </a:pPr>
              <a:t>126</a:t>
            </a:fld>
            <a:endParaRPr lang="es-ES" dirty="0">
              <a:solidFill>
                <a:prstClr val="black"/>
              </a:solidFill>
              <a:latin typeface="Calibri"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83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47189A-FCC1-4511-8D08-2ACCF7E4EFC7}" type="slidenum">
              <a:rPr lang="es-ES" smtClean="0">
                <a:solidFill>
                  <a:prstClr val="black"/>
                </a:solidFill>
                <a:latin typeface="Calibri" pitchFamily="34" charset="0"/>
              </a:rPr>
              <a:pPr>
                <a:defRPr/>
              </a:pPr>
              <a:t>127</a:t>
            </a:fld>
            <a:endParaRPr lang="es-ES" dirty="0">
              <a:solidFill>
                <a:prstClr val="black"/>
              </a:solidFill>
              <a:latin typeface="Calibri"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84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2578A8E-9B3A-45F7-9C28-DD936EFA5B2A}" type="slidenum">
              <a:rPr lang="es-ES" smtClean="0">
                <a:solidFill>
                  <a:prstClr val="black"/>
                </a:solidFill>
                <a:latin typeface="Calibri" pitchFamily="34" charset="0"/>
              </a:rPr>
              <a:pPr>
                <a:defRPr/>
              </a:pPr>
              <a:t>128</a:t>
            </a:fld>
            <a:endParaRPr lang="es-ES" dirty="0">
              <a:solidFill>
                <a:prstClr val="black"/>
              </a:solidFill>
              <a:latin typeface="Calibri"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Gardens.-Minka House</a:t>
            </a:r>
          </a:p>
        </p:txBody>
      </p:sp>
      <p:sp>
        <p:nvSpPr>
          <p:cNvPr id="285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D5C857-2BAE-41AB-8895-8F9A32582F8F}" type="slidenum">
              <a:rPr lang="es-ES" smtClean="0">
                <a:solidFill>
                  <a:prstClr val="black"/>
                </a:solidFill>
                <a:latin typeface="Calibri" pitchFamily="34" charset="0"/>
              </a:rPr>
              <a:pPr>
                <a:defRPr/>
              </a:pPr>
              <a:t>129</a:t>
            </a:fld>
            <a:endParaRPr lang="es-ES" dirty="0">
              <a:solidFill>
                <a:prstClr val="black"/>
              </a:solidFill>
              <a:latin typeface="Calibri"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86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94E2DA-3AA8-40B4-A364-8D9B616CBD10}" type="slidenum">
              <a:rPr lang="es-ES" smtClean="0">
                <a:solidFill>
                  <a:prstClr val="black"/>
                </a:solidFill>
                <a:latin typeface="Calibri" pitchFamily="34" charset="0"/>
              </a:rPr>
              <a:pPr>
                <a:defRPr/>
              </a:pPr>
              <a:t>130</a:t>
            </a:fld>
            <a:endParaRPr lang="es-ES" dirty="0">
              <a:solidFill>
                <a:prstClr val="black"/>
              </a:solidFill>
              <a:latin typeface="Calibri" pitchFamily="34"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87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8A4F66-66E7-4114-B800-E5D59F518AC7}" type="slidenum">
              <a:rPr lang="es-ES" smtClean="0">
                <a:solidFill>
                  <a:prstClr val="black"/>
                </a:solidFill>
                <a:latin typeface="Calibri" pitchFamily="34" charset="0"/>
              </a:rPr>
              <a:pPr>
                <a:defRPr/>
              </a:pPr>
              <a:t>131</a:t>
            </a:fld>
            <a:endParaRPr lang="es-ES" dirty="0">
              <a:solidFill>
                <a:prstClr val="black"/>
              </a:solidFill>
              <a:latin typeface="Calibri"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88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37D2012-57A3-4F34-93C5-7B60B201932C}" type="slidenum">
              <a:rPr lang="es-ES" smtClean="0">
                <a:solidFill>
                  <a:prstClr val="black"/>
                </a:solidFill>
                <a:latin typeface="Calibri" pitchFamily="34" charset="0"/>
              </a:rPr>
              <a:pPr>
                <a:defRPr/>
              </a:pPr>
              <a:t>132</a:t>
            </a:fld>
            <a:endParaRPr lang="es-ES" dirty="0">
              <a:solidFill>
                <a:prstClr val="black"/>
              </a:solidFill>
              <a:latin typeface="Calibri" pitchFamily="34"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89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D3E94F8-B68A-48B7-ADA4-4A08DE60A3CB}" type="slidenum">
              <a:rPr lang="es-ES" smtClean="0">
                <a:solidFill>
                  <a:prstClr val="black"/>
                </a:solidFill>
                <a:latin typeface="Calibri" pitchFamily="34" charset="0"/>
              </a:rPr>
              <a:pPr>
                <a:defRPr/>
              </a:pPr>
              <a:t>133</a:t>
            </a:fld>
            <a:endParaRPr lang="es-ES" dirty="0">
              <a:solidFill>
                <a:prstClr val="black"/>
              </a:solidFill>
              <a:latin typeface="Calibri" pitchFamily="34"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90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44DD005-D105-4CD3-870C-81965DEAE9E9}" type="slidenum">
              <a:rPr lang="es-ES" smtClean="0">
                <a:solidFill>
                  <a:prstClr val="black"/>
                </a:solidFill>
                <a:latin typeface="Calibri" pitchFamily="34" charset="0"/>
              </a:rPr>
              <a:pPr>
                <a:defRPr/>
              </a:pPr>
              <a:t>134</a:t>
            </a:fld>
            <a:endParaRPr lang="es-ES" dirty="0">
              <a:solidFill>
                <a:prstClr val="black"/>
              </a:solidFill>
              <a:latin typeface="Calibri" pitchFamily="34"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91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BD8381-BC73-4DBE-A583-FA070764B774}" type="slidenum">
              <a:rPr lang="es-ES" smtClean="0">
                <a:solidFill>
                  <a:prstClr val="black"/>
                </a:solidFill>
                <a:latin typeface="Calibri" pitchFamily="34" charset="0"/>
              </a:rPr>
              <a:pPr>
                <a:defRPr/>
              </a:pPr>
              <a:t>135</a:t>
            </a:fld>
            <a:endParaRPr lang="es-ES" dirty="0">
              <a:solidFill>
                <a:prstClr val="black"/>
              </a:solidFill>
              <a:latin typeface="Calibri" pitchFamily="34"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92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0B9DAF-F058-468E-BAC4-2B3705FB839F}" type="slidenum">
              <a:rPr lang="es-ES" smtClean="0">
                <a:solidFill>
                  <a:prstClr val="black"/>
                </a:solidFill>
                <a:latin typeface="Calibri" pitchFamily="34" charset="0"/>
              </a:rPr>
              <a:pPr>
                <a:defRPr/>
              </a:pPr>
              <a:t>136</a:t>
            </a:fld>
            <a:endParaRPr lang="es-ES" dirty="0">
              <a:solidFill>
                <a:prstClr val="black"/>
              </a:solidFill>
              <a:latin typeface="Calibri" pitchFamily="34"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Gardens.-Pagoda</a:t>
            </a:r>
          </a:p>
        </p:txBody>
      </p:sp>
      <p:sp>
        <p:nvSpPr>
          <p:cNvPr id="293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5695FDC-D6C2-4ABA-AF40-6EDA85DB6B82}" type="slidenum">
              <a:rPr lang="es-ES" smtClean="0">
                <a:solidFill>
                  <a:prstClr val="black"/>
                </a:solidFill>
                <a:latin typeface="Calibri" pitchFamily="34" charset="0"/>
              </a:rPr>
              <a:pPr>
                <a:defRPr/>
              </a:pPr>
              <a:t>137</a:t>
            </a:fld>
            <a:endParaRPr lang="es-ES" dirty="0">
              <a:solidFill>
                <a:prstClr val="black"/>
              </a:solidFill>
              <a:latin typeface="Calibri" pitchFamily="34" charset="0"/>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94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4C39F9-89C9-492D-98EE-B75A604B2374}" type="slidenum">
              <a:rPr lang="es-ES" smtClean="0">
                <a:solidFill>
                  <a:prstClr val="black"/>
                </a:solidFill>
                <a:latin typeface="Calibri" pitchFamily="34" charset="0"/>
              </a:rPr>
              <a:pPr>
                <a:defRPr/>
              </a:pPr>
              <a:t>138</a:t>
            </a:fld>
            <a:endParaRPr lang="es-ES" dirty="0">
              <a:solidFill>
                <a:prstClr val="black"/>
              </a:solidFill>
              <a:latin typeface="Calibri" pitchFamily="34"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Gardens.-Lavandulas</a:t>
            </a:r>
          </a:p>
        </p:txBody>
      </p:sp>
      <p:sp>
        <p:nvSpPr>
          <p:cNvPr id="295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688C1F6-612E-4F19-83C2-E0C671E52FF6}" type="slidenum">
              <a:rPr lang="es-ES" smtClean="0">
                <a:solidFill>
                  <a:prstClr val="black"/>
                </a:solidFill>
                <a:latin typeface="Calibri" pitchFamily="34" charset="0"/>
              </a:rPr>
              <a:pPr>
                <a:defRPr/>
              </a:pPr>
              <a:t>139</a:t>
            </a:fld>
            <a:endParaRPr lang="es-ES" dirty="0">
              <a:solidFill>
                <a:prstClr val="black"/>
              </a:solidFill>
              <a:latin typeface="Calibri" pitchFamily="34"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Gardens.-Lavandulas</a:t>
            </a:r>
          </a:p>
        </p:txBody>
      </p:sp>
      <p:sp>
        <p:nvSpPr>
          <p:cNvPr id="296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669A98A-FA08-4249-93B8-E08CB9D17BD4}" type="slidenum">
              <a:rPr lang="es-ES" smtClean="0">
                <a:solidFill>
                  <a:prstClr val="black"/>
                </a:solidFill>
                <a:latin typeface="Calibri" pitchFamily="34" charset="0"/>
              </a:rPr>
              <a:pPr>
                <a:defRPr/>
              </a:pPr>
              <a:t>140</a:t>
            </a:fld>
            <a:endParaRPr lang="es-ES" dirty="0">
              <a:solidFill>
                <a:prstClr val="black"/>
              </a:solidFill>
              <a:latin typeface="Calibri" pitchFamily="34"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97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82FA490-EBCB-46F7-A7FF-86F7CDE6F6D9}" type="slidenum">
              <a:rPr lang="es-ES" smtClean="0">
                <a:solidFill>
                  <a:prstClr val="black"/>
                </a:solidFill>
                <a:latin typeface="Calibri" pitchFamily="34" charset="0"/>
              </a:rPr>
              <a:pPr>
                <a:defRPr/>
              </a:pPr>
              <a:t>141</a:t>
            </a:fld>
            <a:endParaRPr lang="es-ES" dirty="0">
              <a:solidFill>
                <a:prstClr val="black"/>
              </a:solidFill>
              <a:latin typeface="Calibri" pitchFamily="34" charset="0"/>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99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3C0D0C4-CE78-4151-B137-834B41BA502E}" type="slidenum">
              <a:rPr lang="es-ES" smtClean="0">
                <a:solidFill>
                  <a:prstClr val="black"/>
                </a:solidFill>
                <a:latin typeface="Calibri" pitchFamily="34" charset="0"/>
              </a:rPr>
              <a:pPr>
                <a:defRPr/>
              </a:pPr>
              <a:t>142</a:t>
            </a:fld>
            <a:endParaRPr lang="es-ES" dirty="0">
              <a:solidFill>
                <a:prstClr val="black"/>
              </a:solidFill>
              <a:latin typeface="Calibri" pitchFamily="34" charset="0"/>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00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DD856E-6007-4147-9417-324F82747133}" type="slidenum">
              <a:rPr lang="es-ES" smtClean="0">
                <a:solidFill>
                  <a:prstClr val="black"/>
                </a:solidFill>
                <a:latin typeface="Calibri" pitchFamily="34" charset="0"/>
              </a:rPr>
              <a:pPr>
                <a:defRPr/>
              </a:pPr>
              <a:t>143</a:t>
            </a:fld>
            <a:endParaRPr lang="es-ES" dirty="0">
              <a:solidFill>
                <a:prstClr val="black"/>
              </a:solidFill>
              <a:latin typeface="Calibri" pitchFamily="34"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01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F94841D-0993-42B5-AEE6-E3603D593A23}" type="slidenum">
              <a:rPr lang="es-ES" smtClean="0">
                <a:solidFill>
                  <a:prstClr val="black"/>
                </a:solidFill>
                <a:latin typeface="Calibri" pitchFamily="34" charset="0"/>
              </a:rPr>
              <a:pPr>
                <a:defRPr/>
              </a:pPr>
              <a:t>144</a:t>
            </a:fld>
            <a:endParaRPr lang="es-ES" dirty="0">
              <a:solidFill>
                <a:prstClr val="black"/>
              </a:solidFill>
              <a:latin typeface="Calibri" pitchFamily="34"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02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F3984DF-E967-46CE-9933-BBA20B95F9AD}" type="slidenum">
              <a:rPr lang="es-ES" smtClean="0">
                <a:solidFill>
                  <a:prstClr val="black"/>
                </a:solidFill>
                <a:latin typeface="Calibri" pitchFamily="34" charset="0"/>
              </a:rPr>
              <a:pPr>
                <a:defRPr/>
              </a:pPr>
              <a:t>145</a:t>
            </a:fld>
            <a:endParaRPr lang="es-ES" dirty="0">
              <a:solidFill>
                <a:prstClr val="black"/>
              </a:solidFill>
              <a:latin typeface="Calibri" pitchFamily="34"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Gardens.-Rocalla</a:t>
            </a:r>
          </a:p>
        </p:txBody>
      </p:sp>
      <p:sp>
        <p:nvSpPr>
          <p:cNvPr id="303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DB03CA-1161-46BC-8C89-92FA57E2BA3C}" type="slidenum">
              <a:rPr lang="es-ES" smtClean="0">
                <a:solidFill>
                  <a:prstClr val="black"/>
                </a:solidFill>
                <a:latin typeface="Calibri" pitchFamily="34" charset="0"/>
              </a:rPr>
              <a:pPr>
                <a:defRPr/>
              </a:pPr>
              <a:t>146</a:t>
            </a:fld>
            <a:endParaRPr lang="es-ES" dirty="0">
              <a:solidFill>
                <a:prstClr val="black"/>
              </a:solidFill>
              <a:latin typeface="Calibri" pitchFamily="34" charset="0"/>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Gardens.-Sunflowers</a:t>
            </a:r>
          </a:p>
        </p:txBody>
      </p:sp>
      <p:sp>
        <p:nvSpPr>
          <p:cNvPr id="304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0C25784-BF20-49AA-B7E0-BAB77B99BD99}" type="slidenum">
              <a:rPr lang="es-ES" smtClean="0">
                <a:solidFill>
                  <a:prstClr val="black"/>
                </a:solidFill>
                <a:latin typeface="Calibri" pitchFamily="34" charset="0"/>
              </a:rPr>
              <a:pPr>
                <a:defRPr/>
              </a:pPr>
              <a:t>147</a:t>
            </a:fld>
            <a:endParaRPr lang="es-ES" dirty="0">
              <a:solidFill>
                <a:prstClr val="black"/>
              </a:solidFill>
              <a:latin typeface="Calibri" pitchFamily="34"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05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20F311A-89B1-4988-B0AD-7AF0EEE1F885}" type="slidenum">
              <a:rPr lang="es-ES" smtClean="0">
                <a:solidFill>
                  <a:prstClr val="black"/>
                </a:solidFill>
                <a:latin typeface="Calibri" pitchFamily="34" charset="0"/>
              </a:rPr>
              <a:pPr>
                <a:defRPr/>
              </a:pPr>
              <a:t>148</a:t>
            </a:fld>
            <a:endParaRPr lang="es-ES" dirty="0">
              <a:solidFill>
                <a:prstClr val="black"/>
              </a:solidFill>
              <a:latin typeface="Calibri" pitchFamily="34" charset="0"/>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Gardens.-Rocalla</a:t>
            </a:r>
          </a:p>
        </p:txBody>
      </p:sp>
      <p:sp>
        <p:nvSpPr>
          <p:cNvPr id="306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7FC9D90-8D47-4F3E-89A7-0B459106F52A}" type="slidenum">
              <a:rPr lang="es-ES" smtClean="0">
                <a:solidFill>
                  <a:prstClr val="black"/>
                </a:solidFill>
                <a:latin typeface="Calibri" pitchFamily="34" charset="0"/>
              </a:rPr>
              <a:pPr>
                <a:defRPr/>
              </a:pPr>
              <a:t>149</a:t>
            </a:fld>
            <a:endParaRPr lang="es-ES" dirty="0">
              <a:solidFill>
                <a:prstClr val="black"/>
              </a:solidFill>
              <a:latin typeface="Calibri" pitchFamily="34"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Gardens.-Roses</a:t>
            </a:r>
          </a:p>
        </p:txBody>
      </p:sp>
      <p:sp>
        <p:nvSpPr>
          <p:cNvPr id="307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65933F-08DC-4912-A75C-BD7AB7AE8678}" type="slidenum">
              <a:rPr lang="es-ES" smtClean="0">
                <a:solidFill>
                  <a:prstClr val="black"/>
                </a:solidFill>
                <a:latin typeface="Calibri" pitchFamily="34" charset="0"/>
              </a:rPr>
              <a:pPr>
                <a:defRPr/>
              </a:pPr>
              <a:t>150</a:t>
            </a:fld>
            <a:endParaRPr lang="es-ES" dirty="0">
              <a:solidFill>
                <a:prstClr val="black"/>
              </a:solidFill>
              <a:latin typeface="Calibri" pitchFamily="34" charset="0"/>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08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3D157E-DF11-4E4E-BF87-8D21004AE13C}" type="slidenum">
              <a:rPr lang="es-ES" smtClean="0">
                <a:solidFill>
                  <a:prstClr val="black"/>
                </a:solidFill>
                <a:latin typeface="Calibri" pitchFamily="34" charset="0"/>
              </a:rPr>
              <a:pPr>
                <a:defRPr/>
              </a:pPr>
              <a:t>151</a:t>
            </a:fld>
            <a:endParaRPr lang="es-ES" dirty="0">
              <a:solidFill>
                <a:prstClr val="black"/>
              </a:solidFill>
              <a:latin typeface="Calibri" pitchFamily="34"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09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424078-5167-4BF5-8CEA-381ED16BFAAF}" type="slidenum">
              <a:rPr lang="es-ES" smtClean="0">
                <a:solidFill>
                  <a:prstClr val="black"/>
                </a:solidFill>
                <a:latin typeface="Calibri" pitchFamily="34" charset="0"/>
              </a:rPr>
              <a:pPr>
                <a:defRPr/>
              </a:pPr>
              <a:t>152</a:t>
            </a:fld>
            <a:endParaRPr lang="es-ES" dirty="0">
              <a:solidFill>
                <a:prstClr val="black"/>
              </a:solidFill>
              <a:latin typeface="Calibri" pitchFamily="34"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10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81A7380-9B66-4B3F-8BE5-751433914C65}" type="slidenum">
              <a:rPr lang="es-ES" smtClean="0">
                <a:solidFill>
                  <a:prstClr val="black"/>
                </a:solidFill>
                <a:latin typeface="Calibri" pitchFamily="34" charset="0"/>
              </a:rPr>
              <a:pPr>
                <a:defRPr/>
              </a:pPr>
              <a:t>153</a:t>
            </a:fld>
            <a:endParaRPr lang="es-ES" dirty="0">
              <a:solidFill>
                <a:prstClr val="black"/>
              </a:solidFill>
              <a:latin typeface="Calibri" pitchFamily="34" charset="0"/>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Gardens.-Roses</a:t>
            </a:r>
          </a:p>
        </p:txBody>
      </p:sp>
      <p:sp>
        <p:nvSpPr>
          <p:cNvPr id="311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0F8EF2-68BF-4BE0-8694-ACDCB58516AC}" type="slidenum">
              <a:rPr lang="es-ES" smtClean="0">
                <a:solidFill>
                  <a:prstClr val="black"/>
                </a:solidFill>
                <a:latin typeface="Calibri" pitchFamily="34" charset="0"/>
              </a:rPr>
              <a:pPr>
                <a:defRPr/>
              </a:pPr>
              <a:t>154</a:t>
            </a:fld>
            <a:endParaRPr lang="es-ES" dirty="0">
              <a:solidFill>
                <a:prstClr val="black"/>
              </a:solidFill>
              <a:latin typeface="Calibri" pitchFamily="34"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12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6F82E9D-5060-4FA5-8271-522A92CFB136}" type="slidenum">
              <a:rPr lang="es-ES" smtClean="0">
                <a:solidFill>
                  <a:prstClr val="black"/>
                </a:solidFill>
                <a:latin typeface="Calibri" pitchFamily="34" charset="0"/>
              </a:rPr>
              <a:pPr>
                <a:defRPr/>
              </a:pPr>
              <a:t>155</a:t>
            </a:fld>
            <a:endParaRPr lang="es-ES" dirty="0">
              <a:solidFill>
                <a:prstClr val="black"/>
              </a:solidFill>
              <a:latin typeface="Calibri" pitchFamily="34"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Japanese Gardens</a:t>
            </a:r>
          </a:p>
        </p:txBody>
      </p:sp>
      <p:sp>
        <p:nvSpPr>
          <p:cNvPr id="313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28BB3EB-DC41-4AA4-9BBD-01C18F5D8E27}" type="slidenum">
              <a:rPr lang="es-ES" smtClean="0">
                <a:solidFill>
                  <a:prstClr val="black"/>
                </a:solidFill>
                <a:latin typeface="Calibri" pitchFamily="34" charset="0"/>
              </a:rPr>
              <a:pPr>
                <a:defRPr/>
              </a:pPr>
              <a:t>156</a:t>
            </a:fld>
            <a:endParaRPr lang="es-ES" dirty="0">
              <a:solidFill>
                <a:prstClr val="black"/>
              </a:solidFill>
              <a:latin typeface="Calibri" pitchFamily="34"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14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DF58CD-B04E-459E-914A-60CDBE8CBA1E}" type="slidenum">
              <a:rPr lang="es-ES" smtClean="0">
                <a:solidFill>
                  <a:prstClr val="black"/>
                </a:solidFill>
                <a:latin typeface="Calibri" pitchFamily="34" charset="0"/>
              </a:rPr>
              <a:pPr>
                <a:defRPr/>
              </a:pPr>
              <a:t>157</a:t>
            </a:fld>
            <a:endParaRPr lang="es-ES" dirty="0">
              <a:solidFill>
                <a:prstClr val="black"/>
              </a:solidFill>
              <a:latin typeface="Calibri" pitchFamily="34"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Gardens.-Restaurante</a:t>
            </a:r>
          </a:p>
        </p:txBody>
      </p:sp>
      <p:sp>
        <p:nvSpPr>
          <p:cNvPr id="315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1D85036-77F0-41D3-B4AB-20FD855AC84A}" type="slidenum">
              <a:rPr lang="es-ES" smtClean="0">
                <a:solidFill>
                  <a:prstClr val="black"/>
                </a:solidFill>
                <a:latin typeface="Calibri" pitchFamily="34" charset="0"/>
              </a:rPr>
              <a:pPr>
                <a:defRPr/>
              </a:pPr>
              <a:t>158</a:t>
            </a:fld>
            <a:endParaRPr lang="es-ES" dirty="0">
              <a:solidFill>
                <a:prstClr val="black"/>
              </a:solidFill>
              <a:latin typeface="Calibri" pitchFamily="34"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16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B262AF-8B0C-458F-BA5A-1F4431BCFDA8}" type="slidenum">
              <a:rPr lang="es-ES" smtClean="0">
                <a:solidFill>
                  <a:prstClr val="black"/>
                </a:solidFill>
                <a:latin typeface="Calibri" pitchFamily="34" charset="0"/>
              </a:rPr>
              <a:pPr>
                <a:defRPr/>
              </a:pPr>
              <a:t>159</a:t>
            </a:fld>
            <a:endParaRPr lang="es-ES" dirty="0">
              <a:solidFill>
                <a:prstClr val="black"/>
              </a:solidFill>
              <a:latin typeface="Calibri" pitchFamily="34"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317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B2C2DA-2920-4690-B20D-8251749D0A6E}" type="slidenum">
              <a:rPr lang="es-ES" smtClean="0">
                <a:solidFill>
                  <a:prstClr val="black"/>
                </a:solidFill>
                <a:latin typeface="Calibri" pitchFamily="34" charset="0"/>
              </a:rPr>
              <a:pPr>
                <a:defRPr/>
              </a:pPr>
              <a:t>160</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51984" cy="1944216"/>
          </a:xfrm>
        </p:spPr>
        <p:txBody>
          <a:bodyPr>
            <a:normAutofit fontScale="90000"/>
          </a:bodyPr>
          <a:lstStyle/>
          <a:p>
            <a:r>
              <a:rPr lang="es-ES" sz="3600" dirty="0"/>
              <a:t>EUROPA.-LA VUELTA AL MUNDO EN 885 JARDINES.-GARDENS OF ENGLAND.-KEW GARDENS</a:t>
            </a:r>
            <a:br>
              <a:rPr lang="es-ES" dirty="0"/>
            </a:br>
            <a:endParaRPr lang="es-ES" dirty="0"/>
          </a:p>
        </p:txBody>
      </p:sp>
      <p:sp>
        <p:nvSpPr>
          <p:cNvPr id="3" name="2 Subtítulo"/>
          <p:cNvSpPr>
            <a:spLocks noGrp="1"/>
          </p:cNvSpPr>
          <p:nvPr>
            <p:ph type="subTitle" idx="1"/>
          </p:nvPr>
        </p:nvSpPr>
        <p:spPr>
          <a:xfrm>
            <a:off x="2843808" y="4869160"/>
            <a:ext cx="496855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Kew Gardens</a:t>
            </a:r>
          </a:p>
        </p:txBody>
      </p:sp>
      <p:sp>
        <p:nvSpPr>
          <p:cNvPr id="7171" name="2 Marcador de contenido"/>
          <p:cNvSpPr>
            <a:spLocks noGrp="1"/>
          </p:cNvSpPr>
          <p:nvPr>
            <p:ph sz="quarter" idx="1"/>
          </p:nvPr>
        </p:nvSpPr>
        <p:spPr>
          <a:xfrm>
            <a:off x="914400" y="1989138"/>
            <a:ext cx="7113984" cy="4030662"/>
          </a:xfrm>
        </p:spPr>
        <p:txBody>
          <a:bodyPr/>
          <a:lstStyle/>
          <a:p>
            <a:pPr eaLnBrk="1" hangingPunct="1"/>
            <a:r>
              <a:rPr lang="es-ES" sz="2400" dirty="0"/>
              <a:t>El </a:t>
            </a:r>
            <a:r>
              <a:rPr lang="es-ES" sz="2400" b="1" dirty="0"/>
              <a:t>Real Jardín Botánico de Kew,</a:t>
            </a:r>
            <a:r>
              <a:rPr lang="es-ES" sz="2400" dirty="0"/>
              <a:t> por lo general se refiere simplemente como </a:t>
            </a:r>
            <a:r>
              <a:rPr lang="es-ES" sz="2400" b="1" dirty="0"/>
              <a:t>Kew Gardens</a:t>
            </a:r>
            <a:r>
              <a:rPr lang="es-ES" sz="2400" dirty="0"/>
              <a:t> y, a menudo abreviado a "Kew", son 121 hectáreas de los jardines y los invernaderos botánicos entre Richmond y Kew en el sudoeste de Londres , Inglaterra. "El Real Jardín Botánico de Kew" y la marca "Kew" también se utilizan como términos paraguas de la institución que ejecuta los jardines de Kew y Wakehurst lugar en los jardines de Sussex . </a:t>
            </a:r>
          </a:p>
        </p:txBody>
      </p:sp>
    </p:spTree>
    <p:extLst>
      <p:ext uri="{BB962C8B-B14F-4D97-AF65-F5344CB8AC3E}">
        <p14:creationId xmlns:p14="http://schemas.microsoft.com/office/powerpoint/2010/main" val="1380975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041976" cy="5399087"/>
          </a:xfrm>
        </p:spPr>
        <p:txBody>
          <a:bodyPr>
            <a:normAutofit fontScale="92500"/>
          </a:bodyPr>
          <a:lstStyle/>
          <a:p>
            <a:pPr eaLnBrk="1" hangingPunct="1"/>
            <a:r>
              <a:rPr lang="es-ES" sz="2400" dirty="0"/>
              <a:t>El Real Jardín Botánico de Kew, un organismo público no departamental patrocinado por el Departamento de Medio Ambiente, Alimentación y Asuntos Rurales , es una organización internacional importante botánica institución de investigación y educación, con 700 empleados y unos ingresos de £ 56 millones para el año finalizado el 31 de marzo 2008, así como una atracción turística que reciben cerca de dos millones de visitas en ese año. </a:t>
            </a:r>
          </a:p>
          <a:p>
            <a:pPr eaLnBrk="1" hangingPunct="1"/>
            <a:r>
              <a:rPr lang="es-ES" sz="2400" dirty="0"/>
              <a:t>Creado en 1759, los jardines celebra su 250 aniversario en 2009.</a:t>
            </a:r>
          </a:p>
          <a:p>
            <a:pPr eaLnBrk="1" hangingPunct="1"/>
            <a:r>
              <a:rPr lang="es-ES" sz="2400" dirty="0"/>
              <a:t>El Director del Real Jardín Botánico de Kew es responsable de la mayor colección del mundo de las plantas vivas. </a:t>
            </a:r>
          </a:p>
          <a:p>
            <a:pPr eaLnBrk="1" hangingPunct="1"/>
            <a:endParaRPr lang="es-ES" dirty="0"/>
          </a:p>
          <a:p>
            <a:pPr eaLnBrk="1" hangingPunct="1"/>
            <a:endParaRPr lang="es-ES" dirty="0"/>
          </a:p>
        </p:txBody>
      </p:sp>
    </p:spTree>
    <p:extLst>
      <p:ext uri="{BB962C8B-B14F-4D97-AF65-F5344CB8AC3E}">
        <p14:creationId xmlns:p14="http://schemas.microsoft.com/office/powerpoint/2010/main" val="2883662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765175"/>
            <a:ext cx="7113984" cy="5254625"/>
          </a:xfrm>
        </p:spPr>
        <p:txBody>
          <a:bodyPr>
            <a:normAutofit lnSpcReduction="10000"/>
          </a:bodyPr>
          <a:lstStyle/>
          <a:p>
            <a:pPr eaLnBrk="1" hangingPunct="1"/>
            <a:r>
              <a:rPr lang="es-ES" sz="2400" dirty="0"/>
              <a:t>La organización cuenta con más de 650 científicos y otro personal. Las colecciones vivas incluyen más de 30.000 tipos diferentes de plantas, mientras que el herbario, que es uno de los más grandes del mundo, tiene más de siete millones especímenes de plantas preservadas. </a:t>
            </a:r>
          </a:p>
          <a:p>
            <a:pPr eaLnBrk="1" hangingPunct="1"/>
            <a:r>
              <a:rPr lang="es-ES" sz="2400" dirty="0"/>
              <a:t>La biblioteca contiene más de 750.000 volúmenes, y la colección de ilustraciones contiene más de 175.000 grabados y dibujos de las plantas. </a:t>
            </a:r>
          </a:p>
          <a:p>
            <a:pPr eaLnBrk="1" hangingPunct="1"/>
            <a:r>
              <a:rPr lang="es-ES" sz="2400" dirty="0"/>
              <a:t>El sitio de Kew incluye cuatro grado I en edificios catalogados y 36 de grado II que figuran en las estructuras de un paisaje de importancia internacional.</a:t>
            </a:r>
          </a:p>
        </p:txBody>
      </p:sp>
    </p:spTree>
    <p:extLst>
      <p:ext uri="{BB962C8B-B14F-4D97-AF65-F5344CB8AC3E}">
        <p14:creationId xmlns:p14="http://schemas.microsoft.com/office/powerpoint/2010/main" val="818663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3"/>
            <a:ext cx="7041976" cy="6048672"/>
          </a:xfrm>
        </p:spPr>
        <p:txBody>
          <a:bodyPr>
            <a:normAutofit/>
          </a:bodyPr>
          <a:lstStyle/>
          <a:p>
            <a:pPr marL="274320" indent="-274320" eaLnBrk="1" fontAlgn="auto" hangingPunct="1">
              <a:spcBef>
                <a:spcPts val="580"/>
              </a:spcBef>
              <a:spcAft>
                <a:spcPts val="0"/>
              </a:spcAft>
              <a:buFont typeface="Wingdings 2"/>
              <a:buChar char=""/>
              <a:defRPr/>
            </a:pPr>
            <a:r>
              <a:rPr lang="es-ES" dirty="0"/>
              <a:t>Kew Gardens se originó en el exótico jardín de Kew Park formado por Lord John Capel de Tewkesbury. </a:t>
            </a:r>
          </a:p>
          <a:p>
            <a:pPr marL="274320" indent="-274320" eaLnBrk="1" fontAlgn="auto" hangingPunct="1">
              <a:spcBef>
                <a:spcPts val="580"/>
              </a:spcBef>
              <a:spcAft>
                <a:spcPts val="0"/>
              </a:spcAft>
              <a:buFont typeface="Wingdings 2"/>
              <a:buChar char=""/>
              <a:defRPr/>
            </a:pPr>
            <a:r>
              <a:rPr lang="es-ES" dirty="0"/>
              <a:t>Fue ampliada y extendida por Augusta, princesa viuda de Gales , la viuda de Federico, el príncipe de Gales, para quien Sir William Chambers construyó varias estructuras del jardín.. Uno de ellos, la elevada pagoda china construida en 1761 .</a:t>
            </a:r>
          </a:p>
          <a:p>
            <a:pPr marL="274320" indent="-274320" eaLnBrk="1" fontAlgn="auto" hangingPunct="1">
              <a:spcBef>
                <a:spcPts val="580"/>
              </a:spcBef>
              <a:spcAft>
                <a:spcPts val="0"/>
              </a:spcAft>
              <a:buFont typeface="Wingdings 2"/>
              <a:buChar char=""/>
              <a:defRPr/>
            </a:pPr>
            <a:r>
              <a:rPr lang="es-ES" dirty="0"/>
              <a:t> George III enriqueció los jardines, con la ayuda de William Aitony sir Joseph Banks . El viejo parque de Kew (por entonces cambió el nombre de la Casa Blanca), fue demolido en 1802. </a:t>
            </a:r>
          </a:p>
        </p:txBody>
      </p:sp>
    </p:spTree>
    <p:extLst>
      <p:ext uri="{BB962C8B-B14F-4D97-AF65-F5344CB8AC3E}">
        <p14:creationId xmlns:p14="http://schemas.microsoft.com/office/powerpoint/2010/main" val="3625303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041976" cy="6121102"/>
          </a:xfrm>
        </p:spPr>
        <p:txBody>
          <a:bodyPr>
            <a:normAutofit lnSpcReduction="10000"/>
          </a:bodyPr>
          <a:lstStyle/>
          <a:p>
            <a:pPr marL="0" indent="0" eaLnBrk="1" hangingPunct="1">
              <a:buFont typeface="Wingdings 2" pitchFamily="18" charset="2"/>
              <a:buNone/>
              <a:defRPr/>
            </a:pPr>
            <a:r>
              <a:rPr lang="es-ES" dirty="0"/>
              <a:t> </a:t>
            </a:r>
          </a:p>
          <a:p>
            <a:pPr>
              <a:defRPr/>
            </a:pPr>
            <a:r>
              <a:rPr lang="es-ES" dirty="0"/>
              <a:t>La "Casa Holandesa" contiguo fue adquirido por George III en 1781 como una guardería para los hijos del rey. Se trata de una estructura de ladrillo claro ahora se conoce como el Palacio de Kew. . </a:t>
            </a:r>
          </a:p>
          <a:p>
            <a:pPr eaLnBrk="1" hangingPunct="1">
              <a:defRPr/>
            </a:pPr>
            <a:r>
              <a:rPr lang="es-ES" sz="2400" dirty="0"/>
              <a:t>Las colecciones crecieron casi al azar hasta que el nombramiento del primer colector, Francis Masson , en 1771. </a:t>
            </a:r>
          </a:p>
          <a:p>
            <a:pPr eaLnBrk="1" hangingPunct="1">
              <a:defRPr/>
            </a:pPr>
            <a:r>
              <a:rPr lang="es-ES" sz="2400" dirty="0"/>
              <a:t>En 1840 los jardines fueron adoptadas como nacionales jardín botánico Bajo la dirección de Kew, William Hooker , los jardines se ha aumentado a 30 hectáreas y los lugares de paseo, o arboretum, se extendió a 109 hectáreas , y más tarde a su tamaño actual de 120 hectáreas  .</a:t>
            </a:r>
          </a:p>
          <a:p>
            <a:pPr eaLnBrk="1" hangingPunct="1">
              <a:defRPr/>
            </a:pPr>
            <a:r>
              <a:rPr lang="es-ES" sz="2400" dirty="0"/>
              <a:t> El primer director fue John Smith. </a:t>
            </a:r>
          </a:p>
          <a:p>
            <a:pPr eaLnBrk="1" hangingPunct="1">
              <a:defRPr/>
            </a:pPr>
            <a:endParaRPr lang="es-ES" dirty="0"/>
          </a:p>
          <a:p>
            <a:pPr eaLnBrk="1" hangingPunct="1">
              <a:defRPr/>
            </a:pPr>
            <a:endParaRPr lang="es-ES" dirty="0"/>
          </a:p>
        </p:txBody>
      </p:sp>
    </p:spTree>
    <p:extLst>
      <p:ext uri="{BB962C8B-B14F-4D97-AF65-F5344CB8AC3E}">
        <p14:creationId xmlns:p14="http://schemas.microsoft.com/office/powerpoint/2010/main" val="2891112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041976" cy="56864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Casa de las Palmeras fue construido por el arquitecto Decimus Burton y el hierro-fabricante de Richard Turner entre 1844 y 1848, y fue el primer uso a gran escala estructural de hierro forjado..</a:t>
            </a:r>
          </a:p>
          <a:p>
            <a:pPr marL="274320" indent="-274320" eaLnBrk="1" fontAlgn="auto" hangingPunct="1">
              <a:spcBef>
                <a:spcPts val="580"/>
              </a:spcBef>
              <a:spcAft>
                <a:spcPts val="0"/>
              </a:spcAft>
              <a:buFont typeface="Wingdings 2"/>
              <a:buChar char=""/>
              <a:defRPr/>
            </a:pPr>
            <a:r>
              <a:rPr lang="es-ES" dirty="0"/>
              <a:t>Paneles de la estructura de vidrio son sopladas a mano.</a:t>
            </a:r>
          </a:p>
          <a:p>
            <a:pPr marL="274320" indent="-274320" eaLnBrk="1" fontAlgn="auto" hangingPunct="1">
              <a:spcBef>
                <a:spcPts val="580"/>
              </a:spcBef>
              <a:spcAft>
                <a:spcPts val="0"/>
              </a:spcAft>
              <a:buFont typeface="Wingdings 2"/>
              <a:buChar char=""/>
              <a:defRPr/>
            </a:pPr>
            <a:r>
              <a:rPr lang="es-ES" dirty="0"/>
              <a:t>La casa templada, que es dos veces mayor que la Casa de las Palmeras, seguido más tarde en el siglo XIX.</a:t>
            </a:r>
          </a:p>
          <a:p>
            <a:pPr marL="274320" indent="-274320" eaLnBrk="1" fontAlgn="auto" hangingPunct="1">
              <a:spcBef>
                <a:spcPts val="580"/>
              </a:spcBef>
              <a:spcAft>
                <a:spcPts val="0"/>
              </a:spcAft>
              <a:buFont typeface="Wingdings 2"/>
              <a:buChar char=""/>
              <a:defRPr/>
            </a:pPr>
            <a:r>
              <a:rPr lang="es-ES" dirty="0"/>
              <a:t>Ahora es el invernadero más grande de Victoria  en la actualidad.</a:t>
            </a:r>
          </a:p>
          <a:p>
            <a:pPr marL="274320" indent="-274320" eaLnBrk="1" fontAlgn="auto" hangingPunct="1">
              <a:spcBef>
                <a:spcPts val="580"/>
              </a:spcBef>
              <a:spcAft>
                <a:spcPts val="0"/>
              </a:spcAft>
              <a:buFont typeface="Wingdings 2"/>
              <a:buChar char=""/>
              <a:defRPr/>
            </a:pPr>
            <a:r>
              <a:rPr lang="es-ES" dirty="0"/>
              <a:t>Kew fue el lugar de los esfuerzos exitosos en el siglo XIX para propagar el caucho para el cultivo de árboles fuera de América del Sur.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112713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6753944" cy="6192539"/>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En febrero de 1913 la Casa de Té fue incendiada por las sufragistas de oliva Wharry y Lenton Lilian durante una serie de ataques incendiarios en Londres  </a:t>
            </a:r>
          </a:p>
          <a:p>
            <a:pPr marL="274320" indent="-274320" eaLnBrk="1" fontAlgn="auto" hangingPunct="1">
              <a:spcBef>
                <a:spcPts val="580"/>
              </a:spcBef>
              <a:spcAft>
                <a:spcPts val="0"/>
              </a:spcAft>
              <a:buFont typeface="Wingdings 2"/>
              <a:buChar char=""/>
              <a:defRPr/>
            </a:pPr>
            <a:r>
              <a:rPr lang="es-ES" dirty="0"/>
              <a:t> En octubre de 1987 Kew Gardens perdido cientos de árboles en la gran tormenta de 1987 . </a:t>
            </a:r>
          </a:p>
          <a:p>
            <a:pPr marL="274320" indent="-274320" eaLnBrk="1" fontAlgn="auto" hangingPunct="1">
              <a:spcBef>
                <a:spcPts val="580"/>
              </a:spcBef>
              <a:spcAft>
                <a:spcPts val="0"/>
              </a:spcAft>
              <a:buFont typeface="Wingdings 2"/>
              <a:buChar char=""/>
              <a:defRPr/>
            </a:pPr>
            <a:r>
              <a:rPr lang="es-ES" dirty="0"/>
              <a:t>En julio de 2003, los jardines fueron puestos en la lista de Patrimonio de la Humanidad por la UNESCO . </a:t>
            </a:r>
          </a:p>
          <a:p>
            <a:pPr marL="274320" indent="-274320" eaLnBrk="1" fontAlgn="auto" hangingPunct="1">
              <a:spcBef>
                <a:spcPts val="580"/>
              </a:spcBef>
              <a:spcAft>
                <a:spcPts val="0"/>
              </a:spcAft>
              <a:buFont typeface="Wingdings 2"/>
              <a:buChar char=""/>
              <a:defRPr/>
            </a:pPr>
            <a:r>
              <a:rPr lang="es-ES" dirty="0"/>
              <a:t>El actual director es el profesor Stephen D. Hopper , que sucedió el Profesor Sir Peter Crane </a:t>
            </a:r>
          </a:p>
          <a:p>
            <a:pPr marL="274320" indent="-274320" eaLnBrk="1" fontAlgn="auto" hangingPunct="1">
              <a:spcBef>
                <a:spcPts val="580"/>
              </a:spcBef>
              <a:spcAft>
                <a:spcPts val="0"/>
              </a:spcAft>
              <a:buFont typeface="Wingdings 2"/>
              <a:buChar char=""/>
              <a:defRPr/>
            </a:pPr>
            <a:r>
              <a:rPr lang="es-ES" dirty="0"/>
              <a:t> En noviembre de 2010, se anunció que el Dr. Tim Entwisle, director ejecutivo de la Royal Botanic Gardens, Sydney , se convirtió en Director de Conservación, Colecciones de organismos vivos y Sucesiones.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38971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836613"/>
            <a:ext cx="7772400" cy="5616723"/>
          </a:xfrm>
        </p:spPr>
        <p:txBody>
          <a:bodyPr>
            <a:normAutofit/>
          </a:bodyPr>
          <a:lstStyle/>
          <a:p>
            <a:r>
              <a:rPr lang="es-ES" dirty="0"/>
              <a:t>En noviembre de 2010, se anunció que el Dr. Tim Entwisle, director ejecutivo de la Royal Botanic Gardens, Sydney , se convirtió en Director de Conservación, Colecciones de organismos vivos y Sucesiones.</a:t>
            </a:r>
          </a:p>
          <a:p>
            <a:pPr eaLnBrk="1" hangingPunct="1"/>
            <a:r>
              <a:rPr lang="es-ES" sz="2400" b="1" dirty="0"/>
              <a:t>Herbario</a:t>
            </a:r>
            <a:r>
              <a:rPr lang="es-ES" sz="2400" dirty="0"/>
              <a:t> </a:t>
            </a:r>
          </a:p>
          <a:p>
            <a:pPr eaLnBrk="1" hangingPunct="1"/>
            <a:r>
              <a:rPr lang="es-ES" sz="2400" dirty="0"/>
              <a:t>El herbario de Kew es uno de los más grandes del mundo, con aproximadamente 7 millones de ejemplares utilizados principalmente para el estudio taxonómico. </a:t>
            </a:r>
            <a:endParaRPr lang="es-ES" sz="2400" baseline="30000" dirty="0"/>
          </a:p>
          <a:p>
            <a:pPr eaLnBrk="1" hangingPunct="1"/>
            <a:r>
              <a:rPr lang="es-ES" sz="2400" dirty="0"/>
              <a:t>El herbario es rico en tipos de todas las regiones del mundo, especialmente en los trópicos. </a:t>
            </a:r>
          </a:p>
        </p:txBody>
      </p:sp>
    </p:spTree>
    <p:extLst>
      <p:ext uri="{BB962C8B-B14F-4D97-AF65-F5344CB8AC3E}">
        <p14:creationId xmlns:p14="http://schemas.microsoft.com/office/powerpoint/2010/main" val="615151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548680"/>
            <a:ext cx="7772400" cy="5904655"/>
          </a:xfrm>
        </p:spPr>
        <p:txBody>
          <a:bodyPr>
            <a:normAutofit lnSpcReduction="10000"/>
          </a:bodyPr>
          <a:lstStyle/>
          <a:p>
            <a:r>
              <a:rPr lang="es-ES" dirty="0"/>
              <a:t>A pesar de las desfavorables condiciones de crecimiento ( la contaminación atmosférica de Londres , seca los suelos y bajo la lluvia ) Kew sigue siendo una de las colecciones de plantas más completas en Gran Bretaña.</a:t>
            </a:r>
          </a:p>
          <a:p>
            <a:pPr eaLnBrk="1" hangingPunct="1"/>
            <a:r>
              <a:rPr lang="es-ES" sz="2400" dirty="0"/>
              <a:t>En un intento por ampliar las colecciones de fuera de estas condiciones desfavorables, Kew ha establecido dos estaciones, en Wakehurst Place en Sussex , un Fondo Nacional de propiedad, y (conjuntamente con la Comisión Forestal ) Bedgebury Pinetum en Kent , esta última especializada en el cultivo de coníferas.</a:t>
            </a:r>
          </a:p>
          <a:p>
            <a:pPr eaLnBrk="1" hangingPunct="1"/>
            <a:r>
              <a:rPr lang="es-ES" sz="2400" dirty="0"/>
              <a:t> El Herbario de la Universidad de Harvard y el Herbario Nacional de Australia cooperan con Kew en el IPNI base de datos para producir una fuente autorizada de información sobre la nomenclatura botánica . </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2401951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333375"/>
            <a:ext cx="7185992" cy="5686425"/>
          </a:xfrm>
        </p:spPr>
        <p:txBody>
          <a:bodyPr>
            <a:normAutofit lnSpcReduction="10000"/>
          </a:bodyPr>
          <a:lstStyle/>
          <a:p>
            <a:pPr eaLnBrk="1" hangingPunct="1"/>
            <a:r>
              <a:rPr lang="es-ES" b="1" dirty="0"/>
              <a:t>Banco de semillas</a:t>
            </a:r>
            <a:r>
              <a:rPr lang="es-ES" dirty="0"/>
              <a:t> </a:t>
            </a:r>
          </a:p>
          <a:p>
            <a:pPr eaLnBrk="1" hangingPunct="1"/>
            <a:r>
              <a:rPr lang="es-ES" sz="2400" dirty="0"/>
              <a:t>Kew es  importante como un banco de semillas. </a:t>
            </a:r>
          </a:p>
          <a:p>
            <a:pPr eaLnBrk="1" hangingPunct="1"/>
            <a:r>
              <a:rPr lang="es-ES" sz="2400" dirty="0"/>
              <a:t>Es co-patrocinador del Proyecto del Banco de Semillas del Milenio dentro de la Wellcome Trust del Milenio de construcción en Wakehurst Place en Sussex. </a:t>
            </a:r>
          </a:p>
          <a:p>
            <a:pPr eaLnBrk="1" hangingPunct="1"/>
            <a:r>
              <a:rPr lang="es-ES" sz="2400" dirty="0"/>
              <a:t>La biblioteca y los archivos en Kew son una de las mayores colecciones botánicas del mundo, con más de medio millón de artículos, incluyendo libros, ilustraciones botánicas, fotografías, cartas y manuscritos, revistas y mapas.. La Biblioteca de Jodrell se fusionó recientemente con la Botánica Económica y Bibliotecas Micología y todos están ahora en el Laboratorio Jodrell</a:t>
            </a:r>
            <a:r>
              <a:rPr lang="es-ES" dirty="0"/>
              <a:t>.</a:t>
            </a:r>
          </a:p>
          <a:p>
            <a:pPr eaLnBrk="1" hangingPunct="1"/>
            <a:endParaRPr lang="es-ES" dirty="0"/>
          </a:p>
        </p:txBody>
      </p:sp>
    </p:spTree>
    <p:extLst>
      <p:ext uri="{BB962C8B-B14F-4D97-AF65-F5344CB8AC3E}">
        <p14:creationId xmlns:p14="http://schemas.microsoft.com/office/powerpoint/2010/main" val="1774880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113984" cy="633655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En marzo de 2006, el Davies Alpine House abrió sus puertas, la tercera versión de una casa alpina desde el año 1887.</a:t>
            </a:r>
          </a:p>
          <a:p>
            <a:pPr marL="274320" indent="-274320" eaLnBrk="1" fontAlgn="auto" hangingPunct="1">
              <a:spcBef>
                <a:spcPts val="580"/>
              </a:spcBef>
              <a:spcAft>
                <a:spcPts val="0"/>
              </a:spcAft>
              <a:buFont typeface="Wingdings 2"/>
              <a:buChar char=""/>
              <a:defRPr/>
            </a:pPr>
            <a:r>
              <a:rPr lang="es-ES" dirty="0"/>
              <a:t> Aunque sólo 16 metros de largo el vértice del arco del techo se extiende a una altura de 10 metros para permitir el flujo natural de aire de un edificio de esta forma para ayudar en la ventilación de todas las importantes que se requieren para el tipo de plantas que se encuentra. </a:t>
            </a:r>
          </a:p>
          <a:p>
            <a:pPr marL="274320" indent="-274320" eaLnBrk="1" fontAlgn="auto" hangingPunct="1">
              <a:spcBef>
                <a:spcPts val="580"/>
              </a:spcBef>
              <a:spcAft>
                <a:spcPts val="0"/>
              </a:spcAft>
              <a:buFont typeface="Wingdings 2"/>
              <a:buChar char=""/>
              <a:defRPr/>
            </a:pPr>
            <a:r>
              <a:rPr lang="es-ES" dirty="0"/>
              <a:t>La nueva casa cuenta con un conjunto de persianas de accionamiento automático que evitar que el sobrecalentamiento cuando el sol es demasiado caliente para las plantas, junto con un sistema que sopla una corriente continua de aire frío en las plantas. El objetivo principal de diseño de la casa es para permitir la transmisión de luz óptima. </a:t>
            </a:r>
          </a:p>
        </p:txBody>
      </p:sp>
    </p:spTree>
    <p:extLst>
      <p:ext uri="{BB962C8B-B14F-4D97-AF65-F5344CB8AC3E}">
        <p14:creationId xmlns:p14="http://schemas.microsoft.com/office/powerpoint/2010/main" val="2883013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333375"/>
            <a:ext cx="6969968" cy="5686425"/>
          </a:xfrm>
        </p:spPr>
        <p:txBody>
          <a:bodyPr/>
          <a:lstStyle/>
          <a:p>
            <a:pPr eaLnBrk="1" hangingPunct="1"/>
            <a:r>
              <a:rPr lang="es-ES" sz="2400" dirty="0"/>
              <a:t> Para ello, el vidrio es de un tipo especial de hierro de baja que permite que el 90% de la luz ultravioleta de la luz solar pase. Está unido por cables de alta tensión de acero de manera que la luz no se ve obstaculizado por barras de acristalamiento tradicionales. </a:t>
            </a:r>
          </a:p>
          <a:p>
            <a:pPr eaLnBrk="1" hangingPunct="1"/>
            <a:r>
              <a:rPr lang="es-ES" sz="2400" dirty="0"/>
              <a:t>Para conservar la energía del aire de refrigeración no se refrigera, pero se enfría al ser pasado a través de un laberinto de tuberías enterradas debajo de la casa, a una profundidad donde la temperatura no adecuada durante todo el año. Un objetivo de diseño de la casa es que la temperatura máxima no superará los 20 grados centígrados</a:t>
            </a:r>
          </a:p>
          <a:p>
            <a:pPr eaLnBrk="1" hangingPunct="1"/>
            <a:endParaRPr lang="es-ES" dirty="0"/>
          </a:p>
        </p:txBody>
      </p:sp>
    </p:spTree>
    <p:extLst>
      <p:ext uri="{BB962C8B-B14F-4D97-AF65-F5344CB8AC3E}">
        <p14:creationId xmlns:p14="http://schemas.microsoft.com/office/powerpoint/2010/main" val="2125270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Kew Gardens.-The Palm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611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K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0124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Kew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671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Kew Gardens.-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8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Kew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540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Kew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034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Kew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1658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Kew Gadens.-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501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Kew Gardems.-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200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Kew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991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Kew Gardens.-9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245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Kew Gardens.-3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57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Kew Gardens.-9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292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Kew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879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Kew Gardens.-3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506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Kew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159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Kew Gardens.-16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910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Kew Gardens.-Prince of Wales 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453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2 Imagen" descr="Kew Gardens.-Tropica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096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Kew Gardens.-Tropica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959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Kew Gardens.-Tropica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822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Kew Gardens.-Tropical.-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191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Kew Gardens.-Tropica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877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Kew Gardens.-Tropica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444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2 Imagen" descr="Kew Gardens.-Orchid 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5353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Kew Gardens.-Orchi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935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Kew Gardens.-Orchid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6645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Kew Gardens.-Orchid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9715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Kew Gardens.-4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1116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Kew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840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Kew Gardens Orchid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1052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Kew Gardens.-2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5913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Kew Gardens.-3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2655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Kew Gardens.-0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2203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Kew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3342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Kew Gardens.-3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100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Kew Gardens.-3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8100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Kew ardens.-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781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Kew Gardems.-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22959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5 Imagen" descr="Kew Garden.-Victoria cruz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82427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Kew Garden.-Nimpha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5889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Kew Gardens.-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454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2 Imagen" descr="Kew Gardens.-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09819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Kew Gardens.-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11170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Kew Gardens.-6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684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Kew Gardens.-5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5899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Kew Gardens.-5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8588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Kew Gardens.-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11833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Kew Gardens.-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6381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Kew Gardens.-5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2418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Kew Gardens.-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048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Kew Garden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1591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Kew Gardens.-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0613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Kew Gardens.-15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2036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Kew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4508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Kew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4285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Kew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2106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Kew Gardens.-10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1744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Kew Gardens.-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57461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Kew Gardens.-1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9440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Kew Gardens.-1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451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Kew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188" y="0"/>
            <a:ext cx="9501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6608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Kew Gardens.-1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5107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Kew Gardens.-1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73137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Kew Gardens.-6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7094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Kew_Gardens_holly_0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5947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Kew Gardens.-8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43095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Kew 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2972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Kew Garden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3959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Kew Gardens.-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8372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Kew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4354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Kew Gardens.-3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5821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Kew Gardens.-3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870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Kew Gardens.-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7000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Kew Gardens.-3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54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Kew Gardens.-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3413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Kew Gardens.-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05836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Kew Gardens.-_Princess Gales 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4021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Kew Garden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1002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Kew Gardens.-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92431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Kew Gardens.-Bonsai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10138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Kew Gardens.-Cactace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5564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Kew Gardens.-Cactacea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88244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Kew Gardens.-Cactacea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3800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Kew Gardens.-Cactacea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8257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Kew Gardens.-Cact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9150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Kew Gardens.-p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1311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Kew Gardens.-p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8126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Kew Gardens.-Cacti and Palm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5559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Kew Gardens.-Chilu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6072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Kew Gardens.-3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1319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Kew Gardens.-Cactac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2621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Kew Gardens.-Red.-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8054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Kew Gardens.-xp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38028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Kew Gardens.-Red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0459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Kew Gardens.-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9175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Kew Gardens.-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5257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Kew Gardens.-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613560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Kew Gardens.-5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7594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Kew Gardens.-5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3076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Kew Gardens.-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81003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Kew Gardens.-Amorphophall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5938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Kew Gardens.-Autum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4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4359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Kew Gardens.-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9506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Kew Gardens.-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52607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Kew Gardens.-Azale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12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Kew Gardens.-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9241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Kew Gardens.-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2526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Kew Gardens.-Bluebell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1437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Kew Gardens.-Bluebells.-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5905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Kew Gardens.-Conifera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405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Kew Gardens.-Croc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06865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Kew Gardens.-Ice Skating.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6953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Kew Gardens.-Japane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98028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Kew Gardens.-Minka House.-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7524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Kew Gardens.-Minka Hous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68573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Kew Gardens.-Japanese G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663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2 Imagen" descr="Kew Gardens.-p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4920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Kew.-Japane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10494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Kew Gardens.-p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9262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Kew_Gardens_pagoda_16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09263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Kew Gardens.-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22114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Kew Gardens.-The Pago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20807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Kew Gardens.-pago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6249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Kew Gardens.-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98649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Kew Gardens.-Lavandul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01048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Kew Gardens.-Laven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19224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Kew Gardens.-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9942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Kew Gardens.-Pergo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30366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Kew Gardens.-Pergo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94049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Kew Gardens.-Pergol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2839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Kew Gardens.-Alpi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05853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Kew Gardens.-Rocall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4955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2 Imagen" descr="Kew Gardens.-Sun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72881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Kew Gardens.-The Holly wal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88336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Kew Gardens.-x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76861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Kew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39604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Kew Rose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40699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Kew Rose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91815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Kew.-Ro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22133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Kew Gardens.-Ro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77201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4 Imagen" descr="Kew_Gardens_fir_tree_0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40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82792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Kew_Gardens_japanese_1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656000" cy="79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46563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Kew_Gardens_Japanese_gateway_1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000" cy="74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03001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Kew_Gardens_restaurant_1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917624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2 Imagen" descr="Kew_Gardens_Temperate_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0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23075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Kew_Gardens_Temperate_House_Sia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0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2735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TotalTime>
  <Words>1830</Words>
  <Application>Microsoft Office PowerPoint</Application>
  <PresentationFormat>Presentación en pantalla (4:3)</PresentationFormat>
  <Paragraphs>340</Paragraphs>
  <Slides>160</Slides>
  <Notes>147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160</vt:i4>
      </vt:variant>
    </vt:vector>
  </HeadingPairs>
  <TitlesOfParts>
    <vt:vector size="165" baseType="lpstr">
      <vt:lpstr>Calibri</vt:lpstr>
      <vt:lpstr>Century Schoolbook</vt:lpstr>
      <vt:lpstr>Wingdings</vt:lpstr>
      <vt:lpstr>Wingdings 2</vt:lpstr>
      <vt:lpstr>Default Theme</vt:lpstr>
      <vt:lpstr>EUROPA.-LA VUELTA AL MUNDO EN 885 JARDINES.-GARDENS OF ENGLAND.-KEW GARDENS </vt:lpstr>
      <vt:lpstr>Kew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2018-03-12T05:53:10Z</dcterms:modified>
</cp:coreProperties>
</file>