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8" r:id="rId3"/>
    <p:sldId id="259" r:id="rId4"/>
    <p:sldId id="260" r:id="rId5"/>
    <p:sldId id="261" r:id="rId6"/>
    <p:sldId id="262" r:id="rId7"/>
    <p:sldId id="263" r:id="rId8"/>
    <p:sldId id="391"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392"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93"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94"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84B112-4732-45F1-B4F5-CF1EA6D4ADF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CA8D0E-56D2-4F9E-A114-0CDF05ACFA52}" type="slidenum">
              <a:rPr lang="es-ES" smtClean="0"/>
              <a:t>‹Nº›</a:t>
            </a:fld>
            <a:endParaRPr lang="es-ES" dirty="0"/>
          </a:p>
        </p:txBody>
      </p:sp>
    </p:spTree>
    <p:extLst>
      <p:ext uri="{BB962C8B-B14F-4D97-AF65-F5344CB8AC3E}">
        <p14:creationId xmlns:p14="http://schemas.microsoft.com/office/powerpoint/2010/main" val="2836042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8C3A35B-D892-4E4B-8EDC-647E8D2EEE46}"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F0231C2-083A-456B-A8D1-FA8C75137D94}"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871C23-DDF7-45CE-B7B9-DB7F26C2484D}"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4CCA4E-B0EB-4AF4-B127-7F1762A26C0A}"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2B6AEC-85C0-4AC0-A2A6-44670FCD7676}"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0BA7305-DE0F-4D15-A112-4FD56EFBABB4}"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06B229-EB1D-402F-ADD2-1BDD87C7C568}"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A0738D-5521-4A98-98F3-E9D2AC855F09}"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436A8C-041C-448D-91F7-F7D358745A80}"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842685D-DF20-4EEE-AF44-D15FA5DC7201}"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E27E2BD-813E-495B-BA7A-AC3BC2966FD3}"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E2054E5-A02C-41CD-9CD3-DDE8946AE1CB}"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EFB6740-32D2-4F58-9ECA-6B123D905BF3}"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3B5AF0A-5A15-4B49-8450-C86DF7220390}"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ED336B0-7A1F-45B7-8866-54BC4C542E3D}"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Bois des Moutiers in Varengeville-sur-Mer</a:t>
            </a:r>
            <a:endParaRPr lang="es-ES" dirty="0"/>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9E37537-C11E-4AF4-A4F5-5DB52960CE19}"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Bourget du Lac.-Jardin du Prieure</a:t>
            </a:r>
            <a:endParaRPr 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81F567-06CA-4A11-B124-8F516DBAB162}"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Bourget du Lac.-Jardin du Prieure</a:t>
            </a:r>
            <a:endParaRPr 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F3E8CD-DFCD-4590-B1BD-A9DA01FAA773}"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Bourget du Lac.-Jardin du Prieure</a:t>
            </a:r>
            <a:endParaRPr 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B416A7-272B-4938-9D82-1FE83E9C375F}"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Bourget du Lac.-Jardin du Prieure</a:t>
            </a:r>
            <a:endParaRPr 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D49FA5-A1D9-4B35-A94F-9530C081C84F}"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Bourget du Lac.-Jardin du Prieure</a:t>
            </a:r>
            <a:endParaRPr 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3F6F67-0B6A-42E0-9C9D-A0759631E820}"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Bourget du Lac.-Jardin du Prieure</a:t>
            </a:r>
            <a:endParaRPr 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06F20F-0B79-472B-A255-3A8F2C71FDBC}"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35C3D04-3B9B-4B24-9E0D-688346FF41BE}"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B812A0-DA2E-4D92-A0F0-2D9A1CF5DF40}"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2F920D-4AF2-4BE8-B16C-63089603DFB0}"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1B725B-FF1D-4978-B41C-F3B0CC55CD79}"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CD17FB-15C5-4BF9-A415-A27D0141CCB9}"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E6057C-9A5D-4C2A-9CF5-56CCDE0378B6}"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B637C23-6F57-4804-98F8-1E7F339CDD5F}"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BD5204-1318-4C36-90E0-A9DB1E9C1275}"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48BE546-3869-4EF4-A8F1-5EDE1CFB254A}"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92C92D-FDF2-440C-827F-CF30CBEE336F}"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257FECC-9F5B-4621-B11C-B58ABBFF4E40}"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9BEE5E-54D8-4F60-8154-25B0963DF97D}"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21ACA4A-80AE-44DD-8F62-62DE8F1206E9}"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d´Ambleville.-Emicycle</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20E2F1-F5F5-4212-9CF4-CFD6509872AC}"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AD69EE-426D-4D43-ACAA-902747CBDEE4}"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a:p>
            <a:pPr eaLnBrk="1" hangingPunct="1">
              <a:spcBef>
                <a:spcPct val="0"/>
              </a:spcBef>
            </a:pPr>
            <a:endParaRPr lang="es-ES" dirty="0"/>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5DDE59-CD82-455D-914E-4A1A37500DA8}"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C66044-B778-4EEE-B240-18F3190995F4}"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905088-3FBE-44F8-B171-73152BF0E9D2}"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d'Ambleville</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EA814ED-ED91-425D-AB6A-EBF5E6703D61}"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09762C-73ED-45E7-9804-3659B5B1FDE3}"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a:p>
            <a:pPr eaLnBrk="1" hangingPunct="1">
              <a:spcBef>
                <a:spcPct val="0"/>
              </a:spcBef>
            </a:pPr>
            <a:endParaRPr lang="es-ES" dirty="0"/>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8E92E4-1569-4D16-BE4A-049A088FD5E7}"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B411C2A-9752-4CD0-BFA9-B1A4461C1568}"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F4A332-B73D-4922-8FCB-3F337A1953FB}"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a:p>
            <a:pPr eaLnBrk="1" hangingPunct="1">
              <a:spcBef>
                <a:spcPct val="0"/>
              </a:spcBef>
            </a:pPr>
            <a:endParaRPr lang="es-ES" dirty="0"/>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97D6C3-7347-45AE-9664-2BE167710492}"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4A37B2B-71B5-4299-9B61-A59694D1F0CF}"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a:p>
            <a:pPr eaLnBrk="1" hangingPunct="1">
              <a:spcBef>
                <a:spcPct val="0"/>
              </a:spcBef>
            </a:pPr>
            <a:endParaRPr lang="es-ES" dirty="0"/>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8C879CD-EF55-444A-802E-E68483C63EBB}"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a:p>
            <a:pPr eaLnBrk="1" hangingPunct="1">
              <a:spcBef>
                <a:spcPct val="0"/>
              </a:spcBef>
            </a:pPr>
            <a:r>
              <a:rPr lang="es-ES" dirty="0"/>
              <a:t>Chateau d´Ambleville.</a:t>
            </a:r>
          </a:p>
          <a:p>
            <a:pPr eaLnBrk="1" hangingPunct="1">
              <a:spcBef>
                <a:spcPct val="0"/>
              </a:spcBef>
            </a:pPr>
            <a:endParaRPr lang="es-ES" dirty="0"/>
          </a:p>
          <a:p>
            <a:pPr eaLnBrk="1" hangingPunct="1">
              <a:spcBef>
                <a:spcPct val="0"/>
              </a:spcBef>
            </a:pPr>
            <a:endParaRPr lang="es-ES" dirty="0"/>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0D2343-4743-4093-8BBE-6B34608A7BF1}"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BC9B2A-E9B3-4DEC-9BA4-484827A7191D}"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5540FE-E570-426C-B843-6B05B9182F6C}"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02EA706-1503-4CFC-9A0F-921B20917098}"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68F6BC-2EC0-439C-B71F-A6E41CB44BB4}"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0353EE-0557-4AFF-8A2D-35C73BE48CBB}"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0E847FF-B804-4A9C-91E7-19931E509112}"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BEB1284-1B38-4875-9584-7003353CCD16}"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FEC881-DAC8-4A98-9949-392C8440B8AF}"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7C545A-6705-43E4-947F-3B25D8076067}"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97EB54-55F7-4824-A388-5E056ACDAACC}"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a:p>
            <a:pPr eaLnBrk="1" hangingPunct="1">
              <a:spcBef>
                <a:spcPct val="0"/>
              </a:spcBef>
            </a:pPr>
            <a:endParaRPr lang="es-ES" dirty="0"/>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96E53EF-6841-4B42-ADFC-AF618EF52251}"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Kolbsheim</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B84F945-17A0-47E7-B0AA-291BA92076CA}"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Kolbsheim</a:t>
            </a:r>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A819E5-D44D-4601-9772-576CEBD13164}"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Kolbsheim</a:t>
            </a:r>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C6B83D-9A24-45B7-854E-D58C609075F6}"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Kolbsheim</a:t>
            </a:r>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3A1BFA-EB02-48D5-8047-A2157C2E666D}"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Kolbsheim</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4A357C-AF86-4A07-A2F9-260E799FC516}"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448C64-17A5-410D-8D1C-1A9030DF4BA2}"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585DC8-029C-438B-A984-E9C06F5C4DD0}"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E7494FE-1DDA-42CB-AA35-5D70342582A1}"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0AF4C29-BE1B-4EDE-A01C-956577482684}"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80CE3B9-9753-4FA8-ACA8-0B7AF0CA3BB1}"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B54605-2E45-4AB9-AC9D-C8E611637BE5}"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A65ACB-B78E-47BF-9FFC-C2303025EF51}"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E5C395-2798-418C-92CD-A03B56470767}"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D36D56-9638-4DAF-8900-4199B2B1B556}"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Nacqueville</a:t>
            </a:r>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2A20E85-EDA6-4DBB-8DD8-DA0BE53C1BA6}"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Rambouillet.-b</a:t>
            </a:r>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1230C3A-341D-4837-9B5D-DC2F06DE7686}"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Rambouillet.-b</a:t>
            </a:r>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CA6CC9-CAF4-4C0D-8EA0-54EBC6589F8B}"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Rambouillet.-b</a:t>
            </a:r>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F6F95E-BF02-4FA1-AD09-CE367AE3818C}"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Rambouillet.-b</a:t>
            </a:r>
          </a:p>
        </p:txBody>
      </p:sp>
      <p:sp>
        <p:nvSpPr>
          <p:cNvPr id="2201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95C9DF-F9A6-4813-8730-9C81B57CD4C1}"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p:txBody>
      </p:sp>
      <p:sp>
        <p:nvSpPr>
          <p:cNvPr id="2211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5AFB1A-0207-4BBA-A622-878508F745BB}"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a:p>
            <a:pPr eaLnBrk="1" hangingPunct="1">
              <a:spcBef>
                <a:spcPct val="0"/>
              </a:spcBef>
            </a:pPr>
            <a:endParaRPr lang="es-ES" dirty="0"/>
          </a:p>
        </p:txBody>
      </p:sp>
      <p:sp>
        <p:nvSpPr>
          <p:cNvPr id="2222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800974-AC1A-4DB9-BD77-7DE69B24E6E5}"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p:txBody>
      </p:sp>
      <p:sp>
        <p:nvSpPr>
          <p:cNvPr id="2232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8E85C4F-B37F-4F9B-81A1-1686FA411CAA}"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a:p>
            <a:pPr eaLnBrk="1" hangingPunct="1">
              <a:spcBef>
                <a:spcPct val="0"/>
              </a:spcBef>
            </a:pPr>
            <a:endParaRPr lang="es-ES" dirty="0"/>
          </a:p>
        </p:txBody>
      </p:sp>
      <p:sp>
        <p:nvSpPr>
          <p:cNvPr id="2242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A6FEDF-A48D-4D6D-A6BE-6DF9DD7734B5}"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a:p>
            <a:pPr eaLnBrk="1" hangingPunct="1">
              <a:spcBef>
                <a:spcPct val="0"/>
              </a:spcBef>
            </a:pPr>
            <a:endParaRPr lang="es-ES" dirty="0"/>
          </a:p>
        </p:txBody>
      </p:sp>
      <p:sp>
        <p:nvSpPr>
          <p:cNvPr id="2252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9DF9794-955A-45BA-8020-68D6F2627145}"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a:p>
            <a:pPr eaLnBrk="1" hangingPunct="1">
              <a:spcBef>
                <a:spcPct val="0"/>
              </a:spcBef>
            </a:pPr>
            <a:endParaRPr lang="es-ES" dirty="0"/>
          </a:p>
        </p:txBody>
      </p:sp>
      <p:sp>
        <p:nvSpPr>
          <p:cNvPr id="2263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7DD3EB-6980-4E6B-B364-BE5EA9CB6606}"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a:p>
            <a:pPr eaLnBrk="1" hangingPunct="1">
              <a:spcBef>
                <a:spcPct val="0"/>
              </a:spcBef>
            </a:pPr>
            <a:endParaRPr lang="es-ES" dirty="0"/>
          </a:p>
        </p:txBody>
      </p:sp>
      <p:sp>
        <p:nvSpPr>
          <p:cNvPr id="227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F6A925-EB7E-4F16-983A-C890487CEC0C}" type="slidenum">
              <a:rPr lang="es-ES" smtClean="0">
                <a:solidFill>
                  <a:prstClr val="black"/>
                </a:solidFill>
                <a:latin typeface="Calibri" pitchFamily="34" charset="0"/>
              </a:rPr>
              <a:pPr>
                <a:defRPr/>
              </a:pPr>
              <a:t>110</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Rambouillet</a:t>
            </a:r>
          </a:p>
          <a:p>
            <a:pPr eaLnBrk="1" hangingPunct="1">
              <a:spcBef>
                <a:spcPct val="0"/>
              </a:spcBef>
            </a:pPr>
            <a:endParaRPr lang="es-ES" dirty="0"/>
          </a:p>
        </p:txBody>
      </p:sp>
      <p:sp>
        <p:nvSpPr>
          <p:cNvPr id="228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A2B4F3-F616-4DE6-875F-97720091E380}"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Chateau_de_Vendeuvre</a:t>
            </a:r>
          </a:p>
        </p:txBody>
      </p:sp>
      <p:sp>
        <p:nvSpPr>
          <p:cNvPr id="229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300E85-F244-4BD2-81C2-E577351B1609}"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Chateau_de_Vendeuvre</a:t>
            </a:r>
          </a:p>
        </p:txBody>
      </p:sp>
      <p:sp>
        <p:nvSpPr>
          <p:cNvPr id="2304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CBB7DF-0A45-461F-A86A-872199C47757}" type="slidenum">
              <a:rPr lang="es-ES" smtClean="0">
                <a:solidFill>
                  <a:prstClr val="black"/>
                </a:solidFill>
                <a:latin typeface="Calibri" pitchFamily="34" charset="0"/>
              </a:rPr>
              <a:pPr>
                <a:defRPr/>
              </a:pPr>
              <a:t>120</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1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F9E6F2-20D4-4E60-B61A-8DB0421AA615}" type="slidenum">
              <a:rPr lang="es-ES" smtClean="0">
                <a:solidFill>
                  <a:prstClr val="black"/>
                </a:solidFill>
                <a:latin typeface="Calibri" pitchFamily="34" charset="0"/>
              </a:rPr>
              <a:pPr>
                <a:defRPr/>
              </a:pPr>
              <a:t>121</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2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1DE3C8F-2233-43F0-87B0-7D85EC7BAFBD}" type="slidenum">
              <a:rPr lang="es-ES" smtClean="0">
                <a:solidFill>
                  <a:prstClr val="black"/>
                </a:solidFill>
                <a:latin typeface="Calibri" pitchFamily="34" charset="0"/>
              </a:rPr>
              <a:pPr>
                <a:defRPr/>
              </a:pPr>
              <a:t>122</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34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C46EF8-9F29-45AC-AF1D-5F56915E786F}" type="slidenum">
              <a:rPr lang="es-ES" smtClean="0">
                <a:solidFill>
                  <a:prstClr val="black"/>
                </a:solidFill>
                <a:latin typeface="Calibri" pitchFamily="34" charset="0"/>
              </a:rPr>
              <a:pPr>
                <a:defRPr/>
              </a:pPr>
              <a:t>123</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45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0592C26-52B4-4EA4-B625-3191E74C2BD0}" type="slidenum">
              <a:rPr lang="es-ES" smtClean="0">
                <a:solidFill>
                  <a:prstClr val="black"/>
                </a:solidFill>
                <a:latin typeface="Calibri" pitchFamily="34" charset="0"/>
              </a:rPr>
              <a:pPr>
                <a:defRPr/>
              </a:pPr>
              <a:t>124</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55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BD6ABDE-DF24-4A57-91F6-AB3B0DFFC62D}" type="slidenum">
              <a:rPr lang="es-ES" smtClean="0">
                <a:solidFill>
                  <a:prstClr val="black"/>
                </a:solidFill>
                <a:latin typeface="Calibri" pitchFamily="34" charset="0"/>
              </a:rPr>
              <a:pPr>
                <a:defRPr/>
              </a:pPr>
              <a:t>125</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65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38F0C7-592F-4311-981D-BEA9289CB0D2}" type="slidenum">
              <a:rPr lang="es-ES" smtClean="0">
                <a:solidFill>
                  <a:prstClr val="black"/>
                </a:solidFill>
                <a:latin typeface="Calibri" pitchFamily="34" charset="0"/>
              </a:rPr>
              <a:pPr>
                <a:defRPr/>
              </a:pPr>
              <a:t>126</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75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7F439B-290E-4E7F-BAE2-1222EB08C02B}" type="slidenum">
              <a:rPr lang="es-ES" smtClean="0">
                <a:solidFill>
                  <a:prstClr val="black"/>
                </a:solidFill>
                <a:latin typeface="Calibri" pitchFamily="34" charset="0"/>
              </a:rPr>
              <a:pPr>
                <a:defRPr/>
              </a:pPr>
              <a:t>127</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85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A2B567-68F2-4D73-A154-78FDD4AE6167}" type="slidenum">
              <a:rPr lang="es-ES" smtClean="0">
                <a:solidFill>
                  <a:prstClr val="black"/>
                </a:solidFill>
                <a:latin typeface="Calibri" pitchFamily="34" charset="0"/>
              </a:rPr>
              <a:pPr>
                <a:defRPr/>
              </a:pPr>
              <a:t>128</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396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018D8C0-63CA-4B85-A3D0-A383E5765EBE}" type="slidenum">
              <a:rPr lang="es-ES" smtClean="0">
                <a:solidFill>
                  <a:prstClr val="black"/>
                </a:solidFill>
                <a:latin typeface="Calibri" pitchFamily="34" charset="0"/>
              </a:rPr>
              <a:pPr>
                <a:defRPr/>
              </a:pPr>
              <a:t>129</a:t>
            </a:fld>
            <a:endParaRPr lang="es-ES" dirty="0">
              <a:solidFill>
                <a:prstClr val="black"/>
              </a:solidFill>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06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72F803-E8C8-4B78-AE97-C89AA40409DC}" type="slidenum">
              <a:rPr lang="es-ES" smtClean="0">
                <a:solidFill>
                  <a:prstClr val="black"/>
                </a:solidFill>
                <a:latin typeface="Calibri" pitchFamily="34" charset="0"/>
              </a:rPr>
              <a:pPr>
                <a:defRPr/>
              </a:pPr>
              <a:t>130</a:t>
            </a:fld>
            <a:endParaRPr lang="es-ES" dirty="0">
              <a:solidFill>
                <a:prstClr val="black"/>
              </a:solidFill>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16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A01D49-D00A-402C-8C15-4881B370A911}" type="slidenum">
              <a:rPr lang="es-ES" smtClean="0">
                <a:solidFill>
                  <a:prstClr val="black"/>
                </a:solidFill>
                <a:latin typeface="Calibri" pitchFamily="34" charset="0"/>
              </a:rPr>
              <a:pPr>
                <a:defRPr/>
              </a:pPr>
              <a:t>131</a:t>
            </a:fld>
            <a:endParaRPr lang="es-ES" dirty="0">
              <a:solidFill>
                <a:prstClr val="black"/>
              </a:solidFill>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2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62E4C0-933B-41AC-AE12-F68322F61463}" type="slidenum">
              <a:rPr lang="es-ES" smtClean="0">
                <a:solidFill>
                  <a:prstClr val="black"/>
                </a:solidFill>
                <a:latin typeface="Calibri" pitchFamily="34" charset="0"/>
              </a:rPr>
              <a:pPr>
                <a:defRPr/>
              </a:pPr>
              <a:t>132</a:t>
            </a:fld>
            <a:endParaRPr lang="es-ES" dirty="0">
              <a:solidFill>
                <a:prstClr val="black"/>
              </a:solidFill>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3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E3D413-FA86-4651-AB11-25580F2D2012}" type="slidenum">
              <a:rPr lang="es-ES" smtClean="0">
                <a:solidFill>
                  <a:prstClr val="black"/>
                </a:solidFill>
                <a:latin typeface="Calibri" pitchFamily="34" charset="0"/>
              </a:rPr>
              <a:pPr>
                <a:defRPr/>
              </a:pPr>
              <a:t>133</a:t>
            </a:fld>
            <a:endParaRPr lang="es-ES" dirty="0">
              <a:solidFill>
                <a:prstClr val="black"/>
              </a:solidFill>
              <a:latin typeface="Calibri"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4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BFB6A1-C089-4278-B1C7-0386FC2F7920}" type="slidenum">
              <a:rPr lang="es-ES" smtClean="0">
                <a:solidFill>
                  <a:prstClr val="black"/>
                </a:solidFill>
                <a:latin typeface="Calibri" pitchFamily="34" charset="0"/>
              </a:rPr>
              <a:pPr>
                <a:defRPr/>
              </a:pPr>
              <a:t>134</a:t>
            </a:fld>
            <a:endParaRPr lang="es-ES" dirty="0">
              <a:solidFill>
                <a:prstClr val="black"/>
              </a:solidFill>
              <a:latin typeface="Calibri"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5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1255CD-A2A2-4A42-A9BB-0F184EB40836}" type="slidenum">
              <a:rPr lang="es-ES" smtClean="0">
                <a:solidFill>
                  <a:prstClr val="black"/>
                </a:solidFill>
                <a:latin typeface="Calibri" pitchFamily="34" charset="0"/>
              </a:rPr>
              <a:pPr>
                <a:defRPr/>
              </a:pPr>
              <a:t>135</a:t>
            </a:fld>
            <a:endParaRPr lang="es-ES" dirty="0">
              <a:solidFill>
                <a:prstClr val="black"/>
              </a:solidFill>
              <a:latin typeface="Calibri"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6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0076E0-E7E7-4D26-A61A-6D45BAB58EBF}" type="slidenum">
              <a:rPr lang="es-ES" smtClean="0">
                <a:solidFill>
                  <a:prstClr val="black"/>
                </a:solidFill>
                <a:latin typeface="Calibri" pitchFamily="34" charset="0"/>
              </a:rPr>
              <a:pPr>
                <a:defRPr/>
              </a:pPr>
              <a:t>136</a:t>
            </a:fld>
            <a:endParaRPr lang="es-ES" dirty="0">
              <a:solidFill>
                <a:prstClr val="black"/>
              </a:solidFill>
              <a:latin typeface="Calibri"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7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D64959F-BE28-49CD-88B1-4F612EDA8C64}" type="slidenum">
              <a:rPr lang="es-ES" smtClean="0">
                <a:solidFill>
                  <a:prstClr val="black"/>
                </a:solidFill>
                <a:latin typeface="Calibri" pitchFamily="34" charset="0"/>
              </a:rPr>
              <a:pPr>
                <a:defRPr/>
              </a:pPr>
              <a:t>137</a:t>
            </a:fld>
            <a:endParaRPr lang="es-ES" dirty="0">
              <a:solidFill>
                <a:prstClr val="black"/>
              </a:solidFill>
              <a:latin typeface="Calibri"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Vendeuvre</a:t>
            </a:r>
          </a:p>
        </p:txBody>
      </p:sp>
      <p:sp>
        <p:nvSpPr>
          <p:cNvPr id="248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63E4994-B110-4BD0-962F-75A5AC674E05}" type="slidenum">
              <a:rPr lang="es-ES" smtClean="0">
                <a:solidFill>
                  <a:prstClr val="black"/>
                </a:solidFill>
                <a:latin typeface="Calibri" pitchFamily="34" charset="0"/>
              </a:rPr>
              <a:pPr>
                <a:defRPr/>
              </a:pPr>
              <a:t>138</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upload.wikimedia.org/wikipedia/commons/d/db/Bois-des-moutiers-rhododendron00.jp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upload.wikimedia.org/wikipedia/commons/8/81/Domaine_du_Bois_des_Moutiers_(France).jp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3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620688"/>
            <a:ext cx="6622504" cy="2520280"/>
          </a:xfrm>
        </p:spPr>
        <p:txBody>
          <a:bodyPr>
            <a:normAutofit/>
          </a:bodyPr>
          <a:lstStyle/>
          <a:p>
            <a:r>
              <a:rPr lang="es-ES" sz="3200" dirty="0"/>
              <a:t>EUROPA.-LA VUELTA AL MUNDO EN 385 JARDINES.-</a:t>
            </a:r>
            <a:br>
              <a:rPr lang="es-ES" sz="3200" dirty="0"/>
            </a:br>
            <a:r>
              <a:rPr lang="es-ES" sz="3200" dirty="0"/>
              <a:t>JARDINES REMARCABLES DE FRANCIA.-H</a:t>
            </a:r>
          </a:p>
        </p:txBody>
      </p:sp>
      <p:sp>
        <p:nvSpPr>
          <p:cNvPr id="3" name="2 Subtítulo"/>
          <p:cNvSpPr>
            <a:spLocks noGrp="1"/>
          </p:cNvSpPr>
          <p:nvPr>
            <p:ph type="subTitle" idx="1"/>
          </p:nvPr>
        </p:nvSpPr>
        <p:spPr>
          <a:xfrm>
            <a:off x="2555776" y="4505672"/>
            <a:ext cx="4968552" cy="16764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fr-FR" b="1" dirty="0"/>
              <a:t>Bois des Moutiers Varengeville-sur-Mer</a:t>
            </a:r>
            <a:endParaRPr lang="es-ES" b="1" dirty="0"/>
          </a:p>
        </p:txBody>
      </p:sp>
      <p:sp>
        <p:nvSpPr>
          <p:cNvPr id="7171" name="2 Marcador de contenido"/>
          <p:cNvSpPr>
            <a:spLocks noGrp="1"/>
          </p:cNvSpPr>
          <p:nvPr>
            <p:ph sz="quarter" idx="1"/>
          </p:nvPr>
        </p:nvSpPr>
        <p:spPr>
          <a:xfrm>
            <a:off x="914400" y="1844675"/>
            <a:ext cx="7258000" cy="4679950"/>
          </a:xfrm>
        </p:spPr>
        <p:txBody>
          <a:bodyPr>
            <a:normAutofit lnSpcReduction="10000"/>
          </a:bodyPr>
          <a:lstStyle/>
          <a:p>
            <a:pPr eaLnBrk="1" hangingPunct="1"/>
            <a:r>
              <a:rPr lang="es-ES" sz="2400" dirty="0"/>
              <a:t>El </a:t>
            </a:r>
            <a:r>
              <a:rPr lang="es-ES" sz="2400" b="1" dirty="0"/>
              <a:t>Bosque de los Moutiers</a:t>
            </a:r>
            <a:r>
              <a:rPr lang="es-ES" sz="2400" dirty="0"/>
              <a:t> en francés : </a:t>
            </a:r>
            <a:r>
              <a:rPr lang="es-ES" sz="2400" b="1" dirty="0"/>
              <a:t>Bois des Moutiers</a:t>
            </a:r>
            <a:r>
              <a:rPr lang="es-ES" sz="2400" dirty="0"/>
              <a:t> es un espacio verde y jardín botánico de unos 12 hectáreas de extensión, que se acondicionó de tal modo que la naturaleza diseñada y la vegetación salvaje se entremezclaran con los Rhododendron, azaleas y magnolias.</a:t>
            </a:r>
          </a:p>
          <a:p>
            <a:pPr eaLnBrk="1" hangingPunct="1"/>
            <a:r>
              <a:rPr lang="es-ES" sz="2400" dirty="0"/>
              <a:t>El "Bois des Moutiers" está formado por tres partes: jardines diseñados al estilo inglés, un extenso parque que da sobre el mar y una casa solariega, siempre habitada por la familia. </a:t>
            </a:r>
          </a:p>
          <a:p>
            <a:pPr eaLnBrk="1" hangingPunct="1"/>
            <a:r>
              <a:rPr lang="es-ES" sz="2400" dirty="0"/>
              <a:t>El terreno del señorío está clasificado como Jardin Remarquable.</a:t>
            </a:r>
          </a:p>
          <a:p>
            <a:pPr eaLnBrk="1" hangingPunct="1"/>
            <a:endParaRPr lang="es-ES" dirty="0"/>
          </a:p>
        </p:txBody>
      </p:sp>
    </p:spTree>
    <p:extLst>
      <p:ext uri="{BB962C8B-B14F-4D97-AF65-F5344CB8AC3E}">
        <p14:creationId xmlns:p14="http://schemas.microsoft.com/office/powerpoint/2010/main" val="1170320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185992" cy="5614987"/>
          </a:xfrm>
        </p:spPr>
        <p:txBody>
          <a:bodyPr>
            <a:normAutofit lnSpcReduction="10000"/>
          </a:bodyPr>
          <a:lstStyle/>
          <a:p>
            <a:pPr eaLnBrk="1" hangingPunct="1"/>
            <a:r>
              <a:rPr lang="es-ES" sz="2400" dirty="0"/>
              <a:t>El Bois des Moutiers es preservado desde hace dieciséis años por un pariente nieto el cual es arquitecto DPLG, artista y administrador del señorío, quién desea salvaguardarlo para las generaciones futuras.</a:t>
            </a:r>
          </a:p>
          <a:p>
            <a:pPr eaLnBrk="1" hangingPunct="1"/>
            <a:r>
              <a:rPr lang="es-ES" sz="2400" dirty="0"/>
              <a:t>En 1898, Guillaume Mallet y Adelaïde Grunelius pasan a ser propietarios de un extenso valle que da sobre el mar. Adquieren el lugar aún en estado salvaje y, durante más de cuarenta años, procuran crear un gran parque.</a:t>
            </a:r>
          </a:p>
          <a:p>
            <a:pPr eaLnBrk="1" hangingPunct="1"/>
            <a:r>
              <a:rPr lang="es-ES" sz="2400" dirty="0"/>
              <a:t>Confía el diseño de los jardines a Gertrude Jekyll, una célebre paisajista del estilo inglés de jardinería, y la construcción de la residencia remodelada en estilo Arts and Crafts por un joven arquitecto británico de 25 años, </a:t>
            </a:r>
          </a:p>
        </p:txBody>
      </p:sp>
    </p:spTree>
    <p:extLst>
      <p:ext uri="{BB962C8B-B14F-4D97-AF65-F5344CB8AC3E}">
        <p14:creationId xmlns:p14="http://schemas.microsoft.com/office/powerpoint/2010/main" val="3606761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7185992" cy="5543550"/>
          </a:xfrm>
        </p:spPr>
        <p:txBody>
          <a:bodyPr/>
          <a:lstStyle/>
          <a:p>
            <a:pPr eaLnBrk="1" hangingPunct="1"/>
            <a:r>
              <a:rPr lang="es-ES" sz="2400" dirty="0"/>
              <a:t>Edwin Lutyens que se convirtió más tarde en uno de los más famosos arquitectos británicos en todas las épocas (Palacio del Virrey y planes de la ciudad de Nueva Delhi…). Los dos artistas van a trabajar conjuntamente para elaborar una sola y armónica obra.</a:t>
            </a:r>
          </a:p>
          <a:p>
            <a:pPr eaLnBrk="1" hangingPunct="1"/>
            <a:r>
              <a:rPr lang="es-ES" sz="2400" dirty="0"/>
              <a:t>El escritor británico John Ruskin, describe este arte de vivir ideal: Una totalidad de ser al mundo. « Pienso que si los hombres vivieran de verdad en hombres, sus residencias serían templos dentro de los cuales nos atreveríamos apenas a entrar y donde nos convertiríamos en santos por el único hecho de tener el permiso vivir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3908367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765175"/>
            <a:ext cx="7185992" cy="5543550"/>
          </a:xfrm>
        </p:spPr>
        <p:txBody>
          <a:bodyPr>
            <a:normAutofit fontScale="92500" lnSpcReduction="10000"/>
          </a:bodyPr>
          <a:lstStyle/>
          <a:p>
            <a:pPr eaLnBrk="1" hangingPunct="1"/>
            <a:r>
              <a:rPr lang="es-ES" sz="2400" dirty="0"/>
              <a:t>Los Mallet eran amigos del gran filósofo Indio Jiddu Krishnamurti considerado por los Teósofos como el futuro 'maestro del mundo'. En el mismo círculo teosófico, estaban también cercanos Emilie y Mary Lutyens, esposa e hija de Sir Edwin Lutyens.</a:t>
            </a:r>
          </a:p>
          <a:p>
            <a:pPr eaLnBrk="1" hangingPunct="1"/>
            <a:r>
              <a:rPr lang="es-ES" sz="2400" dirty="0"/>
              <a:t>La celebre Rukmini Devi Arundale, amiga de Ghandi frecuenta igualmente el "Bois des Moutiers</a:t>
            </a:r>
            <a:r>
              <a:rPr lang="es-ES" dirty="0"/>
              <a:t>".</a:t>
            </a:r>
          </a:p>
          <a:p>
            <a:pPr eaLnBrk="1" hangingPunct="1"/>
            <a:r>
              <a:rPr lang="es-ES" sz="2400" dirty="0"/>
              <a:t>Los siete niveles de ajardinamiento realizados por Gertrude Jekyll son espacios cerrados que rodean la residencia. </a:t>
            </a:r>
          </a:p>
          <a:p>
            <a:pPr eaLnBrk="1" hangingPunct="1"/>
            <a:r>
              <a:rPr lang="es-ES" sz="2400" dirty="0"/>
              <a:t>En el momento de su creación Gertrude Jekyll trabajó en una armonización de las formas, de los colores y perfumes con el fin de crear una atmósfera diferente en cada uno de los espacios verdes.</a:t>
            </a:r>
            <a:br>
              <a:rPr lang="es-ES" dirty="0"/>
            </a:br>
            <a:endParaRPr lang="es-ES" dirty="0"/>
          </a:p>
          <a:p>
            <a:pPr eaLnBrk="1" hangingPunct="1"/>
            <a:endParaRPr lang="es-ES" dirty="0"/>
          </a:p>
        </p:txBody>
      </p:sp>
    </p:spTree>
    <p:extLst>
      <p:ext uri="{BB962C8B-B14F-4D97-AF65-F5344CB8AC3E}">
        <p14:creationId xmlns:p14="http://schemas.microsoft.com/office/powerpoint/2010/main" val="1712834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772400" cy="5832475"/>
          </a:xfrm>
        </p:spPr>
        <p:txBody>
          <a:bodyPr>
            <a:normAutofit/>
          </a:bodyPr>
          <a:lstStyle/>
          <a:p>
            <a:pPr>
              <a:spcBef>
                <a:spcPts val="580"/>
              </a:spcBef>
              <a:defRPr/>
            </a:pPr>
            <a:br>
              <a:rPr lang="es-ES" sz="2400" dirty="0"/>
            </a:br>
            <a:r>
              <a:rPr lang="es-ES" sz="2400" dirty="0"/>
              <a:t>Desde los jardines junto a la casa, el parque desciende hacia el mar en un vallejo arcilloso. </a:t>
            </a:r>
          </a:p>
          <a:p>
            <a:pPr marL="274320" indent="-274320" eaLnBrk="1" fontAlgn="auto" hangingPunct="1">
              <a:spcBef>
                <a:spcPts val="580"/>
              </a:spcBef>
              <a:spcAft>
                <a:spcPts val="0"/>
              </a:spcAft>
              <a:buFont typeface="Wingdings 2"/>
              <a:buChar char=""/>
              <a:defRPr/>
            </a:pPr>
            <a:r>
              <a:rPr lang="es-ES" sz="2400" dirty="0"/>
              <a:t>La naturaleza ácida del suelo es propicia a la introducción de numerosas especies raras como el rhododendron de los Himalayas, de las azaleas de China o de las eucryphias de Chile.</a:t>
            </a:r>
            <a:br>
              <a:rPr lang="es-ES" sz="2400" dirty="0"/>
            </a:br>
            <a:r>
              <a:rPr lang="es-ES" sz="2400" dirty="0"/>
              <a:t>La concepción del parque es el fruto de la sensibilidad de Guillaume y d’Adélaïde. </a:t>
            </a:r>
          </a:p>
          <a:p>
            <a:pPr marL="274320" indent="-274320" eaLnBrk="1" fontAlgn="auto" hangingPunct="1">
              <a:spcBef>
                <a:spcPts val="580"/>
              </a:spcBef>
              <a:spcAft>
                <a:spcPts val="0"/>
              </a:spcAft>
              <a:buFont typeface="Wingdings 2"/>
              <a:buChar char=""/>
              <a:defRPr/>
            </a:pPr>
            <a:r>
              <a:rPr lang="es-ES" sz="2400" dirty="0"/>
              <a:t>En el se plasma como un ejemplo primigenio de este nuevo arte de los jardines nacido en Surrey en Inglaterra a finales del siglo XIX. Concebido como un cuadro vivo con efectos de bordados y tapicerías, las influencias de Turner, y de varios artistas  que están por todas partes presentes.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954883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772400" cy="5543550"/>
          </a:xfrm>
        </p:spPr>
        <p:txBody>
          <a:bodyPr>
            <a:normAutofit/>
          </a:bodyPr>
          <a:lstStyle/>
          <a:p>
            <a:pPr marL="274320" indent="-274320" eaLnBrk="1" fontAlgn="auto" hangingPunct="1">
              <a:spcBef>
                <a:spcPts val="580"/>
              </a:spcBef>
              <a:spcAft>
                <a:spcPts val="0"/>
              </a:spcAft>
              <a:buFont typeface="Wingdings 2"/>
              <a:buChar char=""/>
              <a:defRPr/>
            </a:pPr>
            <a:r>
              <a:rPr lang="es-ES" dirty="0"/>
              <a:t>Las composiciones naturales ocupan los efectos de masas, de contrastes, la elección de los colores, pigmentos a veces con tonos pastel están en perfecta armonía con el mar muy cercano y sus colores lechosos. </a:t>
            </a:r>
          </a:p>
          <a:p>
            <a:pPr marL="274320" indent="-274320" eaLnBrk="1" fontAlgn="auto" hangingPunct="1">
              <a:spcBef>
                <a:spcPts val="580"/>
              </a:spcBef>
              <a:spcAft>
                <a:spcPts val="0"/>
              </a:spcAft>
              <a:buFont typeface="Wingdings 2"/>
              <a:buChar char=""/>
              <a:defRPr/>
            </a:pPr>
            <a:r>
              <a:rPr lang="es-ES" dirty="0"/>
              <a:t>Todo es diálogo, poesía, encuentros extraordinarios, se utiliza la luz sin cesar cambiante como argamasa, inhalando la vida por pequeñas teclas o grandes efectos. </a:t>
            </a:r>
          </a:p>
          <a:p>
            <a:pPr marL="274320" indent="-274320" eaLnBrk="1" fontAlgn="auto" hangingPunct="1">
              <a:spcBef>
                <a:spcPts val="580"/>
              </a:spcBef>
              <a:spcAft>
                <a:spcPts val="0"/>
              </a:spcAft>
              <a:buFont typeface="Wingdings 2"/>
              <a:buChar char=""/>
              <a:defRPr/>
            </a:pPr>
            <a:r>
              <a:rPr lang="es-ES" dirty="0"/>
              <a:t>Hay presentes múltiples esencias procedentes del mundo: los cedros del Atlas, los rhododendron de los Himalayas, las azaleas de China y Turquía, los eucryphias de Chile, los arces de Japón…</a:t>
            </a:r>
          </a:p>
        </p:txBody>
      </p:sp>
    </p:spTree>
    <p:extLst>
      <p:ext uri="{BB962C8B-B14F-4D97-AF65-F5344CB8AC3E}">
        <p14:creationId xmlns:p14="http://schemas.microsoft.com/office/powerpoint/2010/main" val="2187879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71600" y="1600200"/>
            <a:ext cx="6953200" cy="4873752"/>
          </a:xfrm>
        </p:spPr>
        <p:txBody>
          <a:bodyPr/>
          <a:lstStyle/>
          <a:p>
            <a:r>
              <a:rPr lang="es-ES" dirty="0"/>
              <a:t>Según Mary Mallet « es el jardín mismo el que nos inspira, no está nunca estático, vive, muere y se transforma bajo nuestros ojos. El no nos pertenece, es más bien nosotros quienes le pertenecemos. ».</a:t>
            </a:r>
          </a:p>
          <a:p>
            <a:endParaRPr lang="es-ES" dirty="0"/>
          </a:p>
          <a:p>
            <a:endParaRPr lang="es-ES" dirty="0"/>
          </a:p>
        </p:txBody>
      </p:sp>
    </p:spTree>
    <p:extLst>
      <p:ext uri="{BB962C8B-B14F-4D97-AF65-F5344CB8AC3E}">
        <p14:creationId xmlns:p14="http://schemas.microsoft.com/office/powerpoint/2010/main" val="424664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le:Bois-des-moutiers-rhododendron0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316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ois des Moutier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180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ois des Moutier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477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ois des Moutier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5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ois ddes Moutier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05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is des Moutier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778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is des Moutiers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820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is des Moutier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750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ois des Moutier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064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is des Moutier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324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le:Domaine du Bois des Moutiers (Franc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261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ois des Moutier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2198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3 Imagen" descr="Bois des Moutiers in Varengeville-sur-Mer.-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475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ois des Moutiers in Varengeville-sur-Mer.-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134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ois des Moutiers in Varengeville-sur-Mer.-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972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is des Moutier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263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ois des Moutie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221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ois des Moutiers.-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472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fr-FR" dirty="0"/>
              <a:t>Bourget du Lac. Jardin du Prieure</a:t>
            </a:r>
            <a:endParaRPr lang="es-ES" dirty="0"/>
          </a:p>
        </p:txBody>
      </p:sp>
      <p:sp>
        <p:nvSpPr>
          <p:cNvPr id="31747" name="2 Marcador de contenido"/>
          <p:cNvSpPr>
            <a:spLocks noGrp="1"/>
          </p:cNvSpPr>
          <p:nvPr>
            <p:ph sz="quarter" idx="1"/>
          </p:nvPr>
        </p:nvSpPr>
        <p:spPr>
          <a:xfrm>
            <a:off x="914400" y="1447800"/>
            <a:ext cx="7258000" cy="5149850"/>
          </a:xfrm>
        </p:spPr>
        <p:txBody>
          <a:bodyPr>
            <a:normAutofit fontScale="92500"/>
          </a:bodyPr>
          <a:lstStyle/>
          <a:p>
            <a:pPr eaLnBrk="1" hangingPunct="1"/>
            <a:r>
              <a:rPr lang="es-ES" sz="2400" dirty="0"/>
              <a:t>Estos jardines fueron originalmente una huerta y un huerto necesario para cumplir con el requisito del Priorato.</a:t>
            </a:r>
          </a:p>
          <a:p>
            <a:pPr eaLnBrk="1" hangingPunct="1"/>
            <a:r>
              <a:rPr lang="es-ES" sz="2400" dirty="0"/>
              <a:t>La duquesa de Choiseul en el siglo XX convertido en un parque de diversiones, al estilo francés, con tejos recortados, y algunas especies raras. </a:t>
            </a:r>
            <a:br>
              <a:rPr lang="es-ES" sz="2400" dirty="0"/>
            </a:br>
            <a:r>
              <a:rPr lang="es-ES" sz="2400" dirty="0"/>
              <a:t>Fue restaurado en la década de 1990</a:t>
            </a:r>
          </a:p>
          <a:p>
            <a:pPr eaLnBrk="1" hangingPunct="1"/>
            <a:r>
              <a:rPr lang="es-ES" sz="2400" dirty="0"/>
              <a:t>Dos esculturas de Jacques Coquillay abren los ojos a lo largo del punto de vista, "vagancia", estatua de bronce y de "Corinne" en la sala del amor. </a:t>
            </a:r>
            <a:br>
              <a:rPr lang="es-ES" sz="2400" dirty="0"/>
            </a:br>
            <a:r>
              <a:rPr lang="es-ES" sz="2400" dirty="0"/>
              <a:t>La Etiqueta de Jardín Notable ha sido asignada, teniendo en cuenta sus antecedentes históricos y botánicos probados, en septiembre de 2006. </a:t>
            </a:r>
          </a:p>
        </p:txBody>
      </p:sp>
    </p:spTree>
    <p:extLst>
      <p:ext uri="{BB962C8B-B14F-4D97-AF65-F5344CB8AC3E}">
        <p14:creationId xmlns:p14="http://schemas.microsoft.com/office/powerpoint/2010/main" val="2160952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549275"/>
            <a:ext cx="7185992" cy="5470525"/>
          </a:xfrm>
        </p:spPr>
        <p:txBody>
          <a:bodyPr/>
          <a:lstStyle/>
          <a:p>
            <a:pPr eaLnBrk="1" hangingPunct="1"/>
            <a:r>
              <a:rPr lang="es-ES" sz="2400" dirty="0"/>
              <a:t>Jardines Priorato son un lugar de descanso y paseo exquisito. Al entrar, el visitante encuentra un pequeño patio, rodeado por el este con arcadas y al norte por los edificios del Priorato. </a:t>
            </a:r>
            <a:br>
              <a:rPr lang="es-ES" sz="2400" dirty="0"/>
            </a:br>
            <a:r>
              <a:rPr lang="es-ES" sz="2400" dirty="0"/>
              <a:t> Fecha de creación: 1990 </a:t>
            </a:r>
          </a:p>
          <a:p>
            <a:pPr eaLnBrk="1" hangingPunct="1"/>
            <a:r>
              <a:rPr lang="es-ES" sz="2400" dirty="0"/>
              <a:t>Los jardines del Priorato consiste en dos conjuntos: </a:t>
            </a:r>
            <a:br>
              <a:rPr lang="es-ES" sz="2400" dirty="0"/>
            </a:br>
            <a:r>
              <a:rPr lang="es-ES" sz="2400" dirty="0"/>
              <a:t>- En primer lugar, un jardín francés a lo largo de una perspectiva axial consiste en camas de rosas llenas de boj y macizos de flores de nomeolvides. </a:t>
            </a:r>
          </a:p>
          <a:p>
            <a:pPr eaLnBrk="1" hangingPunct="1"/>
            <a:r>
              <a:rPr lang="es-ES" sz="2400" dirty="0"/>
              <a:t>Tejos cortados en forma de piezas de ajedrez son también parte del jardín a la francesa..</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2664019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185992" cy="5399087"/>
          </a:xfrm>
        </p:spPr>
        <p:txBody>
          <a:bodyPr>
            <a:normAutofit fontScale="77500" lnSpcReduction="20000"/>
          </a:bodyPr>
          <a:lstStyle/>
          <a:p>
            <a:pPr eaLnBrk="1" fontAlgn="auto" hangingPunct="1">
              <a:spcBef>
                <a:spcPts val="580"/>
              </a:spcBef>
              <a:spcAft>
                <a:spcPts val="0"/>
              </a:spcAft>
              <a:defRPr/>
            </a:pPr>
            <a:br>
              <a:rPr lang="es-ES" sz="2800" dirty="0"/>
            </a:br>
            <a:r>
              <a:rPr lang="es-ES" sz="2800" dirty="0"/>
              <a:t>En perspectiva, se pueden ver dos estatuas de Jacques Coquillay, escultor parisino. </a:t>
            </a:r>
          </a:p>
          <a:p>
            <a:pPr marL="274320" indent="-274320" eaLnBrk="1" fontAlgn="auto" hangingPunct="1">
              <a:spcBef>
                <a:spcPts val="580"/>
              </a:spcBef>
              <a:spcAft>
                <a:spcPts val="0"/>
              </a:spcAft>
              <a:buFont typeface="Wingdings 2"/>
              <a:buChar char=""/>
              <a:defRPr/>
            </a:pPr>
            <a:r>
              <a:rPr lang="es-ES" sz="2800" dirty="0"/>
              <a:t>La primera bronce que se llama "vagancia", la segunda "Corinne" es en la parte inferior de la perspectiva, en "la cámara del amor". </a:t>
            </a:r>
          </a:p>
          <a:p>
            <a:pPr marL="274320" indent="-274320" eaLnBrk="1" fontAlgn="auto" hangingPunct="1">
              <a:spcBef>
                <a:spcPts val="580"/>
              </a:spcBef>
              <a:spcAft>
                <a:spcPts val="0"/>
              </a:spcAft>
              <a:buFont typeface="Wingdings 2"/>
              <a:buChar char=""/>
              <a:defRPr/>
            </a:pPr>
            <a:r>
              <a:rPr lang="es-ES" sz="2800" dirty="0"/>
              <a:t>'La cámara del amor ", comienza el jardín inglés. </a:t>
            </a:r>
          </a:p>
          <a:p>
            <a:pPr marL="274320" indent="-274320" eaLnBrk="1" fontAlgn="auto" hangingPunct="1">
              <a:spcBef>
                <a:spcPts val="580"/>
              </a:spcBef>
              <a:spcAft>
                <a:spcPts val="0"/>
              </a:spcAft>
              <a:buFont typeface="Wingdings 2"/>
              <a:buChar char=""/>
              <a:defRPr/>
            </a:pPr>
            <a:r>
              <a:rPr lang="es-ES" sz="2800" dirty="0"/>
              <a:t>Aquí es donde encontramos las principales especies como notable, Cryptomeria japonica,Ginkgo biloba,  Magnolia, ... </a:t>
            </a:r>
            <a:br>
              <a:rPr lang="es-ES" sz="2800" dirty="0"/>
            </a:br>
            <a:r>
              <a:rPr lang="es-ES" sz="2800" dirty="0"/>
              <a:t> Una seto de thuyas separa los jardines de una zona con juegos para niños.</a:t>
            </a:r>
          </a:p>
          <a:p>
            <a:pPr marL="274320" indent="-274320" eaLnBrk="1" fontAlgn="auto" hangingPunct="1">
              <a:spcBef>
                <a:spcPts val="580"/>
              </a:spcBef>
              <a:spcAft>
                <a:spcPts val="0"/>
              </a:spcAft>
              <a:buFont typeface="Wingdings 2"/>
              <a:buChar char=""/>
              <a:defRPr/>
            </a:pPr>
            <a:r>
              <a:rPr lang="es-ES" sz="2800" dirty="0"/>
              <a:t>Originalmente, los jardines eran un huerto de los monjes que viven en el convento.</a:t>
            </a:r>
          </a:p>
          <a:p>
            <a:pPr marL="274320" indent="-274320" eaLnBrk="1" fontAlgn="auto" hangingPunct="1">
              <a:spcBef>
                <a:spcPts val="580"/>
              </a:spcBef>
              <a:spcAft>
                <a:spcPts val="0"/>
              </a:spcAft>
              <a:buFont typeface="Wingdings 2"/>
              <a:buChar char=""/>
              <a:defRPr/>
            </a:pPr>
            <a:br>
              <a:rPr lang="es-ES" sz="2800" dirty="0"/>
            </a:br>
            <a:endParaRPr lang="es-ES" sz="28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62741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549275"/>
            <a:ext cx="7113984" cy="5470525"/>
          </a:xfrm>
        </p:spPr>
        <p:txBody>
          <a:bodyPr/>
          <a:lstStyle/>
          <a:p>
            <a:pPr eaLnBrk="1" hangingPunct="1"/>
            <a:r>
              <a:rPr lang="es-ES" sz="2400" dirty="0"/>
              <a:t> Ellos cultivaban verduras y flores, sino también las plantas medicinales.</a:t>
            </a:r>
          </a:p>
          <a:p>
            <a:pPr eaLnBrk="1" hangingPunct="1"/>
            <a:r>
              <a:rPr lang="es-ES" sz="2400" dirty="0"/>
              <a:t>Los jardines estuvieron abandonados desde la Segunda Guerra Mundial, fueron restaurados en los años 90, con el apoyo de la FED para su iluminación.</a:t>
            </a:r>
            <a:endParaRPr lang="es-ES" sz="2400" i="1" dirty="0"/>
          </a:p>
        </p:txBody>
      </p:sp>
    </p:spTree>
    <p:extLst>
      <p:ext uri="{BB962C8B-B14F-4D97-AF65-F5344CB8AC3E}">
        <p14:creationId xmlns:p14="http://schemas.microsoft.com/office/powerpoint/2010/main" val="3045841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ourget du Lac.-Jardin du Prie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125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ourget du Lac.-Jardin du Prieure.-jen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2 Imagen" descr="Bourget du Lac Estatui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3 CuadroTexto"/>
          <p:cNvSpPr txBox="1">
            <a:spLocks noChangeArrowheads="1"/>
          </p:cNvSpPr>
          <p:nvPr/>
        </p:nvSpPr>
        <p:spPr bwMode="auto">
          <a:xfrm>
            <a:off x="5940425" y="6524625"/>
            <a:ext cx="320357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fr-FR" dirty="0">
                <a:solidFill>
                  <a:prstClr val="black"/>
                </a:solidFill>
                <a:latin typeface="Perpetua" pitchFamily="18" charset="0"/>
              </a:rPr>
              <a:t>Bourget du Lac.-Jardin du Prieure</a:t>
            </a:r>
            <a:endParaRPr lang="es-ES" dirty="0">
              <a:solidFill>
                <a:prstClr val="black"/>
              </a:solidFill>
              <a:latin typeface="Perpetua" pitchFamily="18" charset="0"/>
            </a:endParaRPr>
          </a:p>
        </p:txBody>
      </p:sp>
    </p:spTree>
    <p:extLst>
      <p:ext uri="{BB962C8B-B14F-4D97-AF65-F5344CB8AC3E}">
        <p14:creationId xmlns:p14="http://schemas.microsoft.com/office/powerpoint/2010/main" val="1840316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ourget du Lac Jard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000" cy="74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667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ourget du Lac Jardins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850" y="0"/>
            <a:ext cx="9004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694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ourget du La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050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ourget du Lac.-Jardin_gauch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2 Imagen" descr="Bourget du Lac.-Jardin_droit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991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2 Imagen" descr="Bourget du Lac.-Jardin central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3 Imagen" descr="Bourget du Lac.-feuillage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5273517" cy="76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800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dirty="0"/>
              <a:t>Château d'Ambleville</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fr-FR" dirty="0"/>
              <a:t>El </a:t>
            </a:r>
            <a:r>
              <a:rPr lang="fr-FR" b="1" dirty="0"/>
              <a:t>castillo de Ambleville</a:t>
            </a:r>
            <a:r>
              <a:rPr lang="fr-FR" dirty="0"/>
              <a:t> es un castillo renacentista situado en el Vexin francés. </a:t>
            </a:r>
            <a:br>
              <a:rPr lang="fr-FR" dirty="0"/>
            </a:br>
            <a:r>
              <a:rPr lang="fr-FR" dirty="0"/>
              <a:t>La zona clasificada como monumento histórico , es parte del Parque Natural Regional de Vexin francés </a:t>
            </a:r>
          </a:p>
          <a:p>
            <a:pPr marL="274320" indent="-274320" eaLnBrk="1" fontAlgn="auto" hangingPunct="1">
              <a:spcBef>
                <a:spcPts val="580"/>
              </a:spcBef>
              <a:spcAft>
                <a:spcPts val="0"/>
              </a:spcAft>
              <a:buFont typeface="Wingdings 2"/>
              <a:buChar char=""/>
              <a:defRPr/>
            </a:pPr>
            <a:r>
              <a:rPr lang="fr-FR" dirty="0"/>
              <a:t>Ha sido galardonado con el </a:t>
            </a:r>
            <a:r>
              <a:rPr lang="fr-FR" i="1" dirty="0"/>
              <a:t>jardín excepcional</a:t>
            </a:r>
            <a:r>
              <a:rPr lang="fr-FR" dirty="0"/>
              <a:t>, otorgado por el Ministerio de Cultura.</a:t>
            </a:r>
          </a:p>
          <a:p>
            <a:pPr marL="274320" indent="-274320" eaLnBrk="1" fontAlgn="auto" hangingPunct="1">
              <a:spcBef>
                <a:spcPts val="580"/>
              </a:spcBef>
              <a:spcAft>
                <a:spcPts val="0"/>
              </a:spcAft>
              <a:buFont typeface="Wingdings 2"/>
              <a:buChar char=""/>
              <a:defRPr/>
            </a:pPr>
            <a:r>
              <a:rPr lang="fr-FR" dirty="0"/>
              <a:t>Construido para Louis de Mornay por el arquitecto Jean Grappin, fue construido sobre los cimientos de una fortaleza feudal, publicadas en las orillas del Aubette los confines de la Ile-de-France y Normandía , a continuación inglés. </a:t>
            </a:r>
          </a:p>
        </p:txBody>
      </p:sp>
    </p:spTree>
    <p:extLst>
      <p:ext uri="{BB962C8B-B14F-4D97-AF65-F5344CB8AC3E}">
        <p14:creationId xmlns:p14="http://schemas.microsoft.com/office/powerpoint/2010/main" val="3115154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En 1893 , el acaudalado marchante de arte Charles Sedelmeyer compró el castillo y restaurado a un alto costo al hacer un teatro, chimeneas y balcones venecianos y estatuas adornan el jardín de Italia, ahora se conservan en Villarceaux.</a:t>
            </a:r>
          </a:p>
          <a:p>
            <a:r>
              <a:rPr lang="es-ES" dirty="0"/>
              <a:t> Jardines de los siglos XVII y XVIII, se reelaborado en 1928 por el nuevo propietario, la marquesa de Villefranche, e inspirado por los de la restauración de la Villa Gamberaia de Florencia . </a:t>
            </a:r>
          </a:p>
          <a:p>
            <a:r>
              <a:rPr lang="es-ES" dirty="0"/>
              <a:t>Ofrecen un ejemplo particularmente logrado de jardín a la italiana </a:t>
            </a:r>
          </a:p>
        </p:txBody>
      </p:sp>
    </p:spTree>
    <p:extLst>
      <p:ext uri="{BB962C8B-B14F-4D97-AF65-F5344CB8AC3E}">
        <p14:creationId xmlns:p14="http://schemas.microsoft.com/office/powerpoint/2010/main" val="6072211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836613"/>
            <a:ext cx="7113984" cy="5183187"/>
          </a:xfrm>
        </p:spPr>
        <p:txBody>
          <a:bodyPr>
            <a:normAutofit/>
          </a:bodyPr>
          <a:lstStyle/>
          <a:p>
            <a:pPr eaLnBrk="1" hangingPunct="1"/>
            <a:r>
              <a:rPr lang="fr-FR" sz="2400" dirty="0"/>
              <a:t>Madame de Maintenon se quedó en el castillo en compañía de "Los niños de Francia". </a:t>
            </a:r>
          </a:p>
          <a:p>
            <a:pPr eaLnBrk="1" hangingPunct="1"/>
            <a:r>
              <a:rPr lang="fr-FR" sz="2400" dirty="0"/>
              <a:t> Un retrato de Luis XVIII, con su abrigo de coronación, está presente en los muros del castillo. </a:t>
            </a:r>
          </a:p>
          <a:p>
            <a:pPr eaLnBrk="1" hangingPunct="1"/>
            <a:r>
              <a:rPr lang="fr-FR" sz="2400" dirty="0"/>
              <a:t>Sus nuevos propietarios han iniciado desde 2003 una gran campaña para la reconstrucción de los jardines originales</a:t>
            </a:r>
            <a:r>
              <a:rPr lang="fr-FR" dirty="0"/>
              <a:t>. </a:t>
            </a:r>
          </a:p>
          <a:p>
            <a:pPr eaLnBrk="1" hangingPunct="1"/>
            <a:endParaRPr lang="es-ES" dirty="0"/>
          </a:p>
        </p:txBody>
      </p:sp>
    </p:spTree>
    <p:extLst>
      <p:ext uri="{BB962C8B-B14F-4D97-AF65-F5344CB8AC3E}">
        <p14:creationId xmlns:p14="http://schemas.microsoft.com/office/powerpoint/2010/main" val="1144346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hateau  d'ambleville 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1434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hateau  d'amble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352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hateau d´Amble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868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hâteau d'Ambleville.-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9876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hateau de Amble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5399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hâteau d'AmblevilleAmblevil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2073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hâteau d'Amblevilleparcamblevillecasca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2 Imagen" descr="Ambleville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7436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hâteau d'Amblevill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873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hâteau d'Amblevill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8677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hâteau d'Ambleville.-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525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hâteau d'Amblevilleparcamblevillebass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0385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hateau d´Ambleville.-Bassin lun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1191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hateau d´Ambleville.-Emicyc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5841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hâteau d'Amblevilleparcamblevillebassinc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2345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2 Imagen" descr="Chataeau d´Ambleville.-Lu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42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hateau d´Amblevil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144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hateau d´Ambleville..-avrilSim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175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hateau d´Ambleville..-Echiquier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0998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hâteau d'Ambleville.-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1860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hateau d´Ambleville.-La Lu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540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Chateau d´Amblevil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659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hateau d´Ambleville.-LuneVers20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2 CuadroTexto"/>
          <p:cNvSpPr txBox="1">
            <a:spLocks noChangeArrowheads="1"/>
          </p:cNvSpPr>
          <p:nvPr/>
        </p:nvSpPr>
        <p:spPr bwMode="auto">
          <a:xfrm>
            <a:off x="250825" y="0"/>
            <a:ext cx="244951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latin typeface="Perpetua" pitchFamily="18" charset="0"/>
              </a:rPr>
              <a:t>Chateau d´Ambleville</a:t>
            </a:r>
          </a:p>
        </p:txBody>
      </p:sp>
    </p:spTree>
    <p:extLst>
      <p:ext uri="{BB962C8B-B14F-4D97-AF65-F5344CB8AC3E}">
        <p14:creationId xmlns:p14="http://schemas.microsoft.com/office/powerpoint/2010/main" val="9087573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hateau d´Ambleville.-avrilLu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0003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hateau d´Amblevil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3287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Jardins dÁmblevill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0553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hateau d´Amblevill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3699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hateau d´Ambleville.-AutomneAll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100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hateau d´A,mbleville.-echiqui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6351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hateau d´Ambleville.-AutomneArca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9834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hateau d´Ambleville.-AutomneLu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7761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hateau d´Ambleville.-AutomneLuneMilieu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2603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hateau d´Ambleville.-echiqui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2835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ateau d´Ambleville.-JardinSerreSimpleTulip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descr="Chateau d´Ambleville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3981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hateau d´Ambleville.-La Lun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4964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2 Imagen" descr="Chateau de Amblevill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4 Imagen" descr="Chateau d´Ambleville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8013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hateau de Ambleville 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2327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hateau de Amblevil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9203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Jardins d´Ambleville.-Parterre Bou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2418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p:txBody>
          <a:bodyPr/>
          <a:lstStyle/>
          <a:p>
            <a:pPr eaLnBrk="1" hangingPunct="1"/>
            <a:r>
              <a:rPr lang="es-ES" dirty="0"/>
              <a:t>Chateau de Kolbsheim</a:t>
            </a:r>
          </a:p>
        </p:txBody>
      </p:sp>
      <p:sp>
        <p:nvSpPr>
          <p:cNvPr id="83971" name="2 Marcador de contenido"/>
          <p:cNvSpPr>
            <a:spLocks noGrp="1"/>
          </p:cNvSpPr>
          <p:nvPr>
            <p:ph sz="quarter" idx="1"/>
          </p:nvPr>
        </p:nvSpPr>
        <p:spPr>
          <a:xfrm>
            <a:off x="914400" y="1447800"/>
            <a:ext cx="7185992" cy="5005388"/>
          </a:xfrm>
        </p:spPr>
        <p:txBody>
          <a:bodyPr/>
          <a:lstStyle/>
          <a:p>
            <a:pPr eaLnBrk="1" hangingPunct="1"/>
            <a:r>
              <a:rPr lang="es-ES" sz="2400" dirty="0"/>
              <a:t>El </a:t>
            </a:r>
            <a:r>
              <a:rPr lang="es-ES" sz="2400" b="1" dirty="0"/>
              <a:t>castillo de Kolbsheim</a:t>
            </a:r>
            <a:r>
              <a:rPr lang="es-ES" sz="2400" dirty="0"/>
              <a:t> se encuentra cerca de la ciudad de Kolbsheim , en el departamento francés de Bajo Rin , en Alsacia .</a:t>
            </a:r>
          </a:p>
          <a:p>
            <a:pPr eaLnBrk="1" hangingPunct="1"/>
            <a:r>
              <a:rPr lang="es-ES" sz="2400" dirty="0"/>
              <a:t>Se encuentra a 15 kilómetros al suroeste de Estrasburgo, con vistas a la llanura de Alsacia . </a:t>
            </a:r>
          </a:p>
          <a:p>
            <a:pPr eaLnBrk="1" hangingPunct="1"/>
            <a:r>
              <a:rPr lang="es-ES" sz="2400" dirty="0"/>
              <a:t> El castillo cuenta con dos alas, la más antigua construida en 1703. </a:t>
            </a:r>
          </a:p>
          <a:p>
            <a:pPr eaLnBrk="1" hangingPunct="1"/>
            <a:r>
              <a:rPr lang="es-ES" sz="2400" dirty="0"/>
              <a:t>La parte superior del jardín es el jardín geométrico francés, decorado con estanques, fuentes, setos y árboles esculpidos. </a:t>
            </a:r>
          </a:p>
          <a:p>
            <a:pPr eaLnBrk="1" hangingPunct="1"/>
            <a:endParaRPr lang="es-ES" sz="2400" dirty="0"/>
          </a:p>
        </p:txBody>
      </p:sp>
    </p:spTree>
    <p:extLst>
      <p:ext uri="{BB962C8B-B14F-4D97-AF65-F5344CB8AC3E}">
        <p14:creationId xmlns:p14="http://schemas.microsoft.com/office/powerpoint/2010/main" val="12357829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476250"/>
            <a:ext cx="7041976" cy="5543550"/>
          </a:xfrm>
        </p:spPr>
        <p:txBody>
          <a:bodyPr/>
          <a:lstStyle/>
          <a:p>
            <a:pPr eaLnBrk="1" hangingPunct="1"/>
            <a:r>
              <a:rPr lang="es-ES" sz="2400" dirty="0"/>
              <a:t>La parte inferior es un parque Inglés, con muchos cientos de años los árboles viejos.</a:t>
            </a:r>
          </a:p>
          <a:p>
            <a:pPr eaLnBrk="1" hangingPunct="1"/>
            <a:r>
              <a:rPr lang="es-ES" sz="2400" dirty="0"/>
              <a:t>Gran parte del jardín fue destruido en la Primera Guerra Mundial, pero fue restaurado por la familia Grunelius, los actuales propietarios. </a:t>
            </a:r>
          </a:p>
          <a:p>
            <a:pPr eaLnBrk="1" hangingPunct="1"/>
            <a:r>
              <a:rPr lang="es-ES" sz="2400" dirty="0"/>
              <a:t>El jardín está clasificado por el Ministerio de Cultura de Francia como uno de los jardines más notables de Francia . </a:t>
            </a:r>
          </a:p>
          <a:p>
            <a:pPr eaLnBrk="1" hangingPunct="1"/>
            <a:endParaRPr lang="es-ES" dirty="0"/>
          </a:p>
        </p:txBody>
      </p:sp>
    </p:spTree>
    <p:extLst>
      <p:ext uri="{BB962C8B-B14F-4D97-AF65-F5344CB8AC3E}">
        <p14:creationId xmlns:p14="http://schemas.microsoft.com/office/powerpoint/2010/main" val="16079961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hateau de Kolbshei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7996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hâteau de Kolbshei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864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hâteau de Kolbsheim.-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5627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hâteau de Kolbsheim.-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3318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hâteau de Kolbsheim.-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3208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âteau de Kolbsheim.-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5852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Título"/>
          <p:cNvSpPr>
            <a:spLocks noGrp="1"/>
          </p:cNvSpPr>
          <p:nvPr>
            <p:ph type="title"/>
          </p:nvPr>
        </p:nvSpPr>
        <p:spPr/>
        <p:txBody>
          <a:bodyPr/>
          <a:lstStyle/>
          <a:p>
            <a:pPr eaLnBrk="1" hangingPunct="1"/>
            <a:r>
              <a:rPr lang="es-ES" dirty="0"/>
              <a:t>Château de Nacqueville</a:t>
            </a:r>
          </a:p>
        </p:txBody>
      </p:sp>
      <p:sp>
        <p:nvSpPr>
          <p:cNvPr id="92163" name="2 Marcador de contenido"/>
          <p:cNvSpPr>
            <a:spLocks noGrp="1"/>
          </p:cNvSpPr>
          <p:nvPr>
            <p:ph sz="quarter" idx="1"/>
          </p:nvPr>
        </p:nvSpPr>
        <p:spPr>
          <a:xfrm>
            <a:off x="914400" y="1557338"/>
            <a:ext cx="7185992" cy="4462462"/>
          </a:xfrm>
        </p:spPr>
        <p:txBody>
          <a:bodyPr>
            <a:normAutofit fontScale="92500"/>
          </a:bodyPr>
          <a:lstStyle/>
          <a:p>
            <a:pPr eaLnBrk="1" hangingPunct="1"/>
            <a:r>
              <a:rPr lang="fr-FR" sz="2400" dirty="0"/>
              <a:t>El </a:t>
            </a:r>
            <a:r>
              <a:rPr lang="fr-FR" sz="2400" b="1" dirty="0"/>
              <a:t>castillo</a:t>
            </a:r>
            <a:r>
              <a:rPr lang="fr-FR" sz="2400" dirty="0"/>
              <a:t> es un </a:t>
            </a:r>
            <a:r>
              <a:rPr lang="fr-FR" sz="2400" b="1" dirty="0"/>
              <a:t>castillo-Nacqueville</a:t>
            </a:r>
            <a:r>
              <a:rPr lang="fr-FR" sz="2400" dirty="0"/>
              <a:t> en la ciudad de Urville-Nacqueville en el departamento de Mancha.</a:t>
            </a:r>
          </a:p>
          <a:p>
            <a:pPr eaLnBrk="1" hangingPunct="1"/>
            <a:r>
              <a:rPr lang="fr-FR" sz="2400" dirty="0"/>
              <a:t>El castillo está construido en el siglo </a:t>
            </a:r>
            <a:r>
              <a:rPr lang="fr-FR" sz="2400" baseline="30000" dirty="0"/>
              <a:t>XVI</a:t>
            </a:r>
            <a:r>
              <a:rPr lang="fr-FR" sz="2400" dirty="0"/>
              <a:t> por Juan de Grimouville. </a:t>
            </a:r>
          </a:p>
          <a:p>
            <a:pPr eaLnBrk="1" hangingPunct="1"/>
            <a:r>
              <a:rPr lang="fr-FR" sz="2400" dirty="0"/>
              <a:t>En 1822, Hipólito de Tocqueville Clérel heredada de su esposa, Emily Erard de Belisle, el castillo. </a:t>
            </a:r>
          </a:p>
          <a:p>
            <a:pPr eaLnBrk="1" hangingPunct="1"/>
            <a:r>
              <a:rPr lang="fr-FR" sz="2400" dirty="0"/>
              <a:t>El parque del castillo fue creado en 1830 por un paisajista inglés. </a:t>
            </a:r>
          </a:p>
          <a:p>
            <a:pPr eaLnBrk="1" hangingPunct="1"/>
            <a:r>
              <a:rPr lang="fr-FR" sz="2400" dirty="0"/>
              <a:t>. El monumento está sujeto a registro en virtud de los monumentos históricos del 16 de mayo de 1944 . </a:t>
            </a:r>
          </a:p>
          <a:p>
            <a:pPr eaLnBrk="1" hangingPunct="1"/>
            <a:endParaRPr lang="es-ES" dirty="0"/>
          </a:p>
        </p:txBody>
      </p:sp>
    </p:spTree>
    <p:extLst>
      <p:ext uri="{BB962C8B-B14F-4D97-AF65-F5344CB8AC3E}">
        <p14:creationId xmlns:p14="http://schemas.microsoft.com/office/powerpoint/2010/main" val="31060203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âteau de Nacqueville.-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4119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âteau de Nacqueville.-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5178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âteau de Nacque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6783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âteau de Nacquevill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9495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âteau de Nacquevill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8255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hâteau de Nacquevill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2012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hâteau de Nacqueville.-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6817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hâteau de Nacqueville.-ur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4531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hâteau de Nacqueville.-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6391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hâteau de Nacquevill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6980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dirty="0"/>
              <a:t>Château de Rambouillet.</a:t>
            </a:r>
          </a:p>
        </p:txBody>
      </p:sp>
      <p:sp>
        <p:nvSpPr>
          <p:cNvPr id="3" name="2 Marcador de contenido"/>
          <p:cNvSpPr>
            <a:spLocks noGrp="1"/>
          </p:cNvSpPr>
          <p:nvPr>
            <p:ph sz="quarter" idx="1"/>
          </p:nvPr>
        </p:nvSpPr>
        <p:spPr>
          <a:xfrm>
            <a:off x="914400" y="1988840"/>
            <a:ext cx="6897960" cy="4535785"/>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castillo de Rambouillet</a:t>
            </a:r>
            <a:r>
              <a:rPr lang="es-ES" dirty="0"/>
              <a:t> es un castillo en la ciudad de Rambouillet , Yvelines departamento , en la Île-de-France región en el norte de Francia , a 50 km  al suroeste de París . Es la residencia de verano de los Presidentes de la República Francesa .</a:t>
            </a:r>
          </a:p>
          <a:p>
            <a:pPr marL="274320" indent="-274320" eaLnBrk="1" fontAlgn="auto" hangingPunct="1">
              <a:spcBef>
                <a:spcPts val="580"/>
              </a:spcBef>
              <a:spcAft>
                <a:spcPts val="0"/>
              </a:spcAft>
              <a:buFont typeface="Wingdings 2"/>
              <a:buChar char=""/>
              <a:defRPr/>
            </a:pPr>
            <a:r>
              <a:rPr lang="es-ES" dirty="0"/>
              <a:t>El 26 de diciembre de 1999, el huracán Lothar  golpeó la mitad norte de Francia, causando estragos en bosques, parques y edificios. </a:t>
            </a:r>
          </a:p>
        </p:txBody>
      </p:sp>
    </p:spTree>
    <p:extLst>
      <p:ext uri="{BB962C8B-B14F-4D97-AF65-F5344CB8AC3E}">
        <p14:creationId xmlns:p14="http://schemas.microsoft.com/office/powerpoint/2010/main" val="4764062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1600200"/>
            <a:ext cx="7025208" cy="4873752"/>
          </a:xfrm>
        </p:spPr>
        <p:txBody>
          <a:bodyPr/>
          <a:lstStyle/>
          <a:p>
            <a:r>
              <a:rPr lang="es-ES" dirty="0"/>
              <a:t>En el bosque de Rambouillet se perdieron cientos de miles de árboles, y entre los más de cinco mil árboles caídos en el parque de Rambouillet, fue el hermoso, histórico Allée de Cyprès Chauves de Louisiane, de la avenida de los cipreses calvos plantado en 1810.</a:t>
            </a:r>
          </a:p>
          <a:p>
            <a:endParaRPr lang="es-ES" dirty="0"/>
          </a:p>
        </p:txBody>
      </p:sp>
    </p:spTree>
    <p:extLst>
      <p:ext uri="{BB962C8B-B14F-4D97-AF65-F5344CB8AC3E}">
        <p14:creationId xmlns:p14="http://schemas.microsoft.com/office/powerpoint/2010/main" val="4549125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hâteau de Rambouillet.-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65056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hateau de rambouillet.-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1076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hâteau de Rambouillet.-cx.jpg"/>
          <p:cNvPicPr>
            <a:picLocks noChangeAspect="1"/>
          </p:cNvPicPr>
          <p:nvPr/>
        </p:nvPicPr>
        <p:blipFill rotWithShape="1">
          <a:blip r:embed="rId3">
            <a:extLst>
              <a:ext uri="{28A0092B-C50C-407E-A947-70E740481C1C}">
                <a14:useLocalDpi xmlns:a14="http://schemas.microsoft.com/office/drawing/2010/main" val="0"/>
              </a:ext>
            </a:extLst>
          </a:blip>
          <a:srcRect l="1765" t="3137" r="1471" b="39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5925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hâteau de RambouilletRambouillet---Chat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2 CuadroTexto"/>
          <p:cNvSpPr txBox="1">
            <a:spLocks noChangeArrowheads="1"/>
          </p:cNvSpPr>
          <p:nvPr/>
        </p:nvSpPr>
        <p:spPr bwMode="auto">
          <a:xfrm>
            <a:off x="0" y="6488113"/>
            <a:ext cx="248443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latin typeface="Perpetua" pitchFamily="18" charset="0"/>
              </a:rPr>
              <a:t>Château de Rambouillet.-b</a:t>
            </a:r>
          </a:p>
        </p:txBody>
      </p:sp>
    </p:spTree>
    <p:extLst>
      <p:ext uri="{BB962C8B-B14F-4D97-AF65-F5344CB8AC3E}">
        <p14:creationId xmlns:p14="http://schemas.microsoft.com/office/powerpoint/2010/main" val="36081602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Rambouillet.- Parter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8007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Rambouill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8228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Rambouillet.-Parterres.-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5518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Rambouillet Chatea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7917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Rambouillet Chateau.-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3798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Rambouillet Chateau.-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3473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Rambouillet Chat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0120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Rambouillet-allee-du Chat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6203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Título"/>
          <p:cNvSpPr>
            <a:spLocks noGrp="1"/>
          </p:cNvSpPr>
          <p:nvPr>
            <p:ph type="title"/>
          </p:nvPr>
        </p:nvSpPr>
        <p:spPr/>
        <p:txBody>
          <a:bodyPr/>
          <a:lstStyle/>
          <a:p>
            <a:pPr eaLnBrk="1" hangingPunct="1"/>
            <a:r>
              <a:rPr lang="es-ES" dirty="0"/>
              <a:t>Chateau de Vendeuvre</a:t>
            </a:r>
          </a:p>
        </p:txBody>
      </p:sp>
      <p:sp>
        <p:nvSpPr>
          <p:cNvPr id="116739" name="2 Marcador de contenido"/>
          <p:cNvSpPr>
            <a:spLocks noGrp="1"/>
          </p:cNvSpPr>
          <p:nvPr>
            <p:ph sz="quarter" idx="1"/>
          </p:nvPr>
        </p:nvSpPr>
        <p:spPr>
          <a:xfrm>
            <a:off x="914400" y="1484313"/>
            <a:ext cx="7113984" cy="4535487"/>
          </a:xfrm>
        </p:spPr>
        <p:txBody>
          <a:bodyPr>
            <a:normAutofit fontScale="92500"/>
          </a:bodyPr>
          <a:lstStyle/>
          <a:p>
            <a:pPr eaLnBrk="1" hangingPunct="1"/>
            <a:r>
              <a:rPr lang="fr-FR" sz="2400" b="1" dirty="0"/>
              <a:t>El castillo de Vendeuvre </a:t>
            </a:r>
            <a:r>
              <a:rPr lang="fr-FR" sz="2400" dirty="0"/>
              <a:t> está situado en la localidad de Vendeuvre , entre Saint-Pierre-sur-Dives y Falaise , en Normandía </a:t>
            </a:r>
          </a:p>
          <a:p>
            <a:pPr eaLnBrk="1" hangingPunct="1"/>
            <a:r>
              <a:rPr lang="fr-FR" sz="2400" dirty="0"/>
              <a:t>Está abierto al público desde 1983 y alberga el museo de muebles en miniatura , la primera colección en el mundo de los muebles en miniatura, una colección de jaulas de los perros y mascotas , la serie de cuartos es un buen ejemplo del arte de vivir siglo </a:t>
            </a:r>
            <a:r>
              <a:rPr lang="fr-FR" sz="2400" baseline="30000" dirty="0"/>
              <a:t>XVIII,</a:t>
            </a:r>
            <a:r>
              <a:rPr lang="fr-FR" sz="2400" dirty="0"/>
              <a:t> a menudo se refleja tanto en las cocinas de la misma época.</a:t>
            </a:r>
          </a:p>
          <a:p>
            <a:pPr eaLnBrk="1" hangingPunct="1"/>
            <a:r>
              <a:rPr lang="fr-FR" sz="2400" dirty="0"/>
              <a:t>En el exterior, el castillo está decorado del jardín del agua "sorpresa" de una cueva y mariscos</a:t>
            </a:r>
            <a:r>
              <a:rPr lang="fr-FR" dirty="0"/>
              <a:t>. </a:t>
            </a:r>
            <a:endParaRPr lang="es-ES" dirty="0"/>
          </a:p>
        </p:txBody>
      </p:sp>
    </p:spTree>
    <p:extLst>
      <p:ext uri="{BB962C8B-B14F-4D97-AF65-F5344CB8AC3E}">
        <p14:creationId xmlns:p14="http://schemas.microsoft.com/office/powerpoint/2010/main" val="1472805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6969968" cy="5614987"/>
          </a:xfrm>
        </p:spPr>
        <p:txBody>
          <a:bodyPr>
            <a:normAutofit/>
          </a:bodyPr>
          <a:lstStyle/>
          <a:p>
            <a:pPr marL="274320" indent="-274320" eaLnBrk="1" fontAlgn="auto" hangingPunct="1">
              <a:spcBef>
                <a:spcPts val="580"/>
              </a:spcBef>
              <a:spcAft>
                <a:spcPts val="0"/>
              </a:spcAft>
              <a:buFont typeface="Wingdings 2"/>
              <a:buChar char=""/>
              <a:defRPr/>
            </a:pPr>
            <a:r>
              <a:rPr lang="fr-FR" dirty="0"/>
              <a:t>Construido entre 1750 y 1752 en términos de Jacques François Blondel , Vendeuvre es un ejemplo de una casa de campo desde mediados de siglo </a:t>
            </a:r>
            <a:r>
              <a:rPr lang="fr-FR" baseline="30000" dirty="0"/>
              <a:t>XVIII</a:t>
            </a:r>
            <a:r>
              <a:rPr lang="fr-FR" dirty="0"/>
              <a:t> , una casa </a:t>
            </a:r>
            <a:r>
              <a:rPr lang="fr-FR" i="1" dirty="0"/>
              <a:t>en el país</a:t>
            </a:r>
            <a:r>
              <a:rPr lang="fr-FR" dirty="0"/>
              <a:t> bajo los términos de la época.</a:t>
            </a:r>
          </a:p>
          <a:p>
            <a:pPr marL="274320" indent="-274320" eaLnBrk="1" fontAlgn="auto" hangingPunct="1">
              <a:spcBef>
                <a:spcPts val="580"/>
              </a:spcBef>
              <a:spcAft>
                <a:spcPts val="0"/>
              </a:spcAft>
              <a:buFont typeface="Wingdings 2"/>
              <a:buChar char=""/>
              <a:defRPr/>
            </a:pPr>
            <a:r>
              <a:rPr lang="fr-FR" dirty="0"/>
              <a:t>Nacido en una familia cotentinaise tal vez vinculado a los antiguos condes de Flandes.</a:t>
            </a:r>
          </a:p>
          <a:p>
            <a:pPr marL="274320" indent="-274320" eaLnBrk="1" fontAlgn="auto" hangingPunct="1">
              <a:spcBef>
                <a:spcPts val="580"/>
              </a:spcBef>
              <a:spcAft>
                <a:spcPts val="0"/>
              </a:spcAft>
              <a:buFont typeface="Wingdings 2"/>
              <a:buChar char=""/>
              <a:defRPr/>
            </a:pPr>
            <a:r>
              <a:rPr lang="fr-FR" dirty="0"/>
              <a:t>Dañado durante la Segunda Guerra Mundial , es el actual conde de Vendeuvre, descendiente directo de Alejandro Vendeuvre, al que le debemos la renovación interior y exterior del castillo.</a:t>
            </a:r>
          </a:p>
        </p:txBody>
      </p:sp>
    </p:spTree>
    <p:extLst>
      <p:ext uri="{BB962C8B-B14F-4D97-AF65-F5344CB8AC3E}">
        <p14:creationId xmlns:p14="http://schemas.microsoft.com/office/powerpoint/2010/main" val="31634069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340768"/>
            <a:ext cx="7467600" cy="5133184"/>
          </a:xfrm>
        </p:spPr>
        <p:txBody>
          <a:bodyPr/>
          <a:lstStyle/>
          <a:p>
            <a:r>
              <a:rPr lang="es-ES" dirty="0"/>
              <a:t>El mapa catastral de 1813 es la base para la reposición del jardín a la francesa, ya que existió originalmente. </a:t>
            </a:r>
          </a:p>
          <a:p>
            <a:r>
              <a:rPr lang="es-ES" dirty="0"/>
              <a:t>En 1983, el invernadero , seriamente dañado durante la Segunda Guerra Mundial , se restaura.</a:t>
            </a:r>
          </a:p>
          <a:p>
            <a:r>
              <a:rPr lang="es-ES" dirty="0"/>
              <a:t>La originalidad y la estética de estos jardines son el resultado de la pasión del actual conde de Vendeuvre, que ha recreado en cada detalle cincelado, generando espacios de sueños y encantos. </a:t>
            </a:r>
          </a:p>
          <a:p>
            <a:endParaRPr lang="es-ES" dirty="0"/>
          </a:p>
        </p:txBody>
      </p:sp>
    </p:spTree>
    <p:extLst>
      <p:ext uri="{BB962C8B-B14F-4D97-AF65-F5344CB8AC3E}">
        <p14:creationId xmlns:p14="http://schemas.microsoft.com/office/powerpoint/2010/main" val="34597854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5543550"/>
          </a:xfrm>
        </p:spPr>
        <p:txBody>
          <a:bodyPr>
            <a:normAutofit/>
          </a:bodyPr>
          <a:lstStyle/>
          <a:p>
            <a:pPr marL="274320" indent="-274320" eaLnBrk="1" fontAlgn="auto" hangingPunct="1">
              <a:spcBef>
                <a:spcPts val="580"/>
              </a:spcBef>
              <a:spcAft>
                <a:spcPts val="0"/>
              </a:spcAft>
              <a:buFont typeface="Wingdings 2"/>
              <a:buChar char=""/>
              <a:defRPr/>
            </a:pPr>
            <a:r>
              <a:rPr lang="fr-FR" dirty="0"/>
              <a:t>El número actual de Vendeuvre se inspiró en los jardines del Renacimiento italiano , que adoraba a los mecanismos del agua destinada a los visitantes el encanto. </a:t>
            </a:r>
          </a:p>
          <a:p>
            <a:pPr marL="274320" indent="-274320" eaLnBrk="1" fontAlgn="auto" hangingPunct="1">
              <a:spcBef>
                <a:spcPts val="580"/>
              </a:spcBef>
              <a:spcAft>
                <a:spcPts val="0"/>
              </a:spcAft>
              <a:buFont typeface="Wingdings 2"/>
              <a:buChar char=""/>
              <a:defRPr/>
            </a:pPr>
            <a:r>
              <a:rPr lang="fr-FR" dirty="0"/>
              <a:t>El parque y los jardines están etiquetados como " Jardín Notable " </a:t>
            </a:r>
          </a:p>
          <a:p>
            <a:pPr marL="274320" indent="-274320" eaLnBrk="1" fontAlgn="auto" hangingPunct="1">
              <a:spcBef>
                <a:spcPts val="580"/>
              </a:spcBef>
              <a:spcAft>
                <a:spcPts val="0"/>
              </a:spcAft>
              <a:buFont typeface="Wingdings 2"/>
              <a:buChar char=""/>
              <a:defRPr/>
            </a:pPr>
            <a:r>
              <a:rPr lang="fr-FR" dirty="0"/>
              <a:t>Restaurado a partir de los planos originales, un jardín a la francesa regularmente acompaña el eje de esta casa</a:t>
            </a:r>
          </a:p>
          <a:p>
            <a:pPr marL="274320" indent="-274320" eaLnBrk="1" fontAlgn="auto" hangingPunct="1">
              <a:spcBef>
                <a:spcPts val="580"/>
              </a:spcBef>
              <a:spcAft>
                <a:spcPts val="0"/>
              </a:spcAft>
              <a:buFont typeface="Wingdings 2"/>
              <a:buChar char=""/>
              <a:defRPr/>
            </a:pPr>
            <a:r>
              <a:rPr lang="fr-FR" sz="2800" dirty="0"/>
              <a:t> </a:t>
            </a:r>
            <a:endParaRPr lang="fr-FR"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346350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1125538"/>
            <a:ext cx="7113984" cy="4894262"/>
          </a:xfrm>
        </p:spPr>
        <p:txBody>
          <a:bodyPr>
            <a:normAutofit lnSpcReduction="10000"/>
          </a:bodyPr>
          <a:lstStyle/>
          <a:p>
            <a:pPr eaLnBrk="1" hangingPunct="1"/>
            <a:r>
              <a:rPr lang="es-ES" sz="2400" dirty="0"/>
              <a:t>Topiary en el frente, el jardín en la parte posterior tiene un espejo de agua en suspensión, rodeado por setos de árboles de lima , desde la terraza con vistas a las camas de madera de boj , fuentes y chorros de agua, que se ve en- más allá de los prados del valle de las inmersiones , las colinas del Pays d'Auge . </a:t>
            </a:r>
          </a:p>
          <a:p>
            <a:pPr eaLnBrk="1" hangingPunct="1"/>
            <a:r>
              <a:rPr lang="es-ES" sz="2400" dirty="0"/>
              <a:t>En el eje lateral del castillo, una avenida de tilos en el siglo XVIII distribuye la construcción de la utilidad del jardín. </a:t>
            </a:r>
          </a:p>
          <a:p>
            <a:pPr eaLnBrk="1" hangingPunct="1"/>
            <a:r>
              <a:rPr lang="es-ES" sz="2400" dirty="0"/>
              <a:t>Un palomar reconstruido en 1811 incluye 1.400 portadores.</a:t>
            </a:r>
          </a:p>
          <a:p>
            <a:pPr eaLnBrk="1" hangingPunct="1"/>
            <a:endParaRPr lang="es-ES" dirty="0"/>
          </a:p>
          <a:p>
            <a:pPr eaLnBrk="1" hangingPunct="1"/>
            <a:endParaRPr lang="es-ES" dirty="0"/>
          </a:p>
        </p:txBody>
      </p:sp>
    </p:spTree>
    <p:extLst>
      <p:ext uri="{BB962C8B-B14F-4D97-AF65-F5344CB8AC3E}">
        <p14:creationId xmlns:p14="http://schemas.microsoft.com/office/powerpoint/2010/main" val="227970761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85992" cy="6048523"/>
          </a:xfrm>
        </p:spPr>
        <p:txBody>
          <a:bodyPr>
            <a:normAutofit lnSpcReduction="10000"/>
          </a:bodyPr>
          <a:lstStyle/>
          <a:p>
            <a:pPr marL="274320" indent="-274320" eaLnBrk="1" fontAlgn="auto" hangingPunct="1">
              <a:spcBef>
                <a:spcPts val="580"/>
              </a:spcBef>
              <a:spcAft>
                <a:spcPts val="0"/>
              </a:spcAft>
              <a:buFont typeface="Wingdings 2"/>
              <a:buChar char=""/>
              <a:defRPr/>
            </a:pPr>
            <a:r>
              <a:rPr lang="fr-FR" dirty="0"/>
              <a:t> Este edificio fue diseñado con un techo de área de captación de lluvia que cae en la cuenca central, donde las palomas se bañan. </a:t>
            </a:r>
          </a:p>
          <a:p>
            <a:pPr marL="274320" indent="-274320" eaLnBrk="1" fontAlgn="auto" hangingPunct="1">
              <a:spcBef>
                <a:spcPts val="580"/>
              </a:spcBef>
              <a:spcAft>
                <a:spcPts val="0"/>
              </a:spcAft>
              <a:buFont typeface="Wingdings 2"/>
              <a:buChar char=""/>
              <a:defRPr/>
            </a:pPr>
            <a:r>
              <a:rPr lang="fr-FR" dirty="0"/>
              <a:t> Lindando con la avenida de los tilos, un estanque con agua fría suministrada por tuberías subterráneas permiten la crianza de peces para los viernes y los días de ayuno .</a:t>
            </a:r>
          </a:p>
          <a:p>
            <a:pPr marL="274320" indent="-274320" eaLnBrk="1" fontAlgn="auto" hangingPunct="1">
              <a:spcBef>
                <a:spcPts val="580"/>
              </a:spcBef>
              <a:spcAft>
                <a:spcPts val="0"/>
              </a:spcAft>
              <a:buFont typeface="Wingdings 2"/>
              <a:buChar char=""/>
              <a:defRPr/>
            </a:pPr>
            <a:r>
              <a:rPr lang="fr-FR" dirty="0"/>
              <a:t>Una tercera parte de la piscina se separó por una red</a:t>
            </a:r>
          </a:p>
          <a:p>
            <a:pPr marL="274320" indent="-274320" eaLnBrk="1" fontAlgn="auto" hangingPunct="1">
              <a:spcBef>
                <a:spcPts val="580"/>
              </a:spcBef>
              <a:spcAft>
                <a:spcPts val="0"/>
              </a:spcAft>
              <a:buFont typeface="Wingdings 2"/>
              <a:buChar char=""/>
              <a:defRPr/>
            </a:pPr>
            <a:r>
              <a:rPr lang="fr-FR" dirty="0"/>
              <a:t> Se engordan los peces de lujo para los días de fiesta</a:t>
            </a:r>
          </a:p>
          <a:p>
            <a:pPr marL="274320" indent="-274320" eaLnBrk="1" fontAlgn="auto" hangingPunct="1">
              <a:spcBef>
                <a:spcPts val="580"/>
              </a:spcBef>
              <a:spcAft>
                <a:spcPts val="0"/>
              </a:spcAft>
              <a:buFont typeface="Wingdings 2"/>
              <a:buChar char=""/>
              <a:defRPr/>
            </a:pPr>
            <a:r>
              <a:rPr lang="fr-FR" dirty="0"/>
              <a:t> Los peces fueron alimentados con la basura de los molinos de harina y los desperdicios de los platos. </a:t>
            </a:r>
          </a:p>
          <a:p>
            <a:pPr marL="274320" indent="-274320" eaLnBrk="1" fontAlgn="auto" hangingPunct="1">
              <a:spcBef>
                <a:spcPts val="580"/>
              </a:spcBef>
              <a:spcAft>
                <a:spcPts val="0"/>
              </a:spcAft>
              <a:buFont typeface="Wingdings 2"/>
              <a:buChar char=""/>
              <a:defRPr/>
            </a:pPr>
            <a:r>
              <a:rPr lang="fr-FR" dirty="0"/>
              <a:t>Al final del callejón es el enfriador en forma de pirámide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3688798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404813"/>
            <a:ext cx="7041976" cy="5614987"/>
          </a:xfrm>
        </p:spPr>
        <p:txBody>
          <a:bodyPr/>
          <a:lstStyle/>
          <a:p>
            <a:pPr eaLnBrk="1" hangingPunct="1"/>
            <a:r>
              <a:rPr lang="fr-FR" sz="2400" dirty="0"/>
              <a:t>Recogieron en los días de frío extremo en el cuerpo de agua, el hielo se mantuvo en stock en el bienestar interior. </a:t>
            </a:r>
          </a:p>
          <a:p>
            <a:pPr eaLnBrk="1" hangingPunct="1"/>
            <a:r>
              <a:rPr lang="fr-FR" sz="2400" dirty="0"/>
              <a:t> Una doble puerta, mirando hacia el norte, le permitió conservar su frescura. </a:t>
            </a:r>
          </a:p>
          <a:p>
            <a:pPr eaLnBrk="1" hangingPunct="1"/>
            <a:r>
              <a:rPr lang="fr-FR" sz="2400" dirty="0"/>
              <a:t>Perpendicular a la nevera, un camino conduce al jardín del placer, entre dos caracoles de de boj, que simboliza el esfuerzo que hacemos para alcanzar el cielo.</a:t>
            </a:r>
          </a:p>
          <a:p>
            <a:pPr eaLnBrk="1" hangingPunct="1"/>
            <a:endParaRPr lang="es-ES" b="1" dirty="0"/>
          </a:p>
        </p:txBody>
      </p:sp>
    </p:spTree>
    <p:extLst>
      <p:ext uri="{BB962C8B-B14F-4D97-AF65-F5344CB8AC3E}">
        <p14:creationId xmlns:p14="http://schemas.microsoft.com/office/powerpoint/2010/main" val="31485331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hâteau de Vendeuvr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2241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ateau_de_Vendeuvre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1868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hâteau de Vendeuvr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0571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hâteau de Vendeuvre.-Serenity_temple_,_in_garden_of_Vendeuvre_(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8310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âteau de Vendeuvregrille-du-chateau-de-vendeuvre_600x600_100k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13350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hateau-de-vendeuvre_vendeuv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53390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hateau_de_vendeuvre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8592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hateau_de_vendeuvre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1328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Chateau_de_vendeuvre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2066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Chateau_de_vendeuvre_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2618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Chateau_de_vendeuvre_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3" name="2 Imagen" descr="Chateau_de_vendeuvre_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0"/>
            <a:ext cx="39957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6945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Chateau_de_vendeuvre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6638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Chateau_de_vendeuvre_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0975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hateau_de_vendeuvre_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49894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ateau_de_vendeuvre_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0900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ateau_de_vendeuvre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50288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ateau_de_vendeuvre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21491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hateau_de_vendeuvre_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576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Chateau_de_vendeuvre_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84606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Chateau_de_vendeuvre_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974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Words>2418</Words>
  <Application>Microsoft Office PowerPoint</Application>
  <PresentationFormat>Presentación en pantalla (4:3)</PresentationFormat>
  <Paragraphs>311</Paragraphs>
  <Slides>138</Slides>
  <Notes>107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138</vt:i4>
      </vt:variant>
    </vt:vector>
  </HeadingPairs>
  <TitlesOfParts>
    <vt:vector size="145" baseType="lpstr">
      <vt:lpstr>Arial</vt:lpstr>
      <vt:lpstr>Calibri</vt:lpstr>
      <vt:lpstr>Century Schoolbook</vt:lpstr>
      <vt:lpstr>Perpetua</vt:lpstr>
      <vt:lpstr>Wingdings</vt:lpstr>
      <vt:lpstr>Wingdings 2</vt:lpstr>
      <vt:lpstr>Default Theme</vt:lpstr>
      <vt:lpstr>EUROPA.-LA VUELTA AL MUNDO EN 385 JARDINES.- JARDINES REMARCABLES DE FRANCIA.-H</vt:lpstr>
      <vt:lpstr>Bois des Moutiers Varengeville-sur-Mer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Bourget du Lac. Jardin du Prieure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d'Ambleville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Kolbsheim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de Nacqueville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de Rambouillet.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Vendeuvre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9</cp:revision>
  <dcterms:created xsi:type="dcterms:W3CDTF">2013-09-07T10:02:19Z</dcterms:created>
  <dcterms:modified xsi:type="dcterms:W3CDTF">2018-03-13T04:49:09Z</dcterms:modified>
</cp:coreProperties>
</file>