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70"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21" r:id="rId66"/>
    <p:sldId id="322" r:id="rId67"/>
    <p:sldId id="323" r:id="rId68"/>
    <p:sldId id="324"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71" r:id="rId109"/>
    <p:sldId id="372" r:id="rId110"/>
    <p:sldId id="373" r:id="rId111"/>
    <p:sldId id="374" r:id="rId112"/>
    <p:sldId id="365" r:id="rId113"/>
    <p:sldId id="366" r:id="rId114"/>
    <p:sldId id="367" r:id="rId115"/>
    <p:sldId id="368" r:id="rId116"/>
    <p:sldId id="369"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28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896DEB-208E-4E31-8C3F-583C70BA5E41}"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16D5B4-DBEE-4CC4-AB23-C2DF704F5933}" type="slidenum">
              <a:rPr lang="es-ES" smtClean="0"/>
              <a:t>‹Nº›</a:t>
            </a:fld>
            <a:endParaRPr lang="es-ES" dirty="0"/>
          </a:p>
        </p:txBody>
      </p:sp>
    </p:spTree>
    <p:extLst>
      <p:ext uri="{BB962C8B-B14F-4D97-AF65-F5344CB8AC3E}">
        <p14:creationId xmlns:p14="http://schemas.microsoft.com/office/powerpoint/2010/main" val="63985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C1AC3-CF00-4341-800F-78992B319CF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Gardens.-Eva</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253992-89BC-4F07-816F-EA6213AB7EE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62D1F7-A179-477D-AA25-3CC717BCF51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A50104-C976-452B-AA12-5B8341A0A66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53FA4-D2FC-41BC-864C-F3DB1E9AB78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BD1C67-98CD-4C84-8292-4799D2ED718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19DD99-49DE-41D7-B710-EC62CDDC061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E589C-7149-4C61-97F0-A5CC00829B4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7BC2F-776D-4FF0-B609-4982B512500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00141-A6DA-4523-9CE6-056C4886BE6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446FA-36C8-4933-B6C2-F2B4BF1D9D0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FC0AD-3787-4EF0-89E1-45F00D6013F6}"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865A51-41E0-4A37-B412-A865CC58040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39CCC5-151B-4B32-B1AA-2E1DDD9120C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96366-301D-41C9-9B87-5073C54CE9D0}"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7FF5FD-F75E-4386-81B1-668F65A3492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20BD49-7DE5-4B71-9A4D-AD5C57230B7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1A4F09-1099-4B6E-B6D2-22473BA5AA5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2A825-164C-496B-AD98-5FE46720271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96462F-A78D-4BFE-8741-FF2C464B62BD}"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Tim Smith</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85966-CA7D-4328-8E3E-A179F74BE57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525DA1-A3FB-467E-8038-14E990E44EF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A3AB97-980D-411A-B645-F9BFF4C90F8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26882-AC01-42ED-826B-BF13348556E0}"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33BA17-8EC9-47D3-BC17-282A33D1789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F97031-E5C5-41C0-B34D-4EE4722759F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BDB382-2833-41C6-B0A4-C0DFD796D5B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7FD99-D97A-4BC6-97B2-99F356451E9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32AE3-BB6B-4BEC-BD24-FD72FFA9F7D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271C6E-3496-438F-A1D0-E15E9890B1A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 Park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B15C09-DFB6-405A-9EE3-5EB3A22F980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 Park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D5D49-05CE-48C6-825A-65A4C8AF8DD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61AE12-0634-4D0D-8DE3-95F2F9263FD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Abbey_Dore_Court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46</a:t>
            </a:fld>
            <a:endParaRPr lang="es-ES" dirty="0"/>
          </a:p>
        </p:txBody>
      </p:sp>
    </p:spTree>
    <p:extLst>
      <p:ext uri="{BB962C8B-B14F-4D97-AF65-F5344CB8AC3E}">
        <p14:creationId xmlns:p14="http://schemas.microsoft.com/office/powerpoint/2010/main" val="1782521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Abbey_Dore_Court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47</a:t>
            </a:fld>
            <a:endParaRPr lang="es-ES" dirty="0"/>
          </a:p>
        </p:txBody>
      </p:sp>
    </p:spTree>
    <p:extLst>
      <p:ext uri="{BB962C8B-B14F-4D97-AF65-F5344CB8AC3E}">
        <p14:creationId xmlns:p14="http://schemas.microsoft.com/office/powerpoint/2010/main" val="2041449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Ashridge_garden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48</a:t>
            </a:fld>
            <a:endParaRPr lang="es-ES" dirty="0"/>
          </a:p>
        </p:txBody>
      </p:sp>
    </p:spTree>
    <p:extLst>
      <p:ext uri="{BB962C8B-B14F-4D97-AF65-F5344CB8AC3E}">
        <p14:creationId xmlns:p14="http://schemas.microsoft.com/office/powerpoint/2010/main" val="143077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Ashridge_garden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49</a:t>
            </a:fld>
            <a:endParaRPr lang="es-ES" dirty="0"/>
          </a:p>
        </p:txBody>
      </p:sp>
    </p:spTree>
    <p:extLst>
      <p:ext uri="{BB962C8B-B14F-4D97-AF65-F5344CB8AC3E}">
        <p14:creationId xmlns:p14="http://schemas.microsoft.com/office/powerpoint/2010/main" val="3366087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Bedgebury National Pinetum.-Kent..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50</a:t>
            </a:fld>
            <a:endParaRPr lang="es-ES" dirty="0"/>
          </a:p>
        </p:txBody>
      </p:sp>
    </p:spTree>
    <p:extLst>
      <p:ext uri="{BB962C8B-B14F-4D97-AF65-F5344CB8AC3E}">
        <p14:creationId xmlns:p14="http://schemas.microsoft.com/office/powerpoint/2010/main" val="10279918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51</a:t>
            </a:fld>
            <a:endParaRPr lang="es-ES" dirty="0"/>
          </a:p>
        </p:txBody>
      </p:sp>
    </p:spTree>
    <p:extLst>
      <p:ext uri="{BB962C8B-B14F-4D97-AF65-F5344CB8AC3E}">
        <p14:creationId xmlns:p14="http://schemas.microsoft.com/office/powerpoint/2010/main" val="3805074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52</a:t>
            </a:fld>
            <a:endParaRPr lang="es-ES" dirty="0"/>
          </a:p>
        </p:txBody>
      </p:sp>
    </p:spTree>
    <p:extLst>
      <p:ext uri="{BB962C8B-B14F-4D97-AF65-F5344CB8AC3E}">
        <p14:creationId xmlns:p14="http://schemas.microsoft.com/office/powerpoint/2010/main" val="4232364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53</a:t>
            </a:fld>
            <a:endParaRPr lang="es-ES" dirty="0"/>
          </a:p>
        </p:txBody>
      </p:sp>
    </p:spTree>
    <p:extLst>
      <p:ext uri="{BB962C8B-B14F-4D97-AF65-F5344CB8AC3E}">
        <p14:creationId xmlns:p14="http://schemas.microsoft.com/office/powerpoint/2010/main" val="26345251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54</a:t>
            </a:fld>
            <a:endParaRPr lang="es-ES" dirty="0"/>
          </a:p>
        </p:txBody>
      </p:sp>
    </p:spTree>
    <p:extLst>
      <p:ext uri="{BB962C8B-B14F-4D97-AF65-F5344CB8AC3E}">
        <p14:creationId xmlns:p14="http://schemas.microsoft.com/office/powerpoint/2010/main" val="2081767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55</a:t>
            </a:fld>
            <a:endParaRPr lang="es-ES" dirty="0"/>
          </a:p>
        </p:txBody>
      </p:sp>
    </p:spTree>
    <p:extLst>
      <p:ext uri="{BB962C8B-B14F-4D97-AF65-F5344CB8AC3E}">
        <p14:creationId xmlns:p14="http://schemas.microsoft.com/office/powerpoint/2010/main" val="3588146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 park</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56</a:t>
            </a:fld>
            <a:endParaRPr lang="es-ES" dirty="0"/>
          </a:p>
        </p:txBody>
      </p:sp>
    </p:spTree>
    <p:extLst>
      <p:ext uri="{BB962C8B-B14F-4D97-AF65-F5344CB8AC3E}">
        <p14:creationId xmlns:p14="http://schemas.microsoft.com/office/powerpoint/2010/main" val="12536943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 park</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57</a:t>
            </a:fld>
            <a:endParaRPr lang="es-ES" dirty="0"/>
          </a:p>
        </p:txBody>
      </p:sp>
    </p:spTree>
    <p:extLst>
      <p:ext uri="{BB962C8B-B14F-4D97-AF65-F5344CB8AC3E}">
        <p14:creationId xmlns:p14="http://schemas.microsoft.com/office/powerpoint/2010/main" val="2939961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Bridgemere</a:t>
            </a:r>
            <a:r>
              <a:rPr lang="es-ES" baseline="0" dirty="0"/>
              <a:t> </a:t>
            </a:r>
            <a:r>
              <a:rPr lang="es-ES" dirty="0"/>
              <a:t>Garden</a:t>
            </a:r>
            <a:r>
              <a:rPr lang="es-ES" baseline="0" dirty="0"/>
              <a:t> </a:t>
            </a:r>
            <a:r>
              <a:rPr lang="es-ES" dirty="0"/>
              <a:t>World</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58</a:t>
            </a:fld>
            <a:endParaRPr lang="es-ES" dirty="0"/>
          </a:p>
        </p:txBody>
      </p:sp>
    </p:spTree>
    <p:extLst>
      <p:ext uri="{BB962C8B-B14F-4D97-AF65-F5344CB8AC3E}">
        <p14:creationId xmlns:p14="http://schemas.microsoft.com/office/powerpoint/2010/main" val="2837165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Bridgemere Garden World </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59</a:t>
            </a:fld>
            <a:endParaRPr lang="es-ES" dirty="0"/>
          </a:p>
        </p:txBody>
      </p:sp>
    </p:spTree>
    <p:extLst>
      <p:ext uri="{BB962C8B-B14F-4D97-AF65-F5344CB8AC3E}">
        <p14:creationId xmlns:p14="http://schemas.microsoft.com/office/powerpoint/2010/main" val="3603411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a:t>
            </a:r>
            <a:r>
              <a:rPr lang="es-ES" baseline="0" dirty="0"/>
              <a:t> M</a:t>
            </a:r>
            <a:r>
              <a:rPr lang="es-ES" dirty="0"/>
              <a:t>oreton</a:t>
            </a:r>
            <a:r>
              <a:rPr lang="es-ES" baseline="0" dirty="0"/>
              <a:t> H</a:t>
            </a:r>
            <a:r>
              <a:rPr lang="es-ES" dirty="0"/>
              <a:t>all_garden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60</a:t>
            </a:fld>
            <a:endParaRPr lang="es-ES" dirty="0"/>
          </a:p>
        </p:txBody>
      </p:sp>
    </p:spTree>
    <p:extLst>
      <p:ext uri="{BB962C8B-B14F-4D97-AF65-F5344CB8AC3E}">
        <p14:creationId xmlns:p14="http://schemas.microsoft.com/office/powerpoint/2010/main" val="1762993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Heligan.-Jungle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61</a:t>
            </a:fld>
            <a:endParaRPr lang="es-ES" dirty="0"/>
          </a:p>
        </p:txBody>
      </p:sp>
    </p:spTree>
    <p:extLst>
      <p:ext uri="{BB962C8B-B14F-4D97-AF65-F5344CB8AC3E}">
        <p14:creationId xmlns:p14="http://schemas.microsoft.com/office/powerpoint/2010/main" val="19301375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Heligan.-Jungle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62</a:t>
            </a:fld>
            <a:endParaRPr lang="es-ES" dirty="0"/>
          </a:p>
        </p:txBody>
      </p:sp>
    </p:spTree>
    <p:extLst>
      <p:ext uri="{BB962C8B-B14F-4D97-AF65-F5344CB8AC3E}">
        <p14:creationId xmlns:p14="http://schemas.microsoft.com/office/powerpoint/2010/main" val="2836019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Lower</a:t>
            </a:r>
            <a:r>
              <a:rPr lang="es-ES" baseline="0" dirty="0"/>
              <a:t> S</a:t>
            </a:r>
            <a:r>
              <a:rPr lang="es-ES" dirty="0"/>
              <a:t>everalls_garden_</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63</a:t>
            </a:fld>
            <a:endParaRPr lang="es-ES" dirty="0"/>
          </a:p>
        </p:txBody>
      </p:sp>
    </p:spTree>
    <p:extLst>
      <p:ext uri="{BB962C8B-B14F-4D97-AF65-F5344CB8AC3E}">
        <p14:creationId xmlns:p14="http://schemas.microsoft.com/office/powerpoint/2010/main" val="364119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Lydney Park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64</a:t>
            </a:fld>
            <a:endParaRPr lang="es-ES" dirty="0"/>
          </a:p>
        </p:txBody>
      </p:sp>
    </p:spTree>
    <p:extLst>
      <p:ext uri="{BB962C8B-B14F-4D97-AF65-F5344CB8AC3E}">
        <p14:creationId xmlns:p14="http://schemas.microsoft.com/office/powerpoint/2010/main" val="216799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Maperton</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65</a:t>
            </a:fld>
            <a:endParaRPr lang="es-ES" dirty="0"/>
          </a:p>
        </p:txBody>
      </p:sp>
    </p:spTree>
    <p:extLst>
      <p:ext uri="{BB962C8B-B14F-4D97-AF65-F5344CB8AC3E}">
        <p14:creationId xmlns:p14="http://schemas.microsoft.com/office/powerpoint/2010/main" val="21096701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66</a:t>
            </a:fld>
            <a:endParaRPr lang="es-ES" dirty="0"/>
          </a:p>
        </p:txBody>
      </p:sp>
    </p:spTree>
    <p:extLst>
      <p:ext uri="{BB962C8B-B14F-4D97-AF65-F5344CB8AC3E}">
        <p14:creationId xmlns:p14="http://schemas.microsoft.com/office/powerpoint/2010/main" val="1120012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67</a:t>
            </a:fld>
            <a:endParaRPr lang="es-ES" dirty="0"/>
          </a:p>
        </p:txBody>
      </p:sp>
    </p:spTree>
    <p:extLst>
      <p:ext uri="{BB962C8B-B14F-4D97-AF65-F5344CB8AC3E}">
        <p14:creationId xmlns:p14="http://schemas.microsoft.com/office/powerpoint/2010/main" val="31807654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68</a:t>
            </a:fld>
            <a:endParaRPr lang="es-ES" dirty="0"/>
          </a:p>
        </p:txBody>
      </p:sp>
    </p:spTree>
    <p:extLst>
      <p:ext uri="{BB962C8B-B14F-4D97-AF65-F5344CB8AC3E}">
        <p14:creationId xmlns:p14="http://schemas.microsoft.com/office/powerpoint/2010/main" val="32789012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69</a:t>
            </a:fld>
            <a:endParaRPr lang="es-ES" dirty="0"/>
          </a:p>
        </p:txBody>
      </p:sp>
    </p:spTree>
    <p:extLst>
      <p:ext uri="{BB962C8B-B14F-4D97-AF65-F5344CB8AC3E}">
        <p14:creationId xmlns:p14="http://schemas.microsoft.com/office/powerpoint/2010/main" val="8238051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70</a:t>
            </a:fld>
            <a:endParaRPr lang="es-ES" dirty="0"/>
          </a:p>
        </p:txBody>
      </p:sp>
    </p:spTree>
    <p:extLst>
      <p:ext uri="{BB962C8B-B14F-4D97-AF65-F5344CB8AC3E}">
        <p14:creationId xmlns:p14="http://schemas.microsoft.com/office/powerpoint/2010/main" val="36941646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71</a:t>
            </a:fld>
            <a:endParaRPr lang="es-ES" dirty="0"/>
          </a:p>
        </p:txBody>
      </p:sp>
    </p:spTree>
    <p:extLst>
      <p:ext uri="{BB962C8B-B14F-4D97-AF65-F5344CB8AC3E}">
        <p14:creationId xmlns:p14="http://schemas.microsoft.com/office/powerpoint/2010/main" val="25500696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72</a:t>
            </a:fld>
            <a:endParaRPr lang="es-ES" dirty="0"/>
          </a:p>
        </p:txBody>
      </p:sp>
    </p:spTree>
    <p:extLst>
      <p:ext uri="{BB962C8B-B14F-4D97-AF65-F5344CB8AC3E}">
        <p14:creationId xmlns:p14="http://schemas.microsoft.com/office/powerpoint/2010/main" val="20140126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 Pond</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73</a:t>
            </a:fld>
            <a:endParaRPr lang="es-ES" dirty="0"/>
          </a:p>
        </p:txBody>
      </p:sp>
    </p:spTree>
    <p:extLst>
      <p:ext uri="{BB962C8B-B14F-4D97-AF65-F5344CB8AC3E}">
        <p14:creationId xmlns:p14="http://schemas.microsoft.com/office/powerpoint/2010/main" val="294288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Mixed Border</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74</a:t>
            </a:fld>
            <a:endParaRPr lang="es-ES" dirty="0"/>
          </a:p>
        </p:txBody>
      </p:sp>
    </p:spTree>
    <p:extLst>
      <p:ext uri="{BB962C8B-B14F-4D97-AF65-F5344CB8AC3E}">
        <p14:creationId xmlns:p14="http://schemas.microsoft.com/office/powerpoint/2010/main" val="20895704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75</a:t>
            </a:fld>
            <a:endParaRPr lang="es-ES" dirty="0"/>
          </a:p>
        </p:txBody>
      </p:sp>
    </p:spTree>
    <p:extLst>
      <p:ext uri="{BB962C8B-B14F-4D97-AF65-F5344CB8AC3E}">
        <p14:creationId xmlns:p14="http://schemas.microsoft.com/office/powerpoint/2010/main" val="20580538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76</a:t>
            </a:fld>
            <a:endParaRPr lang="es-ES" dirty="0"/>
          </a:p>
        </p:txBody>
      </p:sp>
    </p:spTree>
    <p:extLst>
      <p:ext uri="{BB962C8B-B14F-4D97-AF65-F5344CB8AC3E}">
        <p14:creationId xmlns:p14="http://schemas.microsoft.com/office/powerpoint/2010/main" val="5446027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77</a:t>
            </a:fld>
            <a:endParaRPr lang="es-ES" dirty="0"/>
          </a:p>
        </p:txBody>
      </p:sp>
    </p:spTree>
    <p:extLst>
      <p:ext uri="{BB962C8B-B14F-4D97-AF65-F5344CB8AC3E}">
        <p14:creationId xmlns:p14="http://schemas.microsoft.com/office/powerpoint/2010/main" val="24038164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Moors</a:t>
            </a:r>
            <a:r>
              <a:rPr lang="es-ES" baseline="0" dirty="0"/>
              <a:t> M</a:t>
            </a:r>
            <a:r>
              <a:rPr lang="es-ES" dirty="0"/>
              <a:t>eadow</a:t>
            </a:r>
            <a:r>
              <a:rPr lang="es-ES" baseline="0" dirty="0"/>
              <a:t> </a:t>
            </a:r>
            <a:r>
              <a:rPr lang="es-ES" dirty="0"/>
              <a:t>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78</a:t>
            </a:fld>
            <a:endParaRPr lang="es-ES" dirty="0"/>
          </a:p>
        </p:txBody>
      </p:sp>
    </p:spTree>
    <p:extLst>
      <p:ext uri="{BB962C8B-B14F-4D97-AF65-F5344CB8AC3E}">
        <p14:creationId xmlns:p14="http://schemas.microsoft.com/office/powerpoint/2010/main" val="31839993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Moors Meadow gardens</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79</a:t>
            </a:fld>
            <a:endParaRPr lang="es-ES" dirty="0"/>
          </a:p>
        </p:txBody>
      </p:sp>
    </p:spTree>
    <p:extLst>
      <p:ext uri="{BB962C8B-B14F-4D97-AF65-F5344CB8AC3E}">
        <p14:creationId xmlns:p14="http://schemas.microsoft.com/office/powerpoint/2010/main" val="25816881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Mottisfont Abbey.-Hampshire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80</a:t>
            </a:fld>
            <a:endParaRPr lang="es-ES" dirty="0"/>
          </a:p>
        </p:txBody>
      </p:sp>
    </p:spTree>
    <p:extLst>
      <p:ext uri="{BB962C8B-B14F-4D97-AF65-F5344CB8AC3E}">
        <p14:creationId xmlns:p14="http://schemas.microsoft.com/office/powerpoint/2010/main" val="12252079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81</a:t>
            </a:fld>
            <a:endParaRPr lang="es-ES" dirty="0"/>
          </a:p>
        </p:txBody>
      </p:sp>
    </p:spTree>
    <p:extLst>
      <p:ext uri="{BB962C8B-B14F-4D97-AF65-F5344CB8AC3E}">
        <p14:creationId xmlns:p14="http://schemas.microsoft.com/office/powerpoint/2010/main" val="209803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82</a:t>
            </a:fld>
            <a:endParaRPr lang="es-ES" dirty="0"/>
          </a:p>
        </p:txBody>
      </p:sp>
    </p:spTree>
    <p:extLst>
      <p:ext uri="{BB962C8B-B14F-4D97-AF65-F5344CB8AC3E}">
        <p14:creationId xmlns:p14="http://schemas.microsoft.com/office/powerpoint/2010/main" val="4278584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Painswick.-Exedra Rococo</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83</a:t>
            </a:fld>
            <a:endParaRPr lang="es-ES" dirty="0"/>
          </a:p>
        </p:txBody>
      </p:sp>
    </p:spTree>
    <p:extLst>
      <p:ext uri="{BB962C8B-B14F-4D97-AF65-F5344CB8AC3E}">
        <p14:creationId xmlns:p14="http://schemas.microsoft.com/office/powerpoint/2010/main" val="31144927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Painswick.-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84</a:t>
            </a:fld>
            <a:endParaRPr lang="es-ES" dirty="0"/>
          </a:p>
        </p:txBody>
      </p:sp>
    </p:spTree>
    <p:extLst>
      <p:ext uri="{BB962C8B-B14F-4D97-AF65-F5344CB8AC3E}">
        <p14:creationId xmlns:p14="http://schemas.microsoft.com/office/powerpoint/2010/main" val="14817496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
            </a:r>
            <a:r>
              <a:rPr lang="es-ES" baseline="0" dirty="0"/>
              <a:t> W</a:t>
            </a:r>
            <a:r>
              <a:rPr lang="es-ES" dirty="0"/>
              <a:t>orld</a:t>
            </a:r>
            <a:r>
              <a:rPr lang="es-ES" baseline="0" dirty="0"/>
              <a:t> D</a:t>
            </a:r>
            <a:r>
              <a:rPr lang="es-ES" dirty="0"/>
              <a:t>evon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85</a:t>
            </a:fld>
            <a:endParaRPr lang="es-ES" dirty="0"/>
          </a:p>
        </p:txBody>
      </p:sp>
    </p:spTree>
    <p:extLst>
      <p:ext uri="{BB962C8B-B14F-4D97-AF65-F5344CB8AC3E}">
        <p14:creationId xmlns:p14="http://schemas.microsoft.com/office/powerpoint/2010/main" val="26856069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 World Devon</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86</a:t>
            </a:fld>
            <a:endParaRPr lang="es-ES" dirty="0"/>
          </a:p>
        </p:txBody>
      </p:sp>
    </p:spTree>
    <p:extLst>
      <p:ext uri="{BB962C8B-B14F-4D97-AF65-F5344CB8AC3E}">
        <p14:creationId xmlns:p14="http://schemas.microsoft.com/office/powerpoint/2010/main" val="38706734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Rode Hall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87</a:t>
            </a:fld>
            <a:endParaRPr lang="es-ES" dirty="0"/>
          </a:p>
        </p:txBody>
      </p:sp>
    </p:spTree>
    <p:extLst>
      <p:ext uri="{BB962C8B-B14F-4D97-AF65-F5344CB8AC3E}">
        <p14:creationId xmlns:p14="http://schemas.microsoft.com/office/powerpoint/2010/main" val="8829424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Rode Hall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88</a:t>
            </a:fld>
            <a:endParaRPr lang="es-ES" dirty="0"/>
          </a:p>
        </p:txBody>
      </p:sp>
    </p:spTree>
    <p:extLst>
      <p:ext uri="{BB962C8B-B14F-4D97-AF65-F5344CB8AC3E}">
        <p14:creationId xmlns:p14="http://schemas.microsoft.com/office/powerpoint/2010/main" val="2726078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Saling</a:t>
            </a:r>
            <a:r>
              <a:rPr lang="es-ES" baseline="0" dirty="0"/>
              <a:t> H</a:t>
            </a:r>
            <a:r>
              <a:rPr lang="es-ES" dirty="0"/>
              <a:t>all</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89</a:t>
            </a:fld>
            <a:endParaRPr lang="es-ES" dirty="0"/>
          </a:p>
        </p:txBody>
      </p:sp>
    </p:spTree>
    <p:extLst>
      <p:ext uri="{BB962C8B-B14F-4D97-AF65-F5344CB8AC3E}">
        <p14:creationId xmlns:p14="http://schemas.microsoft.com/office/powerpoint/2010/main" val="18963439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Sanford Orcas Manor</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90</a:t>
            </a:fld>
            <a:endParaRPr lang="es-ES" dirty="0"/>
          </a:p>
        </p:txBody>
      </p:sp>
    </p:spTree>
    <p:extLst>
      <p:ext uri="{BB962C8B-B14F-4D97-AF65-F5344CB8AC3E}">
        <p14:creationId xmlns:p14="http://schemas.microsoft.com/office/powerpoint/2010/main" val="24469678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91</a:t>
            </a:fld>
            <a:endParaRPr lang="es-ES" dirty="0"/>
          </a:p>
        </p:txBody>
      </p:sp>
    </p:spTree>
    <p:extLst>
      <p:ext uri="{BB962C8B-B14F-4D97-AF65-F5344CB8AC3E}">
        <p14:creationId xmlns:p14="http://schemas.microsoft.com/office/powerpoint/2010/main" val="35829898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92</a:t>
            </a:fld>
            <a:endParaRPr lang="es-ES" dirty="0"/>
          </a:p>
        </p:txBody>
      </p:sp>
    </p:spTree>
    <p:extLst>
      <p:ext uri="{BB962C8B-B14F-4D97-AF65-F5344CB8AC3E}">
        <p14:creationId xmlns:p14="http://schemas.microsoft.com/office/powerpoint/2010/main" val="30288576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Sherborne</a:t>
            </a:r>
            <a:r>
              <a:rPr lang="es-ES" baseline="0" dirty="0"/>
              <a:t> U</a:t>
            </a:r>
            <a:r>
              <a:rPr lang="es-ES" dirty="0"/>
              <a:t>nited-kingdom</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93</a:t>
            </a:fld>
            <a:endParaRPr lang="es-ES" dirty="0"/>
          </a:p>
        </p:txBody>
      </p:sp>
    </p:spTree>
    <p:extLst>
      <p:ext uri="{BB962C8B-B14F-4D97-AF65-F5344CB8AC3E}">
        <p14:creationId xmlns:p14="http://schemas.microsoft.com/office/powerpoint/2010/main" val="14698532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Sigerth Castle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94</a:t>
            </a:fld>
            <a:endParaRPr lang="es-ES" dirty="0"/>
          </a:p>
        </p:txBody>
      </p:sp>
    </p:spTree>
    <p:extLst>
      <p:ext uri="{BB962C8B-B14F-4D97-AF65-F5344CB8AC3E}">
        <p14:creationId xmlns:p14="http://schemas.microsoft.com/office/powerpoint/2010/main" val="31393643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West-Wycombe-Park-in-the-Buckinghamshire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95</a:t>
            </a:fld>
            <a:endParaRPr lang="es-ES" dirty="0"/>
          </a:p>
        </p:txBody>
      </p:sp>
    </p:spTree>
    <p:extLst>
      <p:ext uri="{BB962C8B-B14F-4D97-AF65-F5344CB8AC3E}">
        <p14:creationId xmlns:p14="http://schemas.microsoft.com/office/powerpoint/2010/main" val="25134472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Spencers</a:t>
            </a:r>
            <a:r>
              <a:rPr lang="es-ES" baseline="0" dirty="0"/>
              <a:t> G</a:t>
            </a:r>
            <a:r>
              <a:rPr lang="es-ES" dirty="0"/>
              <a:t>arden.-Rosal</a:t>
            </a:r>
            <a:r>
              <a:rPr lang="es-ES" baseline="0" dirty="0"/>
              <a:t> I</a:t>
            </a:r>
            <a:r>
              <a:rPr lang="es-ES" dirty="0"/>
              <a:t>ceberg</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96</a:t>
            </a:fld>
            <a:endParaRPr lang="es-ES" dirty="0"/>
          </a:p>
        </p:txBody>
      </p:sp>
    </p:spTree>
    <p:extLst>
      <p:ext uri="{BB962C8B-B14F-4D97-AF65-F5344CB8AC3E}">
        <p14:creationId xmlns:p14="http://schemas.microsoft.com/office/powerpoint/2010/main" val="32622619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Bury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97</a:t>
            </a:fld>
            <a:endParaRPr lang="es-ES" dirty="0"/>
          </a:p>
        </p:txBody>
      </p:sp>
    </p:spTree>
    <p:extLst>
      <p:ext uri="{BB962C8B-B14F-4D97-AF65-F5344CB8AC3E}">
        <p14:creationId xmlns:p14="http://schemas.microsoft.com/office/powerpoint/2010/main" val="8998625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Bury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98</a:t>
            </a:fld>
            <a:endParaRPr lang="es-ES" dirty="0"/>
          </a:p>
        </p:txBody>
      </p:sp>
    </p:spTree>
    <p:extLst>
      <p:ext uri="{BB962C8B-B14F-4D97-AF65-F5344CB8AC3E}">
        <p14:creationId xmlns:p14="http://schemas.microsoft.com/office/powerpoint/2010/main" val="40718132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Buckland Abbey in Yelverton, Devon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99</a:t>
            </a:fld>
            <a:endParaRPr lang="es-ES" dirty="0"/>
          </a:p>
        </p:txBody>
      </p:sp>
    </p:spTree>
    <p:extLst>
      <p:ext uri="{BB962C8B-B14F-4D97-AF65-F5344CB8AC3E}">
        <p14:creationId xmlns:p14="http://schemas.microsoft.com/office/powerpoint/2010/main" val="18103884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100</a:t>
            </a:fld>
            <a:endParaRPr lang="es-ES" dirty="0"/>
          </a:p>
        </p:txBody>
      </p:sp>
    </p:spTree>
    <p:extLst>
      <p:ext uri="{BB962C8B-B14F-4D97-AF65-F5344CB8AC3E}">
        <p14:creationId xmlns:p14="http://schemas.microsoft.com/office/powerpoint/2010/main" val="26041733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Callington.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101</a:t>
            </a:fld>
            <a:endParaRPr lang="es-ES" dirty="0"/>
          </a:p>
        </p:txBody>
      </p:sp>
    </p:spTree>
    <p:extLst>
      <p:ext uri="{BB962C8B-B14F-4D97-AF65-F5344CB8AC3E}">
        <p14:creationId xmlns:p14="http://schemas.microsoft.com/office/powerpoint/2010/main" val="25656453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Callington.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102</a:t>
            </a:fld>
            <a:endParaRPr lang="es-ES" dirty="0"/>
          </a:p>
        </p:txBody>
      </p:sp>
    </p:spTree>
    <p:extLst>
      <p:ext uri="{BB962C8B-B14F-4D97-AF65-F5344CB8AC3E}">
        <p14:creationId xmlns:p14="http://schemas.microsoft.com/office/powerpoint/2010/main" val="31861503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The_Red_Lodge_1</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103</a:t>
            </a:fld>
            <a:endParaRPr lang="es-ES" dirty="0"/>
          </a:p>
        </p:txBody>
      </p:sp>
    </p:spTree>
    <p:extLst>
      <p:ext uri="{BB962C8B-B14F-4D97-AF65-F5344CB8AC3E}">
        <p14:creationId xmlns:p14="http://schemas.microsoft.com/office/powerpoint/2010/main" val="40861288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a:t>
            </a:r>
            <a:r>
              <a:rPr lang="es-ES" baseline="0" dirty="0"/>
              <a:t> </a:t>
            </a:r>
            <a:r>
              <a:rPr lang="es-ES" dirty="0"/>
              <a:t>Red</a:t>
            </a:r>
            <a:r>
              <a:rPr lang="es-ES" baseline="0" dirty="0"/>
              <a:t> </a:t>
            </a:r>
            <a:r>
              <a:rPr lang="es-ES" dirty="0"/>
              <a:t>Lodge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104</a:t>
            </a:fld>
            <a:endParaRPr lang="es-ES" dirty="0"/>
          </a:p>
        </p:txBody>
      </p:sp>
    </p:spTree>
    <p:extLst>
      <p:ext uri="{BB962C8B-B14F-4D97-AF65-F5344CB8AC3E}">
        <p14:creationId xmlns:p14="http://schemas.microsoft.com/office/powerpoint/2010/main" val="21879814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Thorpe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105</a:t>
            </a:fld>
            <a:endParaRPr lang="es-ES" dirty="0"/>
          </a:p>
        </p:txBody>
      </p:sp>
    </p:spTree>
    <p:extLst>
      <p:ext uri="{BB962C8B-B14F-4D97-AF65-F5344CB8AC3E}">
        <p14:creationId xmlns:p14="http://schemas.microsoft.com/office/powerpoint/2010/main" val="29107899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Thorpe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106</a:t>
            </a:fld>
            <a:endParaRPr lang="es-ES" dirty="0"/>
          </a:p>
        </p:txBody>
      </p:sp>
    </p:spTree>
    <p:extLst>
      <p:ext uri="{BB962C8B-B14F-4D97-AF65-F5344CB8AC3E}">
        <p14:creationId xmlns:p14="http://schemas.microsoft.com/office/powerpoint/2010/main" val="912596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107</a:t>
            </a:fld>
            <a:endParaRPr lang="es-ES" dirty="0"/>
          </a:p>
        </p:txBody>
      </p:sp>
    </p:spTree>
    <p:extLst>
      <p:ext uri="{BB962C8B-B14F-4D97-AF65-F5344CB8AC3E}">
        <p14:creationId xmlns:p14="http://schemas.microsoft.com/office/powerpoint/2010/main" val="13479373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112</a:t>
            </a:fld>
            <a:endParaRPr lang="es-ES" dirty="0"/>
          </a:p>
        </p:txBody>
      </p:sp>
    </p:spTree>
    <p:extLst>
      <p:ext uri="{BB962C8B-B14F-4D97-AF65-F5344CB8AC3E}">
        <p14:creationId xmlns:p14="http://schemas.microsoft.com/office/powerpoint/2010/main" val="8856726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113</a:t>
            </a:fld>
            <a:endParaRPr lang="es-ES" dirty="0"/>
          </a:p>
        </p:txBody>
      </p:sp>
    </p:spTree>
    <p:extLst>
      <p:ext uri="{BB962C8B-B14F-4D97-AF65-F5344CB8AC3E}">
        <p14:creationId xmlns:p14="http://schemas.microsoft.com/office/powerpoint/2010/main" val="8324216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114</a:t>
            </a:fld>
            <a:endParaRPr lang="es-ES" dirty="0"/>
          </a:p>
        </p:txBody>
      </p:sp>
    </p:spTree>
    <p:extLst>
      <p:ext uri="{BB962C8B-B14F-4D97-AF65-F5344CB8AC3E}">
        <p14:creationId xmlns:p14="http://schemas.microsoft.com/office/powerpoint/2010/main" val="29627281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115</a:t>
            </a:fld>
            <a:endParaRPr lang="es-ES" dirty="0"/>
          </a:p>
        </p:txBody>
      </p:sp>
    </p:spTree>
    <p:extLst>
      <p:ext uri="{BB962C8B-B14F-4D97-AF65-F5344CB8AC3E}">
        <p14:creationId xmlns:p14="http://schemas.microsoft.com/office/powerpoint/2010/main" val="32127772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116</a:t>
            </a:fld>
            <a:endParaRPr lang="es-ES" dirty="0"/>
          </a:p>
        </p:txBody>
      </p:sp>
    </p:spTree>
    <p:extLst>
      <p:ext uri="{BB962C8B-B14F-4D97-AF65-F5344CB8AC3E}">
        <p14:creationId xmlns:p14="http://schemas.microsoft.com/office/powerpoint/2010/main" val="394732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7F658B63-3B60-4981-AED7-A0AB393791C2}" type="datetimeFigureOut">
              <a:rPr lang="es-ES" smtClean="0">
                <a:solidFill>
                  <a:srgbClr val="FFF39D"/>
                </a:solidFill>
              </a:rPr>
              <a:pPr>
                <a:defRPr/>
              </a:pPr>
              <a:t>07/03/2018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6E46EE9-D874-4251-80A7-D6C74ED186F5}" type="slidenum">
              <a:rPr lang="es-ES" smtClean="0"/>
              <a:pPr>
                <a:defRPr/>
              </a:pPr>
              <a:t>‹Nº›</a:t>
            </a:fld>
            <a:endParaRPr lang="es-ES" dirty="0"/>
          </a:p>
        </p:txBody>
      </p:sp>
    </p:spTree>
    <p:extLst>
      <p:ext uri="{BB962C8B-B14F-4D97-AF65-F5344CB8AC3E}">
        <p14:creationId xmlns:p14="http://schemas.microsoft.com/office/powerpoint/2010/main" val="291937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86FF99D3-4A75-4656-9644-A8D59AA5B918}" type="datetimeFigureOut">
              <a:rPr lang="es-ES" smtClean="0">
                <a:solidFill>
                  <a:srgbClr val="FFF39D"/>
                </a:solidFill>
              </a:rPr>
              <a:pPr>
                <a:defRPr/>
              </a:pPr>
              <a:t>07/03/2018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6398B83D-C90F-4620-AD7F-F64B7B924FF3}"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892931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D2A336B3-D376-4D14-81DD-7865B8BECA22}"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05AC6F39-8D6D-4820-85AA-AC0BD8A9FCF2}" type="slidenum">
              <a:rPr lang="es-ES" smtClean="0"/>
              <a:pPr>
                <a:defRPr/>
              </a:pPr>
              <a:t>‹Nº›</a:t>
            </a:fld>
            <a:endParaRPr lang="es-ES" dirty="0"/>
          </a:p>
        </p:txBody>
      </p:sp>
    </p:spTree>
    <p:extLst>
      <p:ext uri="{BB962C8B-B14F-4D97-AF65-F5344CB8AC3E}">
        <p14:creationId xmlns:p14="http://schemas.microsoft.com/office/powerpoint/2010/main" val="146131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BBF2FBDC-48D7-4DF9-960C-62BE0F1956A5}" type="datetimeFigureOut">
              <a:rPr lang="es-ES" smtClean="0">
                <a:solidFill>
                  <a:srgbClr val="FFF39D"/>
                </a:solidFill>
              </a:rPr>
              <a:pPr>
                <a:defRPr/>
              </a:pPr>
              <a:t>07/03/2018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6EEF86EC-D55D-482B-8359-42B048FC81FB}"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7706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7E4F61B4-5FE2-4041-A3A3-F2EDB266BBFE}" type="datetimeFigureOut">
              <a:rPr lang="es-ES" smtClean="0">
                <a:solidFill>
                  <a:srgbClr val="FFF39D"/>
                </a:solidFill>
              </a:rPr>
              <a:pPr>
                <a:defRPr/>
              </a:pPr>
              <a:t>07/03/2018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8FEACB0D-BB23-4B6B-B2A9-9ACD297B3CD4}"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6952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1A94553A-7692-4C22-B71F-49A34EA124F5}" type="datetimeFigureOut">
              <a:rPr lang="es-ES" smtClean="0">
                <a:solidFill>
                  <a:srgbClr val="FFF39D"/>
                </a:solidFill>
              </a:rPr>
              <a:pPr>
                <a:defRPr/>
              </a:pPr>
              <a:t>07/03/2018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60FE88A6-38A6-45BE-960B-EB0C02EA743B}"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66718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1FB3207A-EA54-4274-B397-7535A3E1BA2B}" type="datetimeFigureOut">
              <a:rPr lang="es-ES" smtClean="0">
                <a:solidFill>
                  <a:srgbClr val="FFF39D"/>
                </a:solidFill>
              </a:rPr>
              <a:pPr>
                <a:defRPr/>
              </a:pPr>
              <a:t>07/03/2018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03B13F18-99A4-4E96-8112-89B707E4E62F}" type="slidenum">
              <a:rPr lang="es-ES" smtClean="0"/>
              <a:pPr>
                <a:defRPr/>
              </a:pPr>
              <a:t>‹Nº›</a:t>
            </a:fld>
            <a:endParaRPr lang="es-ES" dirty="0"/>
          </a:p>
        </p:txBody>
      </p:sp>
    </p:spTree>
    <p:extLst>
      <p:ext uri="{BB962C8B-B14F-4D97-AF65-F5344CB8AC3E}">
        <p14:creationId xmlns:p14="http://schemas.microsoft.com/office/powerpoint/2010/main" val="3452266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603F5486-CACE-4686-B98A-820C031F60C5}" type="datetimeFigureOut">
              <a:rPr lang="es-ES" smtClean="0">
                <a:solidFill>
                  <a:srgbClr val="FFF39D"/>
                </a:solidFill>
              </a:rPr>
              <a:pPr>
                <a:defRPr/>
              </a:pPr>
              <a:t>07/03/2018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208530F8-086B-4B68-8C72-C90AC0C9B7AE}"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606704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7" name="16 Marcador de fecha"/>
          <p:cNvSpPr>
            <a:spLocks noGrp="1"/>
          </p:cNvSpPr>
          <p:nvPr>
            <p:ph type="dt" sz="half" idx="10"/>
          </p:nvPr>
        </p:nvSpPr>
        <p:spPr/>
        <p:txBody>
          <a:bodyPr rtlCol="0"/>
          <a:lstStyle/>
          <a:p>
            <a:pPr>
              <a:defRPr/>
            </a:pPr>
            <a:fld id="{ED9C4901-E5B2-4271-AA4C-4B31536501FF}" type="datetimeFigureOut">
              <a:rPr lang="es-ES" smtClean="0">
                <a:solidFill>
                  <a:srgbClr val="FFF39D"/>
                </a:solidFill>
              </a:rPr>
              <a:pPr>
                <a:defRPr/>
              </a:pPr>
              <a:t>07/03/2018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72BC010-2D9C-49D4-A157-E07E6579EE12}"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539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35F747D-EC28-461A-B978-DC7B5E8D18EA}"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A4E4B42D-A7C1-4928-8334-C1C096612DEA}" type="slidenum">
              <a:rPr lang="es-ES" smtClean="0"/>
              <a:pPr>
                <a:defRPr/>
              </a:pPr>
              <a:t>‹Nº›</a:t>
            </a:fld>
            <a:endParaRPr lang="es-ES" dirty="0"/>
          </a:p>
        </p:txBody>
      </p:sp>
    </p:spTree>
    <p:extLst>
      <p:ext uri="{BB962C8B-B14F-4D97-AF65-F5344CB8AC3E}">
        <p14:creationId xmlns:p14="http://schemas.microsoft.com/office/powerpoint/2010/main" val="341603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7B23C74-0FA2-44F9-844D-E610EC2BD563}"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144BF2C1-9ADE-49EF-9543-4C85D5C464DC}" type="slidenum">
              <a:rPr lang="es-ES" smtClean="0"/>
              <a:pPr>
                <a:defRPr/>
              </a:pPr>
              <a:t>‹Nº›</a:t>
            </a:fld>
            <a:endParaRPr lang="es-ES" dirty="0"/>
          </a:p>
        </p:txBody>
      </p:sp>
    </p:spTree>
    <p:extLst>
      <p:ext uri="{BB962C8B-B14F-4D97-AF65-F5344CB8AC3E}">
        <p14:creationId xmlns:p14="http://schemas.microsoft.com/office/powerpoint/2010/main" val="280580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678885B7-3969-4339-A581-943D1D0C2E50}" type="datetimeFigureOut">
              <a:rPr lang="es-ES" smtClean="0">
                <a:solidFill>
                  <a:srgbClr val="FFF39D"/>
                </a:solidFill>
                <a:latin typeface="Arial" charset="0"/>
              </a:rPr>
              <a:pPr fontAlgn="base">
                <a:spcBef>
                  <a:spcPct val="0"/>
                </a:spcBef>
                <a:spcAft>
                  <a:spcPct val="0"/>
                </a:spcAft>
                <a:defRPr/>
              </a:pPr>
              <a:t>07/03/2018</a:t>
            </a:fld>
            <a:endParaRPr lang="es-ES" dirty="0">
              <a:solidFill>
                <a:srgbClr val="FFF39D"/>
              </a:solidFill>
              <a:latin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3C1A7E25-9EF9-42EA-B514-79BF2B9DBC17}" type="slidenum">
              <a:rPr lang="es-ES" smtClean="0">
                <a:latin typeface="Arial" charset="0"/>
              </a:rPr>
              <a:pPr fontAlgn="base">
                <a:spcBef>
                  <a:spcPct val="0"/>
                </a:spcBef>
                <a:spcAft>
                  <a:spcPct val="0"/>
                </a:spcAft>
                <a:defRPr/>
              </a:pPr>
              <a:t>‹Nº›</a:t>
            </a:fld>
            <a:endParaRPr lang="es-ES" dirty="0">
              <a:latin typeface="Arial" charset="0"/>
            </a:endParaRPr>
          </a:p>
        </p:txBody>
      </p:sp>
    </p:spTree>
    <p:extLst>
      <p:ext uri="{BB962C8B-B14F-4D97-AF65-F5344CB8AC3E}">
        <p14:creationId xmlns:p14="http://schemas.microsoft.com/office/powerpoint/2010/main" val="28196625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423992" cy="3096344"/>
          </a:xfrm>
        </p:spPr>
        <p:txBody>
          <a:bodyPr>
            <a:normAutofit fontScale="90000"/>
          </a:bodyPr>
          <a:lstStyle/>
          <a:p>
            <a:r>
              <a:rPr lang="es-ES" sz="3600" dirty="0"/>
              <a:t>EUROPA.-LA VUELTA AL MUNDO EN 865 JARDINES.- INGLESES</a:t>
            </a:r>
            <a:r>
              <a:rPr lang="es-ES" dirty="0"/>
              <a:t>.-The Eden Project.-Thames Barrier Park.-The National Trust.-Apple Court</a:t>
            </a:r>
            <a:br>
              <a:rPr lang="es-ES" dirty="0"/>
            </a:br>
            <a:br>
              <a:rPr lang="es-ES" dirty="0"/>
            </a:br>
            <a:endParaRPr lang="es-ES" dirty="0"/>
          </a:p>
        </p:txBody>
      </p:sp>
      <p:sp>
        <p:nvSpPr>
          <p:cNvPr id="3" name="2 Subtítulo"/>
          <p:cNvSpPr>
            <a:spLocks noGrp="1"/>
          </p:cNvSpPr>
          <p:nvPr>
            <p:ph type="subTitle" idx="1"/>
          </p:nvPr>
        </p:nvSpPr>
        <p:spPr>
          <a:xfrm>
            <a:off x="2411760" y="4869160"/>
            <a:ext cx="482453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a:xfrm>
            <a:off x="457200" y="274638"/>
            <a:ext cx="7467600" cy="1138237"/>
          </a:xfrm>
        </p:spPr>
        <p:txBody>
          <a:bodyPr>
            <a:normAutofit/>
          </a:bodyPr>
          <a:lstStyle/>
          <a:p>
            <a:pPr eaLnBrk="1" fontAlgn="auto" hangingPunct="1">
              <a:spcAft>
                <a:spcPts val="0"/>
              </a:spcAft>
              <a:defRPr/>
            </a:pPr>
            <a:r>
              <a:rPr lang="es-ES" sz="2800" b="1" dirty="0"/>
              <a:t>Eden Project Gardens</a:t>
            </a:r>
          </a:p>
        </p:txBody>
      </p:sp>
      <p:sp>
        <p:nvSpPr>
          <p:cNvPr id="16387" name="2 Marcador de contenido"/>
          <p:cNvSpPr>
            <a:spLocks noGrp="1"/>
          </p:cNvSpPr>
          <p:nvPr>
            <p:ph sz="quarter" idx="1"/>
          </p:nvPr>
        </p:nvSpPr>
        <p:spPr>
          <a:xfrm>
            <a:off x="457200" y="1773238"/>
            <a:ext cx="7571184" cy="4551362"/>
          </a:xfrm>
        </p:spPr>
        <p:txBody>
          <a:bodyPr>
            <a:normAutofit lnSpcReduction="10000"/>
          </a:bodyPr>
          <a:lstStyle/>
          <a:p>
            <a:pPr eaLnBrk="1" hangingPunct="1"/>
            <a:r>
              <a:rPr lang="es-ES_tradnl" dirty="0"/>
              <a:t>Esta situado en St. Austell en Cornualles.</a:t>
            </a:r>
          </a:p>
          <a:p>
            <a:pPr marL="0" indent="0" eaLnBrk="1" hangingPunct="1">
              <a:buNone/>
            </a:pPr>
            <a:r>
              <a:rPr lang="es-ES_tradnl" dirty="0"/>
              <a:t>  Cornwall. Inglaterra.</a:t>
            </a:r>
            <a:endParaRPr lang="es-ES" i="1" dirty="0"/>
          </a:p>
          <a:p>
            <a:pPr eaLnBrk="1" hangingPunct="1"/>
            <a:r>
              <a:rPr lang="es-ES_tradnl" dirty="0"/>
              <a:t>El proyecto Edén es un gran complejo medioambiental de 50 has. concebido por Tim Smith y diseñado por el arquitecto Nicholson Grimosa,  inspirado en la naturaleza y el desarrollo sostenible.</a:t>
            </a:r>
          </a:p>
          <a:p>
            <a:pPr eaLnBrk="1" hangingPunct="1"/>
            <a:r>
              <a:rPr lang="es-ES" dirty="0"/>
              <a:t>Es el invernadero más grande del mundo, las cúpulas están hechas de cientos de hexágonos y algunos pentágonos que interconectan toda la construcción, cada uno de ellos cubierto de un sistema transparente de plástico duro.</a:t>
            </a:r>
          </a:p>
          <a:p>
            <a:pPr eaLnBrk="1" hangingPunct="1"/>
            <a:endParaRPr lang="es-ES" dirty="0"/>
          </a:p>
        </p:txBody>
      </p:sp>
    </p:spTree>
    <p:extLst>
      <p:ext uri="{BB962C8B-B14F-4D97-AF65-F5344CB8AC3E}">
        <p14:creationId xmlns:p14="http://schemas.microsoft.com/office/powerpoint/2010/main" val="76226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457200" y="476250"/>
            <a:ext cx="7643192" cy="5649913"/>
          </a:xfrm>
        </p:spPr>
        <p:txBody>
          <a:bodyPr>
            <a:normAutofit lnSpcReduction="10000"/>
          </a:bodyPr>
          <a:lstStyle/>
          <a:p>
            <a:pPr marL="0" indent="0" eaLnBrk="1" hangingPunct="1">
              <a:buFont typeface="Wingdings" pitchFamily="2" charset="2"/>
              <a:buNone/>
              <a:defRPr/>
            </a:pPr>
            <a:endParaRPr lang="es-ES" i="1" dirty="0"/>
          </a:p>
          <a:p>
            <a:pPr eaLnBrk="1" hangingPunct="1">
              <a:defRPr/>
            </a:pPr>
            <a:r>
              <a:rPr lang="es-ES_tradnl" dirty="0"/>
              <a:t>Cada cúpula  tiene un ambiente distinto según el tipo de plantas que alberga.</a:t>
            </a:r>
            <a:endParaRPr lang="es-ES" i="1" dirty="0"/>
          </a:p>
          <a:p>
            <a:pPr eaLnBrk="1" hangingPunct="1">
              <a:defRPr/>
            </a:pPr>
            <a:r>
              <a:rPr lang="es-ES_tradnl" dirty="0"/>
              <a:t>El Core es la ultima aportación al proyecto, proporciona espacios al servicio de la educación, aulas y espacios de exposiciones, incluye la educación ambiental.</a:t>
            </a:r>
          </a:p>
          <a:p>
            <a:pPr eaLnBrk="1" hangingPunct="1">
              <a:defRPr/>
            </a:pPr>
            <a:r>
              <a:rPr lang="es-ES" dirty="0"/>
              <a:t>La energía procede de una de las turbinas eólicas instaladas.</a:t>
            </a:r>
          </a:p>
          <a:p>
            <a:pPr eaLnBrk="1" hangingPunct="1">
              <a:defRPr/>
            </a:pPr>
            <a:r>
              <a:rPr lang="es-ES" dirty="0"/>
              <a:t>Construido sobre una antigua cantera de “ caolín “, incluye grandes invernaderos, cada uno de los cuales alberga un bioma diferente.</a:t>
            </a:r>
          </a:p>
          <a:p>
            <a:pPr eaLnBrk="1" hangingPunct="1">
              <a:defRPr/>
            </a:pPr>
            <a:r>
              <a:rPr lang="es-ES" dirty="0"/>
              <a:t>En uno se reproducen los climas tropicales húmedos de todo el mundo, el otro reproduce climas secos del tipo mediterráneo.</a:t>
            </a:r>
          </a:p>
          <a:p>
            <a:pPr eaLnBrk="1" hangingPunct="1">
              <a:defRPr/>
            </a:pPr>
            <a:endParaRPr lang="es-ES_tradnl" dirty="0"/>
          </a:p>
        </p:txBody>
      </p:sp>
    </p:spTree>
    <p:extLst>
      <p:ext uri="{BB962C8B-B14F-4D97-AF65-F5344CB8AC3E}">
        <p14:creationId xmlns:p14="http://schemas.microsoft.com/office/powerpoint/2010/main" val="316907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457200" y="1357313"/>
            <a:ext cx="7355160" cy="4768850"/>
          </a:xfrm>
        </p:spPr>
        <p:txBody>
          <a:bodyPr/>
          <a:lstStyle/>
          <a:p>
            <a:pPr eaLnBrk="1" hangingPunct="1"/>
            <a:r>
              <a:rPr lang="es-ES" dirty="0"/>
              <a:t>El proyecto ha sido financiado por una fundación sin animo de lucro.</a:t>
            </a:r>
          </a:p>
          <a:p>
            <a:pPr eaLnBrk="1" hangingPunct="1"/>
            <a:r>
              <a:rPr lang="es-ES_tradnl" dirty="0"/>
              <a:t>Todas las tecnologías relacionadas con el cultivo de las plantas se realizan y desarrollan en el proyecto Edén.</a:t>
            </a:r>
            <a:endParaRPr lang="es-ES" i="1" dirty="0"/>
          </a:p>
          <a:p>
            <a:pPr eaLnBrk="1" hangingPunct="1"/>
            <a:r>
              <a:rPr lang="es-ES_tradnl" dirty="0"/>
              <a:t>Este jardín innovador de inauguro en marzo del 2001</a:t>
            </a:r>
            <a:endParaRPr lang="es-ES" dirty="0"/>
          </a:p>
        </p:txBody>
      </p:sp>
    </p:spTree>
    <p:extLst>
      <p:ext uri="{BB962C8B-B14F-4D97-AF65-F5344CB8AC3E}">
        <p14:creationId xmlns:p14="http://schemas.microsoft.com/office/powerpoint/2010/main" val="191284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61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61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63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Eden Proj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88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den Project.-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39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Eden Project.-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10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den Project.-The Tropical Fores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03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den Projec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066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den Project.-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6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den Project.-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54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den Project.-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473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Eden Project.-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92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den Project.-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00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den Project.-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129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den_project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1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den Project.-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713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den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613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Eden Project.-stat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4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Eden_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Eden_project6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688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Eden Project.-giantbeeedengarden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Eden_project5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809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m Smith.--front-on-biomes-feb-200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36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THAMES BARRIER PARK</a:t>
            </a:r>
          </a:p>
        </p:txBody>
      </p:sp>
      <p:sp>
        <p:nvSpPr>
          <p:cNvPr id="40963" name="2 Marcador de contenido"/>
          <p:cNvSpPr>
            <a:spLocks noGrp="1"/>
          </p:cNvSpPr>
          <p:nvPr>
            <p:ph sz="quarter" idx="1"/>
          </p:nvPr>
        </p:nvSpPr>
        <p:spPr/>
        <p:txBody>
          <a:bodyPr/>
          <a:lstStyle/>
          <a:p>
            <a:r>
              <a:rPr lang="es-ES" dirty="0"/>
              <a:t>El </a:t>
            </a:r>
            <a:r>
              <a:rPr lang="es-ES" b="1" dirty="0"/>
              <a:t>Parque</a:t>
            </a:r>
            <a:r>
              <a:rPr lang="es-ES" dirty="0"/>
              <a:t> de </a:t>
            </a:r>
            <a:r>
              <a:rPr lang="es-ES" b="1" dirty="0"/>
              <a:t>la Barrera del Támesis</a:t>
            </a:r>
            <a:r>
              <a:rPr lang="es-ES" dirty="0"/>
              <a:t> es de (8,9 hectáreas) en Londres 's Rockland, el nombre de su ubicación en el lado norte del río Támesis, al lado de la Barrera del Támesis.</a:t>
            </a:r>
          </a:p>
          <a:p>
            <a:r>
              <a:rPr lang="es-ES" dirty="0"/>
              <a:t> Su objetivo es ayudar a la regeneración de la zona mediante la creación de un espacio público atractivo junto a urbanizaciones residenciales y comerciales.</a:t>
            </a:r>
          </a:p>
          <a:p>
            <a:r>
              <a:rPr lang="es-ES" dirty="0"/>
              <a:t> Es adyacente a la estación de Pontón Dock DLR en el área de Silvertown de la ciudad de Londres de Newham. </a:t>
            </a:r>
          </a:p>
        </p:txBody>
      </p:sp>
    </p:spTree>
    <p:extLst>
      <p:ext uri="{BB962C8B-B14F-4D97-AF65-F5344CB8AC3E}">
        <p14:creationId xmlns:p14="http://schemas.microsoft.com/office/powerpoint/2010/main" val="56754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457200" y="1268413"/>
            <a:ext cx="7467600" cy="5205412"/>
          </a:xfrm>
        </p:spPr>
        <p:txBody>
          <a:bodyPr/>
          <a:lstStyle/>
          <a:p>
            <a:r>
              <a:rPr lang="es-ES" dirty="0"/>
              <a:t> Alain Provost de Groupe Signes gana el concurso internacional para diseñar el parque en 1995 .</a:t>
            </a:r>
          </a:p>
          <a:p>
            <a:r>
              <a:rPr lang="es-ES" dirty="0"/>
              <a:t>Como el primer gran diseño post-moderno en Londres, el parque tiene una apariencia más moderna con la plantación de aventura y el baile de las fuentes de agua. </a:t>
            </a:r>
          </a:p>
          <a:p>
            <a:r>
              <a:rPr lang="es-ES" dirty="0"/>
              <a:t>En el plan, el diseño tiene una clara semejanza a la competencia Alain Provost, ganador de régimen para el Parc Citroën, en París.</a:t>
            </a:r>
          </a:p>
          <a:p>
            <a:r>
              <a:rPr lang="es-ES" dirty="0"/>
              <a:t> Ambos planes están dominados por una línea diagonal que redujo en un rectángulo.</a:t>
            </a:r>
          </a:p>
          <a:p>
            <a:endParaRPr lang="es-ES" dirty="0"/>
          </a:p>
          <a:p>
            <a:endParaRPr lang="es-ES" dirty="0"/>
          </a:p>
        </p:txBody>
      </p:sp>
    </p:spTree>
    <p:extLst>
      <p:ext uri="{BB962C8B-B14F-4D97-AF65-F5344CB8AC3E}">
        <p14:creationId xmlns:p14="http://schemas.microsoft.com/office/powerpoint/2010/main" val="1488015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457200" y="857250"/>
            <a:ext cx="7467600" cy="6000750"/>
          </a:xfrm>
        </p:spPr>
        <p:txBody>
          <a:bodyPr/>
          <a:lstStyle/>
          <a:p>
            <a:r>
              <a:rPr lang="es-ES" dirty="0"/>
              <a:t>Esta idea geométrica se encuentra a muchos de los diseños de paisaje Provost - y fue visto por primera vez en la nueva ciudad francesa de Cergy-Pontoise (donde Derek Lovejoy y socios eran los arquitectos de paisaje, en colaboración con Alain Provost). </a:t>
            </a:r>
          </a:p>
          <a:p>
            <a:r>
              <a:rPr lang="es-ES" dirty="0"/>
              <a:t> El Parque de la Barrera del Támesis fue financiado en parte por las agrupaciones inglesas (una agencia de desarrollo del gobierno) y en parte por la venta de los terrenos para un desarrollo residencial en su frontera occidental.</a:t>
            </a:r>
          </a:p>
          <a:p>
            <a:pPr>
              <a:buFont typeface="Wingdings" pitchFamily="2" charset="2"/>
              <a:buNone/>
            </a:pPr>
            <a:br>
              <a:rPr lang="es-ES" dirty="0"/>
            </a:br>
            <a:br>
              <a:rPr lang="es-ES" dirty="0"/>
            </a:br>
            <a:endParaRPr lang="es-ES" dirty="0"/>
          </a:p>
          <a:p>
            <a:endParaRPr lang="es-ES" dirty="0"/>
          </a:p>
        </p:txBody>
      </p:sp>
    </p:spTree>
    <p:extLst>
      <p:ext uri="{BB962C8B-B14F-4D97-AF65-F5344CB8AC3E}">
        <p14:creationId xmlns:p14="http://schemas.microsoft.com/office/powerpoint/2010/main" val="2723664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467600" cy="5924550"/>
          </a:xfrm>
        </p:spPr>
        <p:txBody>
          <a:bodyPr>
            <a:normAutofit fontScale="92500" lnSpcReduction="20000"/>
          </a:bodyPr>
          <a:lstStyle/>
          <a:p>
            <a:pPr marL="274320" indent="-274320" fontAlgn="auto">
              <a:spcAft>
                <a:spcPts val="0"/>
              </a:spcAft>
              <a:buFont typeface="Wingdings"/>
              <a:buChar char=""/>
              <a:defRPr/>
            </a:pPr>
            <a:r>
              <a:rPr lang="es-ES" sz="2600" dirty="0"/>
              <a:t>Lamentablemente, fue necesario construir una barrera de seguridad difícil entre el parque y los apartamentos. </a:t>
            </a:r>
          </a:p>
          <a:p>
            <a:pPr marL="274320" indent="-274320" fontAlgn="auto">
              <a:spcAft>
                <a:spcPts val="0"/>
              </a:spcAft>
              <a:buFont typeface="Wingdings"/>
              <a:buChar char=""/>
              <a:defRPr/>
            </a:pPr>
            <a:r>
              <a:rPr lang="es-ES" sz="2600" dirty="0"/>
              <a:t>Esto ha disminuido el uso del parque y, excepto en los días más calurosos, se tiene la impresión de que el parque no está en una ubicación central para atraer suficientemente el número de usuarios que se merece.</a:t>
            </a:r>
          </a:p>
          <a:p>
            <a:pPr marL="274320" indent="-274320" fontAlgn="auto">
              <a:spcAft>
                <a:spcPts val="0"/>
              </a:spcAft>
              <a:buFont typeface="Wingdings"/>
              <a:buChar char=""/>
              <a:defRPr/>
            </a:pPr>
            <a:r>
              <a:rPr lang="es-ES" sz="2600" dirty="0"/>
              <a:t>Como tantas veces en los Docklands de Londres, la falta de una buena planificación del paisaje desde el principio del proyecto de regeneración ha creado condiciones casi imposibles para el diseño de buen paisaje - en el sentido de hacer espacio al aire libre que cumpla los objetivos de diseño de Vitruvio (comodidad, firmeza y placer) que también subyacen en el objetivos de diseño de arquitectura del paisaje.</a:t>
            </a:r>
            <a:br>
              <a:rPr lang="es-ES" sz="2600" dirty="0"/>
            </a:br>
            <a:br>
              <a:rPr lang="es-ES" sz="2600" dirty="0"/>
            </a:br>
            <a:endParaRPr lang="es-ES" sz="2600"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91309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457200" y="908720"/>
            <a:ext cx="7467600" cy="5565105"/>
          </a:xfrm>
        </p:spPr>
        <p:txBody>
          <a:bodyPr/>
          <a:lstStyle/>
          <a:p>
            <a:r>
              <a:rPr lang="es-ES" dirty="0"/>
              <a:t>Inaugurado en 2000, el  primer parque junto al río en Londres por más de 50 años toma el antiguo arte de la topiaria en el siglo XXI. </a:t>
            </a:r>
          </a:p>
          <a:p>
            <a:pPr>
              <a:buFont typeface="Wingdings" pitchFamily="2" charset="2"/>
              <a:buNone/>
            </a:pPr>
            <a:r>
              <a:rPr lang="es-ES" dirty="0"/>
              <a:t>    Esculturas  estructurales y el balanceo de setos,  y la caída al lado de caminos estrechos y haciéndose eco de los colores y los contornos al lado del río Támesis, en el ojo a las cúpulas de acero gigante de la Barrera del Támesis, el sistema de defensa de Londres contra las inundaciones .</a:t>
            </a:r>
            <a:br>
              <a:rPr lang="es-ES" dirty="0"/>
            </a:br>
            <a:br>
              <a:rPr lang="es-ES" dirty="0"/>
            </a:br>
            <a:endParaRPr lang="es-ES" dirty="0"/>
          </a:p>
          <a:p>
            <a:endParaRPr lang="es-ES" dirty="0"/>
          </a:p>
        </p:txBody>
      </p:sp>
    </p:spTree>
    <p:extLst>
      <p:ext uri="{BB962C8B-B14F-4D97-AF65-F5344CB8AC3E}">
        <p14:creationId xmlns:p14="http://schemas.microsoft.com/office/powerpoint/2010/main" val="4101923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hames Barrie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249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hames Barrier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30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hames Barrier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441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hames Barrier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3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Thames Barri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142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hamesBarrier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367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073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hames Barrier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0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371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073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hames Barrier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22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hames barri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6430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National Trust</a:t>
            </a:r>
          </a:p>
        </p:txBody>
      </p:sp>
      <p:sp>
        <p:nvSpPr>
          <p:cNvPr id="5" name="4 Marcador de contenido"/>
          <p:cNvSpPr>
            <a:spLocks noGrp="1"/>
          </p:cNvSpPr>
          <p:nvPr>
            <p:ph sz="quarter" idx="1"/>
          </p:nvPr>
        </p:nvSpPr>
        <p:spPr/>
        <p:txBody>
          <a:bodyPr>
            <a:normAutofit lnSpcReduction="10000"/>
          </a:bodyPr>
          <a:lstStyle/>
          <a:p>
            <a:r>
              <a:rPr lang="es-ES" dirty="0"/>
              <a:t>La Fundación Nacional para los Lugares de Interés Histórico o de Belleza Natural ,en inglés : National Trust for Places of Historic Interest or Natural Beauty (más conocido como National Trust o NT) es una asociación sin ánimo de lucro británica fundada con la intención de conservar y de revalorizar los monumentos y los lugares de interés colectivo. El NT interviene en Inglaterra, País de Gales, isla de Man y en Irlanda del Norte. </a:t>
            </a:r>
          </a:p>
          <a:p>
            <a:r>
              <a:rPr lang="es-ES" dirty="0"/>
              <a:t>Creado en 1895, el « National Trust » pasó a ser en un siglo la más importante organización de este tipo en Europa y el segundo propietario de bienes inmuebles privados del Reino Unido, después de la Corona. </a:t>
            </a:r>
          </a:p>
        </p:txBody>
      </p:sp>
    </p:spTree>
    <p:extLst>
      <p:ext uri="{BB962C8B-B14F-4D97-AF65-F5344CB8AC3E}">
        <p14:creationId xmlns:p14="http://schemas.microsoft.com/office/powerpoint/2010/main" val="2261951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 El NT administra más de 300 monumentos y 200 jardines que van desde lugares megalíticos a mansiones de todos los tiempos. </a:t>
            </a:r>
          </a:p>
          <a:p>
            <a:r>
              <a:rPr lang="es-ES" dirty="0"/>
              <a:t>Su campo de intervención incluye edificios industriales, colecciones, e incluso la casa de la infancia de John Lennon y Paul McCartney, dos de los integrantes de The Beatles.</a:t>
            </a:r>
          </a:p>
          <a:p>
            <a:r>
              <a:rPr lang="es-ES" dirty="0"/>
              <a:t> El NT posee 250.000 hectáreas de tierras y 1200 kilómetros de costas, adquiridas principalmente a través del proyecto de protección "Neptune".</a:t>
            </a:r>
          </a:p>
          <a:p>
            <a:endParaRPr lang="es-ES" dirty="0"/>
          </a:p>
        </p:txBody>
      </p:sp>
    </p:spTree>
    <p:extLst>
      <p:ext uri="{BB962C8B-B14F-4D97-AF65-F5344CB8AC3E}">
        <p14:creationId xmlns:p14="http://schemas.microsoft.com/office/powerpoint/2010/main" val="1626122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45874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17659"/>
          </a:xfrm>
          <a:prstGeom prst="rect">
            <a:avLst/>
          </a:prstGeom>
        </p:spPr>
      </p:pic>
    </p:spTree>
    <p:extLst>
      <p:ext uri="{BB962C8B-B14F-4D97-AF65-F5344CB8AC3E}">
        <p14:creationId xmlns:p14="http://schemas.microsoft.com/office/powerpoint/2010/main" val="915684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81" y="-6515"/>
            <a:ext cx="9144000" cy="6858000"/>
          </a:xfrm>
          <a:prstGeom prst="rect">
            <a:avLst/>
          </a:prstGeom>
        </p:spPr>
      </p:pic>
    </p:spTree>
    <p:extLst>
      <p:ext uri="{BB962C8B-B14F-4D97-AF65-F5344CB8AC3E}">
        <p14:creationId xmlns:p14="http://schemas.microsoft.com/office/powerpoint/2010/main" val="2759756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725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38279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489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089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51004"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24735"/>
            <a:ext cx="406794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886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786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69" y="0"/>
            <a:ext cx="8831461" cy="6858000"/>
          </a:xfrm>
          <a:prstGeom prst="rect">
            <a:avLst/>
          </a:prstGeom>
        </p:spPr>
      </p:pic>
    </p:spTree>
    <p:extLst>
      <p:ext uri="{BB962C8B-B14F-4D97-AF65-F5344CB8AC3E}">
        <p14:creationId xmlns:p14="http://schemas.microsoft.com/office/powerpoint/2010/main" val="1587931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508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61596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1107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340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282826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286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730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63704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4805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957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637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541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10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200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416006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8199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9647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404"/>
            <a:ext cx="9252520" cy="6817659"/>
          </a:xfrm>
          <a:prstGeom prst="rect">
            <a:avLst/>
          </a:prstGeom>
        </p:spPr>
      </p:pic>
    </p:spTree>
    <p:extLst>
      <p:ext uri="{BB962C8B-B14F-4D97-AF65-F5344CB8AC3E}">
        <p14:creationId xmlns:p14="http://schemas.microsoft.com/office/powerpoint/2010/main" val="3314185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18"/>
          <a:stretch/>
        </p:blipFill>
        <p:spPr>
          <a:xfrm>
            <a:off x="0" y="13342"/>
            <a:ext cx="9144000" cy="6844657"/>
          </a:xfrm>
          <a:prstGeom prst="rect">
            <a:avLst/>
          </a:prstGeom>
        </p:spPr>
      </p:pic>
    </p:spTree>
    <p:extLst>
      <p:ext uri="{BB962C8B-B14F-4D97-AF65-F5344CB8AC3E}">
        <p14:creationId xmlns:p14="http://schemas.microsoft.com/office/powerpoint/2010/main" val="1345165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70416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143753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0471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013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1"/>
            <a:ext cx="9144000" cy="6992471"/>
          </a:xfrm>
          <a:prstGeom prst="rect">
            <a:avLst/>
          </a:prstGeom>
        </p:spPr>
      </p:pic>
    </p:spTree>
    <p:extLst>
      <p:ext uri="{BB962C8B-B14F-4D97-AF65-F5344CB8AC3E}">
        <p14:creationId xmlns:p14="http://schemas.microsoft.com/office/powerpoint/2010/main" val="1492883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36893712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484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 y="0"/>
            <a:ext cx="9137968" cy="6858000"/>
          </a:xfrm>
          <a:prstGeom prst="rect">
            <a:avLst/>
          </a:prstGeom>
        </p:spPr>
      </p:pic>
    </p:spTree>
    <p:extLst>
      <p:ext uri="{BB962C8B-B14F-4D97-AF65-F5344CB8AC3E}">
        <p14:creationId xmlns:p14="http://schemas.microsoft.com/office/powerpoint/2010/main" val="30496626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4928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196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3968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49288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0159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876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509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00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316834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119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1912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09621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8470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356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6957392"/>
          </a:xfrm>
          <a:prstGeom prst="rect">
            <a:avLst/>
          </a:prstGeom>
        </p:spPr>
      </p:pic>
    </p:spTree>
    <p:extLst>
      <p:ext uri="{BB962C8B-B14F-4D97-AF65-F5344CB8AC3E}">
        <p14:creationId xmlns:p14="http://schemas.microsoft.com/office/powerpoint/2010/main" val="3554160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470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95216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6452"/>
          <a:stretch/>
        </p:blipFill>
        <p:spPr>
          <a:xfrm>
            <a:off x="0" y="1438"/>
            <a:ext cx="9318812" cy="6856562"/>
          </a:xfrm>
          <a:prstGeom prst="rect">
            <a:avLst/>
          </a:prstGeom>
        </p:spPr>
      </p:pic>
    </p:spTree>
    <p:extLst>
      <p:ext uri="{BB962C8B-B14F-4D97-AF65-F5344CB8AC3E}">
        <p14:creationId xmlns:p14="http://schemas.microsoft.com/office/powerpoint/2010/main" val="1151146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969" y="0"/>
            <a:ext cx="8464062" cy="6858000"/>
          </a:xfrm>
          <a:prstGeom prst="rect">
            <a:avLst/>
          </a:prstGeom>
        </p:spPr>
      </p:pic>
    </p:spTree>
    <p:extLst>
      <p:ext uri="{BB962C8B-B14F-4D97-AF65-F5344CB8AC3E}">
        <p14:creationId xmlns:p14="http://schemas.microsoft.com/office/powerpoint/2010/main" val="38641159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175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997880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707322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77368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61482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9790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6204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Apple Court</a:t>
            </a:r>
          </a:p>
        </p:txBody>
      </p:sp>
      <p:sp>
        <p:nvSpPr>
          <p:cNvPr id="3" name="2 Marcador de contenido"/>
          <p:cNvSpPr>
            <a:spLocks noGrp="1"/>
          </p:cNvSpPr>
          <p:nvPr>
            <p:ph sz="quarter" idx="1"/>
          </p:nvPr>
        </p:nvSpPr>
        <p:spPr/>
        <p:txBody>
          <a:bodyPr/>
          <a:lstStyle/>
          <a:p>
            <a:r>
              <a:rPr lang="es-ES" dirty="0"/>
              <a:t>En mayo de 2003, Angela y Charles Meads se convirtieron en los nuevos dueños orgullosos de Apple Court en Hampshire.</a:t>
            </a:r>
          </a:p>
          <a:p>
            <a:r>
              <a:rPr lang="es-ES" dirty="0"/>
              <a:t>Ambos tienen una pasión por la jardinería y ven a sí mismos como guardianes de este tesoro secreto, a pesar de asumir la responsabilidad de este hermoso jardín y vivero ha sido una tarea difícil y desafiante. </a:t>
            </a:r>
          </a:p>
          <a:p>
            <a:r>
              <a:rPr lang="es-ES" dirty="0"/>
              <a:t>Cuidar de que se ha convertido en un asunto de familia, con sus hijas y nietos, uniéndose a ellos los fines de semana para ayudar a limpiar  las malas hierbas, las macetas y plantas. </a:t>
            </a:r>
          </a:p>
        </p:txBody>
      </p:sp>
    </p:spTree>
    <p:extLst>
      <p:ext uri="{BB962C8B-B14F-4D97-AF65-F5344CB8AC3E}">
        <p14:creationId xmlns:p14="http://schemas.microsoft.com/office/powerpoint/2010/main" val="38074363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jardín de Apple Corte ha sido creado a partir de 1988 en el huerto amurallado abandonado de Yeatton House, que se encuentra al sur. </a:t>
            </a:r>
          </a:p>
          <a:p>
            <a:r>
              <a:rPr lang="es-ES" dirty="0"/>
              <a:t>Se extiende a poco más de un acre y se encuentra en ricas tierras agrícolas entre el New Forest y el Solent, algunos 10 metros sobre el nivel del mar.</a:t>
            </a:r>
          </a:p>
          <a:p>
            <a:r>
              <a:rPr lang="es-ES" dirty="0"/>
              <a:t> El suelo es franco neutral y fértil. </a:t>
            </a:r>
          </a:p>
          <a:p>
            <a:r>
              <a:rPr lang="es-ES" dirty="0"/>
              <a:t>La vivienda, que se encuentra en la esquina sur-este del jardín fue originalmente la tienda de Apple para Yeatton House. </a:t>
            </a:r>
          </a:p>
          <a:p>
            <a:r>
              <a:rPr lang="es-ES" dirty="0"/>
              <a:t>En la década de 1950 se convirtió en parte de una pista de squash, por lo tanto, de Apple Court.</a:t>
            </a:r>
          </a:p>
        </p:txBody>
      </p:sp>
    </p:spTree>
    <p:extLst>
      <p:ext uri="{BB962C8B-B14F-4D97-AF65-F5344CB8AC3E}">
        <p14:creationId xmlns:p14="http://schemas.microsoft.com/office/powerpoint/2010/main" val="22956030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En la década de 1960 se convirtió en una vivienda. El jardín fue diseñado como una serie de áreas entrelazadas de cada uno de los cuales estaba destinado a crear una impresión visual diferente y tener un microclima adecuado para las plantas en particular destinados a crecer en cada uno.</a:t>
            </a:r>
          </a:p>
          <a:p>
            <a:r>
              <a:rPr lang="es-ES" dirty="0"/>
              <a:t> La forma del jardín fue en parte determinada por las necesidades de romper la fuerza de los vientos de la costa, el mar esta a menos de una milla de distancia. </a:t>
            </a:r>
          </a:p>
          <a:p>
            <a:r>
              <a:rPr lang="es-ES" dirty="0"/>
              <a:t>El objetivo en todo es crear un jardín en el que los diferentes intereses se sucedan durante todo el año. </a:t>
            </a:r>
          </a:p>
        </p:txBody>
      </p:sp>
    </p:spTree>
    <p:extLst>
      <p:ext uri="{BB962C8B-B14F-4D97-AF65-F5344CB8AC3E}">
        <p14:creationId xmlns:p14="http://schemas.microsoft.com/office/powerpoint/2010/main" val="34715316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temporada comienza con campanillas y hellebores, seguido por pulmonarias y peonías. </a:t>
            </a:r>
          </a:p>
          <a:p>
            <a:r>
              <a:rPr lang="es-ES" dirty="0"/>
              <a:t>El Hosta Walk entra en su cuenta en abril y está seguido de rosas, tulipanes y el Jardín Daylily que tiene el centro del escenario hasta las herbaceas se hacen cargo hasta agosto y en invierno.</a:t>
            </a:r>
          </a:p>
          <a:p>
            <a:r>
              <a:rPr lang="es-ES" dirty="0"/>
              <a:t> El jardín tiene unos Jardines Blancos, Hosta Walks, fronteras exóticas, bordes de césped , Helecho Walk, Jardín Japonés, bordes de bosques y Daylily Gardens. </a:t>
            </a:r>
          </a:p>
          <a:p>
            <a:endParaRPr lang="es-ES" dirty="0"/>
          </a:p>
        </p:txBody>
      </p:sp>
    </p:spTree>
    <p:extLst>
      <p:ext uri="{BB962C8B-B14F-4D97-AF65-F5344CB8AC3E}">
        <p14:creationId xmlns:p14="http://schemas.microsoft.com/office/powerpoint/2010/main" val="3458538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7112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564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865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4318"/>
            <a:ext cx="4499992" cy="6858000"/>
          </a:xfrm>
          <a:prstGeom prst="rect">
            <a:avLst/>
          </a:prstGeom>
        </p:spPr>
      </p:pic>
    </p:spTree>
    <p:extLst>
      <p:ext uri="{BB962C8B-B14F-4D97-AF65-F5344CB8AC3E}">
        <p14:creationId xmlns:p14="http://schemas.microsoft.com/office/powerpoint/2010/main" val="23746677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14812904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TotalTime>
  <Words>1761</Words>
  <Application>Microsoft Office PowerPoint</Application>
  <PresentationFormat>Presentación en pantalla (4:3)</PresentationFormat>
  <Paragraphs>254</Paragraphs>
  <Slides>116</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116</vt:i4>
      </vt:variant>
    </vt:vector>
  </HeadingPairs>
  <TitlesOfParts>
    <vt:vector size="122" baseType="lpstr">
      <vt:lpstr>Arial</vt:lpstr>
      <vt:lpstr>Calibri</vt:lpstr>
      <vt:lpstr>Century Schoolbook</vt:lpstr>
      <vt:lpstr>Wingdings</vt:lpstr>
      <vt:lpstr>Wingdings 2</vt:lpstr>
      <vt:lpstr>Mirador</vt:lpstr>
      <vt:lpstr>EUROPA.-LA VUELTA AL MUNDO EN 865 JARDINES.- INGLESES.-The Eden Project.-Thames Barrier Park.-The National Trust.-Apple Court  </vt:lpstr>
      <vt:lpstr>Eden Project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THAMES BARRIER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National Trust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Apple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18</cp:revision>
  <dcterms:created xsi:type="dcterms:W3CDTF">2013-09-08T06:06:48Z</dcterms:created>
  <dcterms:modified xsi:type="dcterms:W3CDTF">2018-03-07T07:41:43Z</dcterms:modified>
</cp:coreProperties>
</file>