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F0CCEB-C83E-4397-8C98-9664C2FB9024}"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C2D83-219E-4304-8C95-1B42A9F60774}" type="slidenum">
              <a:rPr lang="es-ES" smtClean="0"/>
              <a:t>‹Nº›</a:t>
            </a:fld>
            <a:endParaRPr lang="es-ES" dirty="0"/>
          </a:p>
        </p:txBody>
      </p:sp>
    </p:spTree>
    <p:extLst>
      <p:ext uri="{BB962C8B-B14F-4D97-AF65-F5344CB8AC3E}">
        <p14:creationId xmlns:p14="http://schemas.microsoft.com/office/powerpoint/2010/main" val="3187741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699545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 </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427403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226752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745014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181549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070947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342842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1051237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171883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46972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4133793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675728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662081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938039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074669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4414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314862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762361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40465234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4697402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Villa_reale_di_marlia,_giardino_dei_limoni</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5009147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Villa_reale_di_marlia,_giardino_dei_limoni</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955044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514876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794990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054142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6352776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4505696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625679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a:t>
            </a:r>
          </a:p>
          <a:p>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1941035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Villa_reale_di_marlia</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6486490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414117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7433900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4223032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594822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286624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8909382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6333010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7824713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5439653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di Palazzo Malingri di Bagnolo.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7755371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9535242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0502544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8861734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684487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8306282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2723829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3372960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42123114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Parco Giardino Sigurta .-Veneto.</a:t>
            </a:r>
            <a:endParaRPr lang="es-ES" dirty="0"/>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6063085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8779886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9499757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5643294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9640257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4983457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6526712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3616928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7938160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7097231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6380573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0698727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3088894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1100775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0107471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4518957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1058335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.-Veneto.-Laberinto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491194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.-Veneto.-Laberinto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3797540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5237823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9647491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0261572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.-Veneto.-Laberinto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6818923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2933963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1087885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0373898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6326993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85657137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8725836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7479139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519845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2893638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6295085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0640307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425757921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06478026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8002146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9455128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2259660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7825898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8948478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40331167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7797265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2849855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07152067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2708796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0345466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56687512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2860405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2604311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90046187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314537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71590006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9189983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16478001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Giardino Sigurta .-Veneto</a:t>
            </a:r>
          </a:p>
        </p:txBody>
      </p:sp>
      <p:sp>
        <p:nvSpPr>
          <p:cNvPr id="4" name="3 Marcador de número de diapositiva"/>
          <p:cNvSpPr>
            <a:spLocks noGrp="1"/>
          </p:cNvSpPr>
          <p:nvPr>
            <p:ph type="sldNum" sz="quarter" idx="10"/>
          </p:nvPr>
        </p:nvSpPr>
        <p:spPr/>
        <p:txBody>
          <a:bodyPr/>
          <a:lstStyle/>
          <a:p>
            <a:fld id="{700DDDEA-E42F-44D6-AC6D-245A871B5B8B}"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972568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520280"/>
          </a:xfrm>
        </p:spPr>
        <p:txBody>
          <a:bodyPr>
            <a:normAutofit fontScale="90000"/>
          </a:bodyPr>
          <a:lstStyle/>
          <a:p>
            <a:r>
              <a:rPr lang="es-ES" sz="3600" dirty="0"/>
              <a:t>EUROPA.-LA VUELTA AL MUNDO EN 865 JARDINES.-ITALIA.-</a:t>
            </a:r>
            <a:br>
              <a:rPr lang="es-ES" sz="3600" dirty="0"/>
            </a:br>
            <a:r>
              <a:rPr lang="es-ES" sz="3600" dirty="0"/>
              <a:t>GRANDI GIARDINI.-H </a:t>
            </a:r>
            <a:br>
              <a:rPr lang="es-ES" dirty="0"/>
            </a:br>
            <a:endParaRPr lang="es-ES" dirty="0"/>
          </a:p>
        </p:txBody>
      </p:sp>
      <p:sp>
        <p:nvSpPr>
          <p:cNvPr id="3" name="2 Subtítulo"/>
          <p:cNvSpPr>
            <a:spLocks noGrp="1"/>
          </p:cNvSpPr>
          <p:nvPr>
            <p:ph type="subTitle" idx="1"/>
          </p:nvPr>
        </p:nvSpPr>
        <p:spPr>
          <a:xfrm>
            <a:off x="2771801" y="4509120"/>
            <a:ext cx="4680520" cy="1371600"/>
          </a:xfrm>
        </p:spPr>
        <p:txBody>
          <a:bodyPr>
            <a:normAutofit/>
          </a:bodyPr>
          <a:lstStyle/>
          <a:p>
            <a:r>
              <a:rPr lang="es-ES" dirty="0"/>
              <a:t>Seleccion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Parco della Villa Reale di Marlia.</a:t>
            </a:r>
            <a:endParaRPr lang="es-ES" dirty="0"/>
          </a:p>
        </p:txBody>
      </p:sp>
      <p:sp>
        <p:nvSpPr>
          <p:cNvPr id="3" name="2 Marcador de contenido"/>
          <p:cNvSpPr>
            <a:spLocks noGrp="1"/>
          </p:cNvSpPr>
          <p:nvPr>
            <p:ph sz="quarter" idx="1"/>
          </p:nvPr>
        </p:nvSpPr>
        <p:spPr/>
        <p:txBody>
          <a:bodyPr>
            <a:normAutofit lnSpcReduction="10000"/>
          </a:bodyPr>
          <a:lstStyle/>
          <a:p>
            <a:r>
              <a:rPr lang="es-ES" dirty="0"/>
              <a:t>La Villa Reale di Marlia, era, en el curso de muchas generaciones y muchos pasajes de la propiedad, la residencia de las familias nobles y grandes mecenas del arte. A principios del siglo XIX, hermana de Napoleón, Elisa Baciocchi, princesa había ampliado este grandioso complejo. Modernizado según el gusto de su tiempo los antiguos Palazzo ositos y el frente lodges que actúan como entrada, pero deja básicamente intacto los hermosos jardines del siglo XVIII, con el teatro di verdura tallados en la vegetación y el "Viale delle Camelie", particularmente atractivo para las muchas variedades raras que se remonta al siglo XIX. </a:t>
            </a:r>
          </a:p>
        </p:txBody>
      </p:sp>
    </p:spTree>
    <p:extLst>
      <p:ext uri="{BB962C8B-B14F-4D97-AF65-F5344CB8AC3E}">
        <p14:creationId xmlns:p14="http://schemas.microsoft.com/office/powerpoint/2010/main" val="361207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 Después de la caída de Napoleón, los duques de Parma y más adelante los grandes duques de Toscana entraron en posesión de la villa, con la unificación de Italia, que pasó a Vittorio Emanuele.</a:t>
            </a:r>
          </a:p>
          <a:p>
            <a:r>
              <a:rPr lang="es-ES" dirty="0"/>
              <a:t> El rey dio a príncipe Charles, hermano del último rey de las Dos Sicilias. Perdedor después de su matrimonio a Penelope Smyth, Charles y su esposa la villa pasó el resto de su vida. </a:t>
            </a:r>
          </a:p>
          <a:p>
            <a:r>
              <a:rPr lang="es-ES" dirty="0"/>
              <a:t>Para honrar las deudas de su hijo, la villa se colocó a la venta, muebles subastados, muchos árboles en el parque fueron cortados como madera.</a:t>
            </a:r>
          </a:p>
          <a:p>
            <a:endParaRPr lang="es-ES" dirty="0"/>
          </a:p>
        </p:txBody>
      </p:sp>
    </p:spTree>
    <p:extLst>
      <p:ext uri="{BB962C8B-B14F-4D97-AF65-F5344CB8AC3E}">
        <p14:creationId xmlns:p14="http://schemas.microsoft.com/office/powerpoint/2010/main" val="3908647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El Conde y la Condesa Pecci-Blunt, los padres de los actuales propietarios, compraron la casa a tiempo para detener la destrucción del parque. Encargado de un famoso arquitecto francés Jacques Greber, la restauración del jardín, bosques, arroyos y crearon un lago que son grandiosos, romántica además de los clásicos jardines italianos de la época de osos de peluche. La familia Pecci-Blunt ha asumido la tradición de generosa hospitalidad en villa (permanecerá entre otros Paganini, miembros de casas reales europeas y el pintor estadounidense John Singer Sargent, que fue inmortalizado en numerosas acuarelas).</a:t>
            </a:r>
          </a:p>
        </p:txBody>
      </p:sp>
    </p:spTree>
    <p:extLst>
      <p:ext uri="{BB962C8B-B14F-4D97-AF65-F5344CB8AC3E}">
        <p14:creationId xmlns:p14="http://schemas.microsoft.com/office/powerpoint/2010/main" val="3794225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7479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3" y="-32574"/>
            <a:ext cx="4953000" cy="23050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1" y="2305050"/>
            <a:ext cx="4953000" cy="23050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72" y="4610100"/>
            <a:ext cx="4953000" cy="23050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2574"/>
            <a:ext cx="4644008" cy="6858000"/>
          </a:xfrm>
          <a:prstGeom prst="rect">
            <a:avLst/>
          </a:prstGeom>
        </p:spPr>
      </p:pic>
    </p:spTree>
    <p:extLst>
      <p:ext uri="{BB962C8B-B14F-4D97-AF65-F5344CB8AC3E}">
        <p14:creationId xmlns:p14="http://schemas.microsoft.com/office/powerpoint/2010/main" val="2964685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9109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338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5352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542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8622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2996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458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2253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4595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99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0385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1666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4612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8144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693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0327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1659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64268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999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7873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4080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0563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251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2356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1739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4912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79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161847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Parco dil Palazzo Malingri</a:t>
            </a:r>
          </a:p>
        </p:txBody>
      </p:sp>
      <p:sp>
        <p:nvSpPr>
          <p:cNvPr id="3" name="2 Marcador de contenido"/>
          <p:cNvSpPr>
            <a:spLocks noGrp="1"/>
          </p:cNvSpPr>
          <p:nvPr>
            <p:ph sz="quarter" idx="1"/>
          </p:nvPr>
        </p:nvSpPr>
        <p:spPr/>
        <p:txBody>
          <a:bodyPr>
            <a:normAutofit/>
          </a:bodyPr>
          <a:lstStyle/>
          <a:p>
            <a:r>
              <a:rPr lang="es-ES" dirty="0"/>
              <a:t>La pendiente de los pies de la colina del Valle del Po se interrumpe con un remanente de tierra contenida por muros de pircas, en que se encuentra el Palazzo Malingri de Bagnolo.Los setos de la planta del siglo XVII, parterres, avenida de carpes y árboles fue vuelto a trabajar en los primeros 800 según los cánones del jardín inglés, con caminos, monumentos, pequeños edificios, arboledas de sombrías. Incluso hoy en día las dos almas del parque clásico y romántico, conviven e interactuan lo que sorprende al visitante por el encanto de la colección.  </a:t>
            </a:r>
          </a:p>
        </p:txBody>
      </p:sp>
    </p:spTree>
    <p:extLst>
      <p:ext uri="{BB962C8B-B14F-4D97-AF65-F5344CB8AC3E}">
        <p14:creationId xmlns:p14="http://schemas.microsoft.com/office/powerpoint/2010/main" val="3720317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El parque, cerca de dos hectáreas, es hogar de árboles, algunos de ellos más de 40 metros de altos; incluye piezas monumentales de pino, Pinus nigra, Taxus bacata, Cedrus deodara y luego metasequoia, haya, roble, castaño, criptomeria, libocedro estructura dos luminosos y amplios jardines</a:t>
            </a:r>
          </a:p>
          <a:p>
            <a:r>
              <a:rPr lang="es-ES" dirty="0"/>
              <a:t>Un magnífico Liriodendron tulipifera le da la bienvenida a la entrada del parque, que en se puede usar el deslumbrante vestido amarillo de miles de tulipanes.</a:t>
            </a:r>
          </a:p>
          <a:p>
            <a:r>
              <a:rPr lang="es-ES" dirty="0"/>
              <a:t>En el césped frente al Palacio una fuente elíptica, conocido como el "Green Man" (refiriéndose a una fábula que ha perdido la memoria), peces y tritones, mientras que un seto de rosas y un arrugado Clematis montana adorna forma quinto a lo largo de una pared con vista al paisaje agrícola. </a:t>
            </a:r>
          </a:p>
        </p:txBody>
      </p:sp>
    </p:spTree>
    <p:extLst>
      <p:ext uri="{BB962C8B-B14F-4D97-AF65-F5344CB8AC3E}">
        <p14:creationId xmlns:p14="http://schemas.microsoft.com/office/powerpoint/2010/main" val="1042884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En el césped frente al Palacio una fuente elíptica, conocido como el "Green Man" (refiriéndose a una fábula que ha perdido la memoria), peces y tritones, mientras que un seto de rosas y un arrugado Clematis montana adorna forma quinto a lo largo de una pared con vista al paisaje agrícola</a:t>
            </a:r>
          </a:p>
          <a:p>
            <a:r>
              <a:rPr lang="es-ES" dirty="0"/>
              <a:t>El túnel de carpes que conduce a la capilla del siglo XVII de todos los Santos y a casi dos kilómetros de setos de caja, Carpe y dibujo antiguo de Tejo rastro del Parque hasta la colina del castillo, marcada por un río y bambú denso."Tampe ciervos", creado para la visión desde la parte superior del precioso jardín italiano y utilizado luego para cerca de ciervos y gamos, es ahora bastante un parterre de helechos rodeado de arbustos de Hortensia azul.</a:t>
            </a:r>
          </a:p>
          <a:p>
            <a:r>
              <a:rPr lang="es-ES" dirty="0"/>
              <a:t>.</a:t>
            </a:r>
          </a:p>
        </p:txBody>
      </p:sp>
    </p:spTree>
    <p:extLst>
      <p:ext uri="{BB962C8B-B14F-4D97-AF65-F5344CB8AC3E}">
        <p14:creationId xmlns:p14="http://schemas.microsoft.com/office/powerpoint/2010/main" val="3537213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En los últimos 30 años los dueños Aimaro Oreglia d'isola y Consolata, según la tradición familiar, dieron su huella en el Parque de cuidar el aspecto del paisaje y pictórico. </a:t>
            </a:r>
          </a:p>
          <a:p>
            <a:r>
              <a:rPr lang="es-ES" dirty="0"/>
              <a:t>Entonces se inserta nuevas especies de flores como Camellia sasanqua, Japonés ampliaron acidófilo colecciones y colocan en los bígaros de maleza, anémonas, violetas, bulbosas y cientos de Hostas.</a:t>
            </a:r>
          </a:p>
          <a:p>
            <a:endParaRPr lang="es-ES" dirty="0"/>
          </a:p>
        </p:txBody>
      </p:sp>
    </p:spTree>
    <p:extLst>
      <p:ext uri="{BB962C8B-B14F-4D97-AF65-F5344CB8AC3E}">
        <p14:creationId xmlns:p14="http://schemas.microsoft.com/office/powerpoint/2010/main" val="793082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17700227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93063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7029400"/>
          </a:xfrm>
          <a:prstGeom prst="rect">
            <a:avLst/>
          </a:prstGeom>
        </p:spPr>
      </p:pic>
    </p:spTree>
    <p:extLst>
      <p:ext uri="{BB962C8B-B14F-4D97-AF65-F5344CB8AC3E}">
        <p14:creationId xmlns:p14="http://schemas.microsoft.com/office/powerpoint/2010/main" val="429683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026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1065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804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2403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4562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8901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093546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6054" b="6490"/>
          <a:stretch/>
        </p:blipFill>
        <p:spPr>
          <a:xfrm>
            <a:off x="0" y="0"/>
            <a:ext cx="9144000" cy="6858000"/>
          </a:xfrm>
          <a:prstGeom prst="rect">
            <a:avLst/>
          </a:prstGeom>
        </p:spPr>
      </p:pic>
    </p:spTree>
    <p:extLst>
      <p:ext uri="{BB962C8B-B14F-4D97-AF65-F5344CB8AC3E}">
        <p14:creationId xmlns:p14="http://schemas.microsoft.com/office/powerpoint/2010/main" val="11841278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Parco Giardino Sigurta .-Veneto</a:t>
            </a:r>
          </a:p>
        </p:txBody>
      </p:sp>
      <p:sp>
        <p:nvSpPr>
          <p:cNvPr id="3" name="2 Marcador de contenido"/>
          <p:cNvSpPr>
            <a:spLocks noGrp="1"/>
          </p:cNvSpPr>
          <p:nvPr>
            <p:ph sz="quarter" idx="1"/>
          </p:nvPr>
        </p:nvSpPr>
        <p:spPr/>
        <p:txBody>
          <a:bodyPr>
            <a:normAutofit fontScale="92500"/>
          </a:bodyPr>
          <a:lstStyle/>
          <a:p>
            <a:r>
              <a:rPr lang="es-ES" dirty="0"/>
              <a:t>Conocido en todo el mundo gracias a mesas redondas con premios Nobel. Domagk (sulfamidas), a. Fleming (penicilina), s. a. Waksman (estreptomicina), k. Lorenz (etología), a. Sabin (antipoliomelite), el Parque pronto llegó a ser popular no sólo de famosos botánicos, sino también de aquellos que simplemente disfrutar de la naturaleza.</a:t>
            </a:r>
          </a:p>
          <a:p>
            <a:r>
              <a:rPr lang="es-ES" dirty="0"/>
              <a:t>Todo nace gracias a una... carro. Gasolina escasea en 1941 debido a la II Guerra Mundial y el Dr. Carlo Sigurtà en Valeggio, va a la ciudad a 8 km de Peschiera del Garda famoso por sus carros para comprar uno y en la misma ocasión, comprar impulsivamente, una finca de 60 hectáreas.</a:t>
            </a:r>
          </a:p>
        </p:txBody>
      </p:sp>
    </p:spTree>
    <p:extLst>
      <p:ext uri="{BB962C8B-B14F-4D97-AF65-F5344CB8AC3E}">
        <p14:creationId xmlns:p14="http://schemas.microsoft.com/office/powerpoint/2010/main" val="10917484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Sus orígenes son de "brolo" una villa noble del siglo XVII, villa Maffei, diseñada por un estudiante de Palladio, v. Pellesina y a mediados del siglo convertido en sede de Napoleón III.</a:t>
            </a:r>
          </a:p>
          <a:p>
            <a:r>
              <a:rPr lang="es-ES" dirty="0"/>
              <a:t>Gracias al derecho a retirar el agua desde el río Mincio que bordea la propiedad, el árido paisaje montañoso está cubierto por una exuberante vegetación, entre los que destaca plantas majestuosas como el gran roble, probablemente de 400 años de antigüedad, hayas majestuosas, cipreses y miles de preciosos Buxus que "acariciada" por las manos de nuestras expertos jardineros, han dado lugar a más de 40.000 vidas y esculturas surrealistas.</a:t>
            </a:r>
          </a:p>
        </p:txBody>
      </p:sp>
    </p:spTree>
    <p:extLst>
      <p:ext uri="{BB962C8B-B14F-4D97-AF65-F5344CB8AC3E}">
        <p14:creationId xmlns:p14="http://schemas.microsoft.com/office/powerpoint/2010/main" val="18635839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Durante la temporada de floraciones espectaculares apertura suplente: 1 millón tulipanes, Iris, 30.000 mil rosas y lirios de agua coloridas, dalias, sin olvidar las cañas Indica y Aster. </a:t>
            </a:r>
          </a:p>
          <a:p>
            <a:r>
              <a:rPr lang="es-ES" dirty="0"/>
              <a:t>La ermita, el Castelletto, el reloj de sol Horizontal, el laberinto, el gran césped y 18 estanques agregan encanto y hacen que el paisaje del parque se puede visitar a pie, carro de golf, a bordo de la lanzadera o tren escénico o en bicicleta</a:t>
            </a:r>
          </a:p>
        </p:txBody>
      </p:sp>
    </p:spTree>
    <p:extLst>
      <p:ext uri="{BB962C8B-B14F-4D97-AF65-F5344CB8AC3E}">
        <p14:creationId xmlns:p14="http://schemas.microsoft.com/office/powerpoint/2010/main" val="32746769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15565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19602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3085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623962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99700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605963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28971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70012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5472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54225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095612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59640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7507867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60097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3132218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15095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59"/>
            <a:ext cx="9144000" cy="6822281"/>
          </a:xfrm>
          <a:prstGeom prst="rect">
            <a:avLst/>
          </a:prstGeom>
        </p:spPr>
      </p:pic>
    </p:spTree>
    <p:extLst>
      <p:ext uri="{BB962C8B-B14F-4D97-AF65-F5344CB8AC3E}">
        <p14:creationId xmlns:p14="http://schemas.microsoft.com/office/powerpoint/2010/main" val="4371802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8572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03316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8"/>
            <a:ext cx="9144000" cy="6857999"/>
          </a:xfrm>
          <a:prstGeom prst="rect">
            <a:avLst/>
          </a:prstGeom>
        </p:spPr>
      </p:pic>
    </p:spTree>
    <p:extLst>
      <p:ext uri="{BB962C8B-B14F-4D97-AF65-F5344CB8AC3E}">
        <p14:creationId xmlns:p14="http://schemas.microsoft.com/office/powerpoint/2010/main" val="40987479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
            <a:ext cx="9144000" cy="6819900"/>
          </a:xfrm>
          <a:prstGeom prst="rect">
            <a:avLst/>
          </a:prstGeom>
        </p:spPr>
      </p:pic>
    </p:spTree>
    <p:extLst>
      <p:ext uri="{BB962C8B-B14F-4D97-AF65-F5344CB8AC3E}">
        <p14:creationId xmlns:p14="http://schemas.microsoft.com/office/powerpoint/2010/main" val="31658713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408785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4621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86731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98973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61328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56672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71396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4536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36956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735873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43764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09546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91037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164895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630180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43131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206" t="3910" r="2647" b="9941"/>
          <a:stretch/>
        </p:blipFill>
        <p:spPr>
          <a:xfrm>
            <a:off x="0" y="0"/>
            <a:ext cx="9144000" cy="6957392"/>
          </a:xfrm>
          <a:prstGeom prst="rect">
            <a:avLst/>
          </a:prstGeom>
        </p:spPr>
      </p:pic>
    </p:spTree>
    <p:extLst>
      <p:ext uri="{BB962C8B-B14F-4D97-AF65-F5344CB8AC3E}">
        <p14:creationId xmlns:p14="http://schemas.microsoft.com/office/powerpoint/2010/main" val="32842728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 y="12700"/>
            <a:ext cx="9105900" cy="6832600"/>
          </a:xfrm>
          <a:prstGeom prst="rect">
            <a:avLst/>
          </a:prstGeom>
        </p:spPr>
      </p:pic>
    </p:spTree>
    <p:extLst>
      <p:ext uri="{BB962C8B-B14F-4D97-AF65-F5344CB8AC3E}">
        <p14:creationId xmlns:p14="http://schemas.microsoft.com/office/powerpoint/2010/main" val="3494574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44000" cy="6858000"/>
          </a:xfrm>
          <a:prstGeom prst="rect">
            <a:avLst/>
          </a:prstGeom>
        </p:spPr>
      </p:pic>
    </p:spTree>
    <p:extLst>
      <p:ext uri="{BB962C8B-B14F-4D97-AF65-F5344CB8AC3E}">
        <p14:creationId xmlns:p14="http://schemas.microsoft.com/office/powerpoint/2010/main" val="31947708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97098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50772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16132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521417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60162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23075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44289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007915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9992" y="33826"/>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54" y="62009"/>
            <a:ext cx="4974994" cy="6858000"/>
          </a:xfrm>
          <a:prstGeom prst="rect">
            <a:avLst/>
          </a:prstGeom>
        </p:spPr>
      </p:pic>
    </p:spTree>
    <p:extLst>
      <p:ext uri="{BB962C8B-B14F-4D97-AF65-F5344CB8AC3E}">
        <p14:creationId xmlns:p14="http://schemas.microsoft.com/office/powerpoint/2010/main" val="5084231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235"/>
            <a:ext cx="9144072" cy="6858000"/>
          </a:xfrm>
          <a:prstGeom prst="rect">
            <a:avLst/>
          </a:prstGeom>
        </p:spPr>
      </p:pic>
    </p:spTree>
    <p:extLst>
      <p:ext uri="{BB962C8B-B14F-4D97-AF65-F5344CB8AC3E}">
        <p14:creationId xmlns:p14="http://schemas.microsoft.com/office/powerpoint/2010/main" val="32372831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35691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821802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37296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870470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33864523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6084882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23329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1309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15989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9983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9891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191767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0434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00" t="3814" r="2500" b="6727"/>
          <a:stretch/>
        </p:blipFill>
        <p:spPr>
          <a:xfrm>
            <a:off x="0" y="0"/>
            <a:ext cx="9144000" cy="6857999"/>
          </a:xfrm>
          <a:prstGeom prst="rect">
            <a:avLst/>
          </a:prstGeom>
        </p:spPr>
      </p:pic>
    </p:spTree>
    <p:extLst>
      <p:ext uri="{BB962C8B-B14F-4D97-AF65-F5344CB8AC3E}">
        <p14:creationId xmlns:p14="http://schemas.microsoft.com/office/powerpoint/2010/main" val="22936848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7029400"/>
          </a:xfrm>
          <a:prstGeom prst="rect">
            <a:avLst/>
          </a:prstGeom>
        </p:spPr>
      </p:pic>
    </p:spTree>
    <p:extLst>
      <p:ext uri="{BB962C8B-B14F-4D97-AF65-F5344CB8AC3E}">
        <p14:creationId xmlns:p14="http://schemas.microsoft.com/office/powerpoint/2010/main" val="1611477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TotalTime>
  <Words>1816</Words>
  <Application>Microsoft Office PowerPoint</Application>
  <PresentationFormat>Presentación en pantalla (4:3)</PresentationFormat>
  <Paragraphs>234</Paragraphs>
  <Slides>117</Slides>
  <Notes>104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117</vt:i4>
      </vt:variant>
    </vt:vector>
  </HeadingPairs>
  <TitlesOfParts>
    <vt:vector size="122" baseType="lpstr">
      <vt:lpstr>Calibri</vt:lpstr>
      <vt:lpstr>Century Schoolbook</vt:lpstr>
      <vt:lpstr>Wingdings</vt:lpstr>
      <vt:lpstr>Wingdings 2</vt:lpstr>
      <vt:lpstr>Default Theme</vt:lpstr>
      <vt:lpstr>EUROPA.-LA VUELTA AL MUNDO EN 865 JARDINES.-ITALIA.- GRANDI GIARDINI.-H  </vt:lpstr>
      <vt:lpstr>Parco della Villa Reale di Marlia.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Parco dil Palazzo Malingri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Parco Giardino Sigurta .-Veneto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13</cp:revision>
  <dcterms:created xsi:type="dcterms:W3CDTF">2013-09-08T06:06:48Z</dcterms:created>
  <dcterms:modified xsi:type="dcterms:W3CDTF">2018-03-12T10:19:13Z</dcterms:modified>
</cp:coreProperties>
</file>