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0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349" r:id="rId38"/>
    <p:sldId id="350" r:id="rId39"/>
    <p:sldId id="351" r:id="rId40"/>
    <p:sldId id="352" r:id="rId41"/>
    <p:sldId id="353" r:id="rId42"/>
    <p:sldId id="354" r:id="rId43"/>
    <p:sldId id="355" r:id="rId44"/>
    <p:sldId id="356"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 id="325" r:id="rId80"/>
    <p:sldId id="326" r:id="rId81"/>
    <p:sldId id="327" r:id="rId82"/>
    <p:sldId id="328" r:id="rId83"/>
    <p:sldId id="329" r:id="rId84"/>
    <p:sldId id="330" r:id="rId85"/>
    <p:sldId id="331" r:id="rId86"/>
    <p:sldId id="332" r:id="rId87"/>
    <p:sldId id="333" r:id="rId88"/>
    <p:sldId id="334" r:id="rId89"/>
    <p:sldId id="335" r:id="rId90"/>
    <p:sldId id="336" r:id="rId91"/>
    <p:sldId id="337" r:id="rId92"/>
    <p:sldId id="338" r:id="rId93"/>
    <p:sldId id="339" r:id="rId94"/>
    <p:sldId id="340" r:id="rId95"/>
    <p:sldId id="341" r:id="rId96"/>
    <p:sldId id="342" r:id="rId97"/>
    <p:sldId id="343" r:id="rId98"/>
    <p:sldId id="344" r:id="rId99"/>
    <p:sldId id="345" r:id="rId100"/>
    <p:sldId id="346" r:id="rId101"/>
    <p:sldId id="347" r:id="rId102"/>
    <p:sldId id="348" r:id="rId10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1908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theme" Target="theme/theme1.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87C18A-BF8F-43FE-9752-992A0176015B}"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D74FDB-5703-4E69-905B-FDFB4C6B2DB5}" type="slidenum">
              <a:rPr lang="es-ES" smtClean="0"/>
              <a:t>‹Nº›</a:t>
            </a:fld>
            <a:endParaRPr lang="es-ES" dirty="0"/>
          </a:p>
        </p:txBody>
      </p:sp>
    </p:spTree>
    <p:extLst>
      <p:ext uri="{BB962C8B-B14F-4D97-AF65-F5344CB8AC3E}">
        <p14:creationId xmlns:p14="http://schemas.microsoft.com/office/powerpoint/2010/main" val="2439924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Parque-Alameda-del-Tajo-en-Ronda</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4070444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Parque-Alameda-del-Tajo-en-Ronda</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548017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Parque-Alameda-del-Tajo-en-Ronda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232637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Alameda del Tajo en Ronda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1591422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Alameda del Tajo en Ronda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1727713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Alameda del Tajo en Ronda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348304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Alameda del Tajo en Ronda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812261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Alameda del Tajo en Ronda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705052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Alameda del Tajo en Ronda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525368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Alameda del Tajo en Ronda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80424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Alameda del Tajo en Ronda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135116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Alameda del Tajo en Ronda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622395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Alameda del Tajo en Ronda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940040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Alameda del Tajo en Ronda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349824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Alameda del Tajo en Ronda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047974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Alameda del Tajo en Ronda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019255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Vista desde el Parque Alameda del Tajo en Ronda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2199846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Vista desde el Parque Alameda del Tajo en Ronda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6337794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Vista desde el Parque Alameda del Tajo en Ronda</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36525113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Vista desde el Parque Alameda del Tajo en Ronda</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532204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Vista desde el Parque Alameda del Tajo en Ronda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9557330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Vista desde el Parque Alameda del Tajo en Ronda</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8678478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Vista desde el Parque Alameda del Tajo en Ronda</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13437613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a:t>
            </a:r>
          </a:p>
        </p:txBody>
      </p:sp>
      <p:sp>
        <p:nvSpPr>
          <p:cNvPr id="4" name="3 Marcador de número de diapositiva"/>
          <p:cNvSpPr>
            <a:spLocks noGrp="1"/>
          </p:cNvSpPr>
          <p:nvPr>
            <p:ph type="sldNum" sz="quarter" idx="10"/>
          </p:nvPr>
        </p:nvSpPr>
        <p:spPr/>
        <p:txBody>
          <a:bodyPr/>
          <a:lstStyle/>
          <a:p>
            <a:fld id="{56D74FDB-5703-4E69-905B-FDFB4C6B2DB5}" type="slidenum">
              <a:rPr lang="es-ES" smtClean="0"/>
              <a:t>42</a:t>
            </a:fld>
            <a:endParaRPr lang="es-ES" dirty="0"/>
          </a:p>
        </p:txBody>
      </p:sp>
    </p:spTree>
    <p:extLst>
      <p:ext uri="{BB962C8B-B14F-4D97-AF65-F5344CB8AC3E}">
        <p14:creationId xmlns:p14="http://schemas.microsoft.com/office/powerpoint/2010/main" val="39504819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a:t>
            </a:r>
          </a:p>
        </p:txBody>
      </p:sp>
      <p:sp>
        <p:nvSpPr>
          <p:cNvPr id="4" name="3 Marcador de número de diapositiva"/>
          <p:cNvSpPr>
            <a:spLocks noGrp="1"/>
          </p:cNvSpPr>
          <p:nvPr>
            <p:ph type="sldNum" sz="quarter" idx="10"/>
          </p:nvPr>
        </p:nvSpPr>
        <p:spPr/>
        <p:txBody>
          <a:bodyPr/>
          <a:lstStyle/>
          <a:p>
            <a:fld id="{56D74FDB-5703-4E69-905B-FDFB4C6B2DB5}" type="slidenum">
              <a:rPr lang="es-ES" smtClean="0"/>
              <a:t>43</a:t>
            </a:fld>
            <a:endParaRPr lang="es-ES" dirty="0"/>
          </a:p>
        </p:txBody>
      </p:sp>
    </p:spTree>
    <p:extLst>
      <p:ext uri="{BB962C8B-B14F-4D97-AF65-F5344CB8AC3E}">
        <p14:creationId xmlns:p14="http://schemas.microsoft.com/office/powerpoint/2010/main" val="12307787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Málaga.-La Alcazaba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6968536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Málaga.-Fuente-de-los-amorcillos</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9084220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Málaga.-Glorieta-de-1922</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0854398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Málaga.-Ninfa del Cantaro o La Muñequita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15932802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41209715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36582099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10309209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2049919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42320342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Málaga.-Salvador-Rueda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5715552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Málaga.-Zona-infantil-y-el-burrito</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31526502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a:t>
            </a:r>
            <a:r>
              <a:rPr lang="es-ES" baseline="0" dirty="0"/>
              <a:t>  de </a:t>
            </a:r>
            <a:r>
              <a:rPr lang="es-ES" dirty="0"/>
              <a:t>Pedro-Luis-Alonso-vistas-a-la-Alcazaba-y-a-Gibralfaro</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8603800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Pedro</a:t>
            </a:r>
            <a:r>
              <a:rPr lang="es-ES" baseline="0" dirty="0"/>
              <a:t> </a:t>
            </a:r>
            <a:r>
              <a:rPr lang="es-ES" dirty="0"/>
              <a:t>Luis</a:t>
            </a:r>
            <a:r>
              <a:rPr lang="es-ES" baseline="0" dirty="0"/>
              <a:t> </a:t>
            </a:r>
            <a:r>
              <a:rPr lang="es-ES" dirty="0"/>
              <a:t>Alonso</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1120399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de Pedro Luis Alonso</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9935748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de Pedro Luis Alonso</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3117661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de Pedro Luis Alonso</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0553673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mn-lt"/>
                <a:ea typeface="+mn-ea"/>
                <a:cs typeface="+mn-cs"/>
              </a:rPr>
              <a:t>Jardines  de Pedro Luis Alonso</a:t>
            </a:r>
          </a:p>
          <a:p>
            <a:r>
              <a:rPr lang="es-ES" dirty="0"/>
              <a:t>Estatua-del-Biznaguero-</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40389551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de Pedro Luis Alonso</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3433715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de Pedro Luis Alonso</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29787336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de Pedro Luis Alonso</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41776983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 Alameda de Marbella.-Agua-azul-fuente</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9330173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 Alameda de Marbella.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1300633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 Alameda de Marbella.</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4753454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 Alameda de Marbella.</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7067343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 Alameda de Marbella.</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9191374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 Alameda de Marbella.</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3555298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 Alameda de Marbella.</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0728841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 Alameda de Marbella.</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2222142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 Alameda de Marbella.</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6660965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 Alameda de Marbella.</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6820108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 Alameda de Marbella.</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9972446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 Alameda de Marbella.</a:t>
            </a:r>
          </a:p>
          <a:p>
            <a:endParaRPr lang="es-ES" dirty="0"/>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18817118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0801751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5348597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8965613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42512483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6079769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0926411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9920119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1472749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400539443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3205539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74662551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42488198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42771897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3836891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998963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24873423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02566388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21183653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89043739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29385456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Marbella.-Parque de la Constitución</a:t>
            </a:r>
          </a:p>
        </p:txBody>
      </p:sp>
      <p:sp>
        <p:nvSpPr>
          <p:cNvPr id="4" name="3 Marcador de número de diapositiva"/>
          <p:cNvSpPr>
            <a:spLocks noGrp="1"/>
          </p:cNvSpPr>
          <p:nvPr>
            <p:ph type="sldNum" sz="quarter" idx="10"/>
          </p:nvPr>
        </p:nvSpPr>
        <p:spPr/>
        <p:txBody>
          <a:bodyPr/>
          <a:lstStyle/>
          <a:p>
            <a:fld id="{5AB4ADB2-BB3B-486C-A8BB-9D2B117ECB57}"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915340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838107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697160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30945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590698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6237938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308979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17040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352638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95882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78194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48072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1937122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28.jpeg"/></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hyperlink" Target="//upload.wikimedia.org/wikipedia/commons/2/2f/El_Parque_de_M%C3%A1laga.JPG" TargetMode="External"/><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openxmlformats.org/officeDocument/2006/relationships/image" Target="../media/image32.jpeg"/></Relationships>
</file>

<file path=ppt/slides/_rels/slide43.xml.rels><?xml version="1.0" encoding="UTF-8" standalone="yes"?>
<Relationships xmlns="http://schemas.openxmlformats.org/package/2006/relationships"><Relationship Id="rId3" Type="http://schemas.openxmlformats.org/officeDocument/2006/relationships/hyperlink" Target="//upload.wikimedia.org/wikipedia/commons/b/bd/Malaga_25-9-2007d.JPG" TargetMode="External"/><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34.jpeg"/><Relationship Id="rId5" Type="http://schemas.openxmlformats.org/officeDocument/2006/relationships/hyperlink" Target="//upload.wikimedia.org/wikipedia/commons/2/2b/Paseo_del_Parque_de_M%C3%A1laga.jpg" TargetMode="External"/><Relationship Id="rId4" Type="http://schemas.openxmlformats.org/officeDocument/2006/relationships/image" Target="../media/image33.jpeg"/></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18.xml"/><Relationship Id="rId4" Type="http://schemas.openxmlformats.org/officeDocument/2006/relationships/image" Target="../media/image81.jpg"/></Relationships>
</file>

<file path=ppt/slides/_rels/slide9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172200" cy="3096344"/>
          </a:xfrm>
        </p:spPr>
        <p:txBody>
          <a:bodyPr>
            <a:normAutofit fontScale="90000"/>
          </a:bodyPr>
          <a:lstStyle/>
          <a:p>
            <a:r>
              <a:rPr lang="es-ES" dirty="0"/>
              <a:t>EUROPA.-LA VUELTA AL MUNDO EN 865 JARDINES.-MALAGA.-RONDA.-. Parque Alameda del Tajo en Ronda.-parque de Málaga.-Alameda de Marbella.-.-Parque de la Constitución</a:t>
            </a:r>
          </a:p>
        </p:txBody>
      </p:sp>
      <p:sp>
        <p:nvSpPr>
          <p:cNvPr id="3" name="2 Subtítulo"/>
          <p:cNvSpPr>
            <a:spLocks noGrp="1"/>
          </p:cNvSpPr>
          <p:nvPr>
            <p:ph type="subTitle" idx="1"/>
          </p:nvPr>
        </p:nvSpPr>
        <p:spPr>
          <a:xfrm>
            <a:off x="2627784" y="5003322"/>
            <a:ext cx="446449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28879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Alameda del Tajo en Ronda</a:t>
            </a:r>
          </a:p>
        </p:txBody>
      </p:sp>
      <p:sp>
        <p:nvSpPr>
          <p:cNvPr id="3" name="2 Marcador de contenido"/>
          <p:cNvSpPr>
            <a:spLocks noGrp="1"/>
          </p:cNvSpPr>
          <p:nvPr>
            <p:ph sz="quarter" idx="1"/>
          </p:nvPr>
        </p:nvSpPr>
        <p:spPr/>
        <p:txBody>
          <a:bodyPr>
            <a:normAutofit fontScale="92500"/>
          </a:bodyPr>
          <a:lstStyle/>
          <a:p>
            <a:r>
              <a:rPr lang="es-ES" dirty="0"/>
              <a:t>La Alameda del Tajo, anteriormente conocida como Alameda de San Carlos, es un paseo arbolado y jardín botánico que data de principios del siglo XIX y se sitúa en la ciudad de Ronda, provincia de Málaga, España.</a:t>
            </a:r>
          </a:p>
          <a:p>
            <a:r>
              <a:rPr lang="es-ES" dirty="0"/>
              <a:t>Está localizado junto a la Plaza de Toros y al borde de la cornisa del Tajo. Lo forman cinco avenidas ajardinadas que desembocan en un paseo con balcones desde donde se puede contemplar la Hoya del Tajo y la Serranía de Ronda.</a:t>
            </a:r>
          </a:p>
          <a:p>
            <a:r>
              <a:rPr lang="es-ES" dirty="0"/>
              <a:t>Entre su riqueza botánica destacan árboles de más de 200 años de antigüedad catalogados en la guía de árboles notables de la provincia de Málaga.</a:t>
            </a:r>
          </a:p>
        </p:txBody>
      </p:sp>
    </p:spTree>
    <p:extLst>
      <p:ext uri="{BB962C8B-B14F-4D97-AF65-F5344CB8AC3E}">
        <p14:creationId xmlns:p14="http://schemas.microsoft.com/office/powerpoint/2010/main" val="3503284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 Podemos encontrar un cedro del Himalaya, un enorme pino piñonero y una acacia de tres espinas. </a:t>
            </a:r>
          </a:p>
          <a:p>
            <a:r>
              <a:rPr lang="es-ES" dirty="0"/>
              <a:t>La formación geológica conocida como el "Asa de la Caldera" se encuentra también en este parque bajo los miradores.</a:t>
            </a:r>
          </a:p>
          <a:p>
            <a:r>
              <a:rPr lang="es-ES" dirty="0"/>
              <a:t>Desde la parte occidental de la Alameda parte el Paseo de los Ingleses que trascurre por el borde del Tajo hasta alcanzar los jardines del Hotel Victoria.</a:t>
            </a:r>
          </a:p>
          <a:p>
            <a:r>
              <a:rPr lang="es-ES" dirty="0"/>
              <a:t> Este paseo fue construido a la vez que dicho hotel y a la vez que el Ferrocarril de Ronda, para potenciar su uso por parte de turistas ingleses. </a:t>
            </a:r>
          </a:p>
          <a:p>
            <a:r>
              <a:rPr lang="es-ES" dirty="0"/>
              <a:t>El Paseo de los Balcones del Tajo es bordeado por el Camino de los Tilos, que sale de la Alameda y continúa en línea recta hasta llegar al Parador de Turismo de Ronda. </a:t>
            </a:r>
          </a:p>
        </p:txBody>
      </p:sp>
    </p:spTree>
    <p:extLst>
      <p:ext uri="{BB962C8B-B14F-4D97-AF65-F5344CB8AC3E}">
        <p14:creationId xmlns:p14="http://schemas.microsoft.com/office/powerpoint/2010/main" val="1164225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Está franqueado por árboles de esta especie y cada uno en origen llevaba una inscripción con en nombre de un niño que naciera en Ronda el mismo día que plantaron el árbol.</a:t>
            </a:r>
          </a:p>
          <a:p>
            <a:r>
              <a:rPr lang="es-ES" dirty="0"/>
              <a:t> Este paseo también atraviesa los Jardines de Blas Infante, parque anexo a la Alameda donde se encuentran varias construcciones de interés como el mausoleo de un artista japonés, un auditorio al aire libre y una oficina de turismo.</a:t>
            </a:r>
          </a:p>
          <a:p>
            <a:r>
              <a:rPr lang="es-ES" dirty="0"/>
              <a:t>Dentro de la Alameda se encuentra el nuevo Teatro Vicente Espinel, construido sobre un antiguo recinto de festivales en desuso, pero que contenía varios ejemplares de árboles de inmenso tamaño.</a:t>
            </a:r>
          </a:p>
        </p:txBody>
      </p:sp>
    </p:spTree>
    <p:extLst>
      <p:ext uri="{BB962C8B-B14F-4D97-AF65-F5344CB8AC3E}">
        <p14:creationId xmlns:p14="http://schemas.microsoft.com/office/powerpoint/2010/main" val="576903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En la parte norte del parque, junto a la Plaza de la Merced, se encuentra la Casa de Cultura. Edificio multiusos que alberga la biblioteca municipal Vicente Espinel, sala de exposiciones y distintas oficinas distribuidas en tres plantas</a:t>
            </a:r>
          </a:p>
        </p:txBody>
      </p:sp>
    </p:spTree>
    <p:extLst>
      <p:ext uri="{BB962C8B-B14F-4D97-AF65-F5344CB8AC3E}">
        <p14:creationId xmlns:p14="http://schemas.microsoft.com/office/powerpoint/2010/main" val="3434401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4791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0083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4907"/>
          <a:stretch/>
        </p:blipFill>
        <p:spPr>
          <a:xfrm>
            <a:off x="0" y="0"/>
            <a:ext cx="9144000" cy="6858000"/>
          </a:xfrm>
          <a:prstGeom prst="rect">
            <a:avLst/>
          </a:prstGeom>
        </p:spPr>
      </p:pic>
    </p:spTree>
    <p:extLst>
      <p:ext uri="{BB962C8B-B14F-4D97-AF65-F5344CB8AC3E}">
        <p14:creationId xmlns:p14="http://schemas.microsoft.com/office/powerpoint/2010/main" val="2750741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41"/>
          <a:stretch/>
        </p:blipFill>
        <p:spPr>
          <a:xfrm>
            <a:off x="0" y="0"/>
            <a:ext cx="9144000" cy="6858000"/>
          </a:xfrm>
          <a:prstGeom prst="rect">
            <a:avLst/>
          </a:prstGeom>
        </p:spPr>
      </p:pic>
    </p:spTree>
    <p:extLst>
      <p:ext uri="{BB962C8B-B14F-4D97-AF65-F5344CB8AC3E}">
        <p14:creationId xmlns:p14="http://schemas.microsoft.com/office/powerpoint/2010/main" val="2636508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726"/>
          <a:stretch/>
        </p:blipFill>
        <p:spPr>
          <a:xfrm>
            <a:off x="0" y="0"/>
            <a:ext cx="9144000" cy="6858000"/>
          </a:xfrm>
          <a:prstGeom prst="rect">
            <a:avLst/>
          </a:prstGeom>
        </p:spPr>
      </p:pic>
    </p:spTree>
    <p:extLst>
      <p:ext uri="{BB962C8B-B14F-4D97-AF65-F5344CB8AC3E}">
        <p14:creationId xmlns:p14="http://schemas.microsoft.com/office/powerpoint/2010/main" val="1124439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549"/>
          <a:stretch/>
        </p:blipFill>
        <p:spPr>
          <a:xfrm>
            <a:off x="0" y="0"/>
            <a:ext cx="9144000" cy="6858000"/>
          </a:xfrm>
          <a:prstGeom prst="rect">
            <a:avLst/>
          </a:prstGeom>
        </p:spPr>
      </p:pic>
    </p:spTree>
    <p:extLst>
      <p:ext uri="{BB962C8B-B14F-4D97-AF65-F5344CB8AC3E}">
        <p14:creationId xmlns:p14="http://schemas.microsoft.com/office/powerpoint/2010/main" val="3073525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922"/>
          <a:stretch/>
        </p:blipFill>
        <p:spPr>
          <a:xfrm>
            <a:off x="0" y="0"/>
            <a:ext cx="9144000" cy="6858000"/>
          </a:xfrm>
          <a:prstGeom prst="rect">
            <a:avLst/>
          </a:prstGeom>
        </p:spPr>
      </p:pic>
    </p:spTree>
    <p:extLst>
      <p:ext uri="{BB962C8B-B14F-4D97-AF65-F5344CB8AC3E}">
        <p14:creationId xmlns:p14="http://schemas.microsoft.com/office/powerpoint/2010/main" val="4292978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22"/>
          <a:stretch/>
        </p:blipFill>
        <p:spPr>
          <a:xfrm>
            <a:off x="0" y="0"/>
            <a:ext cx="9144000" cy="6858000"/>
          </a:xfrm>
          <a:prstGeom prst="rect">
            <a:avLst/>
          </a:prstGeom>
        </p:spPr>
      </p:pic>
    </p:spTree>
    <p:extLst>
      <p:ext uri="{BB962C8B-B14F-4D97-AF65-F5344CB8AC3E}">
        <p14:creationId xmlns:p14="http://schemas.microsoft.com/office/powerpoint/2010/main" val="772810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7999"/>
          </a:xfrm>
          <a:prstGeom prst="rect">
            <a:avLst/>
          </a:prstGeom>
        </p:spPr>
      </p:pic>
    </p:spTree>
    <p:extLst>
      <p:ext uri="{BB962C8B-B14F-4D97-AF65-F5344CB8AC3E}">
        <p14:creationId xmlns:p14="http://schemas.microsoft.com/office/powerpoint/2010/main" val="1158726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353"/>
          <a:stretch/>
        </p:blipFill>
        <p:spPr>
          <a:xfrm>
            <a:off x="0" y="0"/>
            <a:ext cx="9144000" cy="6858000"/>
          </a:xfrm>
          <a:prstGeom prst="rect">
            <a:avLst/>
          </a:prstGeom>
        </p:spPr>
      </p:pic>
    </p:spTree>
    <p:extLst>
      <p:ext uri="{BB962C8B-B14F-4D97-AF65-F5344CB8AC3E}">
        <p14:creationId xmlns:p14="http://schemas.microsoft.com/office/powerpoint/2010/main" val="1406785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2043"/>
          <a:stretch/>
        </p:blipFill>
        <p:spPr>
          <a:xfrm>
            <a:off x="-38152" y="32538"/>
            <a:ext cx="4586288" cy="6825462"/>
          </a:xfrm>
          <a:prstGeom prst="rect">
            <a:avLst/>
          </a:prstGeom>
        </p:spPr>
      </p:pic>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b="1672"/>
          <a:stretch/>
        </p:blipFill>
        <p:spPr>
          <a:xfrm>
            <a:off x="4548136" y="0"/>
            <a:ext cx="4586288" cy="6858000"/>
          </a:xfrm>
          <a:prstGeom prst="rect">
            <a:avLst/>
          </a:prstGeom>
        </p:spPr>
      </p:pic>
    </p:spTree>
    <p:extLst>
      <p:ext uri="{BB962C8B-B14F-4D97-AF65-F5344CB8AC3E}">
        <p14:creationId xmlns:p14="http://schemas.microsoft.com/office/powerpoint/2010/main" val="1865490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137"/>
          <a:stretch/>
        </p:blipFill>
        <p:spPr>
          <a:xfrm>
            <a:off x="0" y="0"/>
            <a:ext cx="9144000" cy="6858000"/>
          </a:xfrm>
          <a:prstGeom prst="rect">
            <a:avLst/>
          </a:prstGeom>
        </p:spPr>
      </p:pic>
    </p:spTree>
    <p:extLst>
      <p:ext uri="{BB962C8B-B14F-4D97-AF65-F5344CB8AC3E}">
        <p14:creationId xmlns:p14="http://schemas.microsoft.com/office/powerpoint/2010/main" val="3440582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14"/>
          <a:stretch/>
        </p:blipFill>
        <p:spPr>
          <a:xfrm>
            <a:off x="0" y="0"/>
            <a:ext cx="9144000" cy="6858000"/>
          </a:xfrm>
          <a:prstGeom prst="rect">
            <a:avLst/>
          </a:prstGeom>
        </p:spPr>
      </p:pic>
    </p:spTree>
    <p:extLst>
      <p:ext uri="{BB962C8B-B14F-4D97-AF65-F5344CB8AC3E}">
        <p14:creationId xmlns:p14="http://schemas.microsoft.com/office/powerpoint/2010/main" val="3451660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353"/>
          <a:stretch/>
        </p:blipFill>
        <p:spPr>
          <a:xfrm>
            <a:off x="0" y="0"/>
            <a:ext cx="9144000" cy="6858000"/>
          </a:xfrm>
          <a:prstGeom prst="rect">
            <a:avLst/>
          </a:prstGeom>
        </p:spPr>
      </p:pic>
    </p:spTree>
    <p:extLst>
      <p:ext uri="{BB962C8B-B14F-4D97-AF65-F5344CB8AC3E}">
        <p14:creationId xmlns:p14="http://schemas.microsoft.com/office/powerpoint/2010/main" val="3116775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1737449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 r="-1030" b="3529"/>
          <a:stretch/>
        </p:blipFill>
        <p:spPr>
          <a:xfrm>
            <a:off x="-1" y="0"/>
            <a:ext cx="9238129" cy="6858000"/>
          </a:xfrm>
          <a:prstGeom prst="rect">
            <a:avLst/>
          </a:prstGeom>
        </p:spPr>
      </p:pic>
    </p:spTree>
    <p:extLst>
      <p:ext uri="{BB962C8B-B14F-4D97-AF65-F5344CB8AC3E}">
        <p14:creationId xmlns:p14="http://schemas.microsoft.com/office/powerpoint/2010/main" val="4121449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137"/>
          <a:stretch/>
        </p:blipFill>
        <p:spPr>
          <a:xfrm>
            <a:off x="0" y="0"/>
            <a:ext cx="9144000" cy="6858000"/>
          </a:xfrm>
          <a:prstGeom prst="rect">
            <a:avLst/>
          </a:prstGeom>
        </p:spPr>
      </p:pic>
    </p:spTree>
    <p:extLst>
      <p:ext uri="{BB962C8B-B14F-4D97-AF65-F5344CB8AC3E}">
        <p14:creationId xmlns:p14="http://schemas.microsoft.com/office/powerpoint/2010/main" val="1943391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549"/>
          <a:stretch/>
        </p:blipFill>
        <p:spPr>
          <a:xfrm>
            <a:off x="0" y="0"/>
            <a:ext cx="9144000" cy="6858000"/>
          </a:xfrm>
          <a:prstGeom prst="rect">
            <a:avLst/>
          </a:prstGeom>
        </p:spPr>
      </p:pic>
    </p:spTree>
    <p:extLst>
      <p:ext uri="{BB962C8B-B14F-4D97-AF65-F5344CB8AC3E}">
        <p14:creationId xmlns:p14="http://schemas.microsoft.com/office/powerpoint/2010/main" val="29074137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725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26"/>
          <a:stretch/>
        </p:blipFill>
        <p:spPr>
          <a:xfrm>
            <a:off x="0" y="0"/>
            <a:ext cx="9144000" cy="6857999"/>
          </a:xfrm>
          <a:prstGeom prst="rect">
            <a:avLst/>
          </a:prstGeom>
        </p:spPr>
      </p:pic>
    </p:spTree>
    <p:extLst>
      <p:ext uri="{BB962C8B-B14F-4D97-AF65-F5344CB8AC3E}">
        <p14:creationId xmlns:p14="http://schemas.microsoft.com/office/powerpoint/2010/main" val="40668047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137"/>
          <a:stretch/>
        </p:blipFill>
        <p:spPr>
          <a:xfrm>
            <a:off x="0" y="0"/>
            <a:ext cx="9144000" cy="6858000"/>
          </a:xfrm>
          <a:prstGeom prst="rect">
            <a:avLst/>
          </a:prstGeom>
        </p:spPr>
      </p:pic>
    </p:spTree>
    <p:extLst>
      <p:ext uri="{BB962C8B-B14F-4D97-AF65-F5344CB8AC3E}">
        <p14:creationId xmlns:p14="http://schemas.microsoft.com/office/powerpoint/2010/main" val="1988686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137"/>
          <a:stretch/>
        </p:blipFill>
        <p:spPr>
          <a:xfrm>
            <a:off x="0" y="0"/>
            <a:ext cx="9144000" cy="6858000"/>
          </a:xfrm>
          <a:prstGeom prst="rect">
            <a:avLst/>
          </a:prstGeom>
        </p:spPr>
      </p:pic>
    </p:spTree>
    <p:extLst>
      <p:ext uri="{BB962C8B-B14F-4D97-AF65-F5344CB8AC3E}">
        <p14:creationId xmlns:p14="http://schemas.microsoft.com/office/powerpoint/2010/main" val="425756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33"/>
          <a:stretch/>
        </p:blipFill>
        <p:spPr>
          <a:xfrm>
            <a:off x="10870" y="0"/>
            <a:ext cx="9144000" cy="6858000"/>
          </a:xfrm>
          <a:prstGeom prst="rect">
            <a:avLst/>
          </a:prstGeom>
        </p:spPr>
      </p:pic>
    </p:spTree>
    <p:extLst>
      <p:ext uri="{BB962C8B-B14F-4D97-AF65-F5344CB8AC3E}">
        <p14:creationId xmlns:p14="http://schemas.microsoft.com/office/powerpoint/2010/main" val="25798935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2745"/>
          <a:stretch/>
        </p:blipFill>
        <p:spPr>
          <a:xfrm>
            <a:off x="0" y="0"/>
            <a:ext cx="9144000" cy="6858000"/>
          </a:xfrm>
          <a:prstGeom prst="rect">
            <a:avLst/>
          </a:prstGeom>
        </p:spPr>
      </p:pic>
    </p:spTree>
    <p:extLst>
      <p:ext uri="{BB962C8B-B14F-4D97-AF65-F5344CB8AC3E}">
        <p14:creationId xmlns:p14="http://schemas.microsoft.com/office/powerpoint/2010/main" val="9473942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2252"/>
          <a:stretch/>
        </p:blipFill>
        <p:spPr>
          <a:xfrm>
            <a:off x="24698" y="19962"/>
            <a:ext cx="4586332" cy="6838038"/>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b="2745"/>
          <a:stretch/>
        </p:blipFill>
        <p:spPr>
          <a:xfrm>
            <a:off x="4611030" y="0"/>
            <a:ext cx="4532970" cy="6858000"/>
          </a:xfrm>
          <a:prstGeom prst="rect">
            <a:avLst/>
          </a:prstGeom>
        </p:spPr>
      </p:pic>
    </p:spTree>
    <p:extLst>
      <p:ext uri="{BB962C8B-B14F-4D97-AF65-F5344CB8AC3E}">
        <p14:creationId xmlns:p14="http://schemas.microsoft.com/office/powerpoint/2010/main" val="17526401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137"/>
          <a:stretch/>
        </p:blipFill>
        <p:spPr>
          <a:xfrm>
            <a:off x="0" y="0"/>
            <a:ext cx="9144000" cy="6858000"/>
          </a:xfrm>
          <a:prstGeom prst="rect">
            <a:avLst/>
          </a:prstGeom>
        </p:spPr>
      </p:pic>
    </p:spTree>
    <p:extLst>
      <p:ext uri="{BB962C8B-B14F-4D97-AF65-F5344CB8AC3E}">
        <p14:creationId xmlns:p14="http://schemas.microsoft.com/office/powerpoint/2010/main" val="33903371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602"/>
          <a:stretch/>
        </p:blipFill>
        <p:spPr>
          <a:xfrm>
            <a:off x="0" y="0"/>
            <a:ext cx="9144000" cy="6857999"/>
          </a:xfrm>
          <a:prstGeom prst="rect">
            <a:avLst/>
          </a:prstGeom>
        </p:spPr>
      </p:pic>
    </p:spTree>
    <p:extLst>
      <p:ext uri="{BB962C8B-B14F-4D97-AF65-F5344CB8AC3E}">
        <p14:creationId xmlns:p14="http://schemas.microsoft.com/office/powerpoint/2010/main" val="20341713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3985000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59549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Málaga</a:t>
            </a:r>
          </a:p>
        </p:txBody>
      </p:sp>
      <p:sp>
        <p:nvSpPr>
          <p:cNvPr id="3" name="2 Marcador de contenido"/>
          <p:cNvSpPr>
            <a:spLocks noGrp="1"/>
          </p:cNvSpPr>
          <p:nvPr>
            <p:ph sz="quarter" idx="1"/>
          </p:nvPr>
        </p:nvSpPr>
        <p:spPr/>
        <p:txBody>
          <a:bodyPr/>
          <a:lstStyle/>
          <a:p>
            <a:r>
              <a:rPr lang="es-ES" dirty="0"/>
              <a:t>El Parque de Málaga, también llamado Parque de la Alameda o simplemente el Parque, es un parque situado en el centro de la ciudad andaluza de Málaga, España.</a:t>
            </a:r>
          </a:p>
          <a:p>
            <a:r>
              <a:rPr lang="es-ES" dirty="0"/>
              <a:t>Más que de un parque tradicional, se trata de un paseo con jardines a ambos lados, de carácter renacentista y barroco. El diseño es el de un jardín mediterráneo con numerosas especies subtropicales, que lo convierten en uno de los más importantes parques públicos de Europa en lo que a flora exótica se refiere.</a:t>
            </a:r>
          </a:p>
        </p:txBody>
      </p:sp>
    </p:spTree>
    <p:extLst>
      <p:ext uri="{BB962C8B-B14F-4D97-AF65-F5344CB8AC3E}">
        <p14:creationId xmlns:p14="http://schemas.microsoft.com/office/powerpoint/2010/main" val="10279323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sz="quarter" idx="1"/>
          </p:nvPr>
        </p:nvSpPr>
        <p:spPr>
          <a:xfrm>
            <a:off x="457200" y="692696"/>
            <a:ext cx="7467600" cy="5781256"/>
          </a:xfrm>
        </p:spPr>
        <p:txBody>
          <a:bodyPr>
            <a:normAutofit lnSpcReduction="10000"/>
          </a:bodyPr>
          <a:lstStyle/>
          <a:p>
            <a:r>
              <a:rPr lang="es-ES" dirty="0"/>
              <a:t>El parque se extiende desde la Plaza de la Marina, al oeste, hasta la Plaza del General Torrijos, en La Malagueta, donde se encuentran el Hospital Noble y la Plaza de Toros de la Malagueta. Se compone de una primera línea al norte de la calzada que lo atraviesa, que está flanqueada por edificios monumentales (Palacio de la Aduana, la antigua Casa del Jardinero Mayor, el antiguo edificio de Correos, la sede del Banco de España y el Ayuntamiento y su jardín lateral), por encima de los cuales asoman los Jardines de Puerta Oscura y la alcazaba. En el lado sur del paseo se ubica el parque propiamente dicho, en una franja llana ganada al mar que separa la ciudad de su puerto. Tiene especies bastantes extrañas, como el palo borracho</a:t>
            </a:r>
          </a:p>
        </p:txBody>
      </p:sp>
    </p:spTree>
    <p:extLst>
      <p:ext uri="{BB962C8B-B14F-4D97-AF65-F5344CB8AC3E}">
        <p14:creationId xmlns:p14="http://schemas.microsoft.com/office/powerpoint/2010/main" val="22823894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lnSpcReduction="10000"/>
          </a:bodyPr>
          <a:lstStyle/>
          <a:p>
            <a:r>
              <a:rPr lang="es-ES" dirty="0"/>
              <a:t>El paseo fue trazado como una prolongación de la Alameda Principal y tiene su origen en una ley de 1896. El entonces presidente del Consejo de Ministros, Antonio Cánovas del Castillo quien impulsó un ambicioso proyecto para ampliar el recinto portuario y conformar la estructura moderna que ha conservado hasta la actualidad</a:t>
            </a:r>
          </a:p>
          <a:p>
            <a:r>
              <a:rPr lang="es-ES" dirty="0"/>
              <a:t>Paseo del Parque. </a:t>
            </a:r>
          </a:p>
          <a:p>
            <a:r>
              <a:rPr lang="es-ES" dirty="0"/>
              <a:t>La idea visionaria del político malagueño se convirtió en una realidad gracias al proyecto que el ingeniero Rafael Yagüe terminó en el año 1876. La propuesta incluía el diseño de un puerto amplio que contemplaba la construcción de los muelles 1 y 2 tras una compleja obra para la época que hacía necesario ganarle al mar unos 150 metros de longitud..</a:t>
            </a:r>
          </a:p>
          <a:p>
            <a:endParaRPr lang="es-ES" dirty="0"/>
          </a:p>
        </p:txBody>
      </p:sp>
    </p:spTree>
    <p:extLst>
      <p:ext uri="{BB962C8B-B14F-4D97-AF65-F5344CB8AC3E}">
        <p14:creationId xmlns:p14="http://schemas.microsoft.com/office/powerpoint/2010/main" val="36685635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Todo un reto. Sólo había un inconveniente: la financiación. Unos 6 millones de las pesetas de entonces que obligaba a vender parte de esos terrenos conseguidos al rebajar la línea de muelle.</a:t>
            </a:r>
          </a:p>
          <a:p>
            <a:r>
              <a:rPr lang="es-ES" dirty="0"/>
              <a:t>El escollo parecía solucionado cuando sobrevino una grave crisis que únicamente se pudo salvar gracias a que el Estado adelantó el dinero necesario a la entonces Junta de Obras del Puerto para que pudiera terminar la obra. Ese último empujón al proyecto por parte de Cánovas del Castillo evitó que hubiera que vender los terrenos ganados al mar y que fueran regalados a la ciudad para construir el que hoy es uno de los jardines de flora subtropical más importantes de toda.</a:t>
            </a:r>
          </a:p>
          <a:p>
            <a:endParaRPr lang="es-ES" dirty="0"/>
          </a:p>
          <a:p>
            <a:endParaRPr lang="es-ES" dirty="0"/>
          </a:p>
        </p:txBody>
      </p:sp>
    </p:spTree>
    <p:extLst>
      <p:ext uri="{BB962C8B-B14F-4D97-AF65-F5344CB8AC3E}">
        <p14:creationId xmlns:p14="http://schemas.microsoft.com/office/powerpoint/2010/main" val="36058575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Pero aunque la plantación del parque comenzó en 1899, el terreno se había empezado a rellenar veinte años antes con los restos del derribo que se llevó a cabo de las casas de la falda sur de la Alcazaba y los acarreos que se extrajeron tras el dragado del cauce del río Guadalmedina.</a:t>
            </a:r>
          </a:p>
          <a:p>
            <a:r>
              <a:rPr lang="es-ES" dirty="0"/>
              <a:t> Para construir las escolleras de los nuevos diques del puerto se utilizó, en cambio, el material procedente del monte de El Morlaco que tuvo que ser llevado en barcazas hasta el puerto y más tarde por tierra desde la cantera de Almellones, en el barrio de El Palo.</a:t>
            </a:r>
          </a:p>
          <a:p>
            <a:endParaRPr lang="es-ES" dirty="0"/>
          </a:p>
        </p:txBody>
      </p:sp>
    </p:spTree>
    <p:extLst>
      <p:ext uri="{BB962C8B-B14F-4D97-AF65-F5344CB8AC3E}">
        <p14:creationId xmlns:p14="http://schemas.microsoft.com/office/powerpoint/2010/main" val="32174612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autor de los preliminares del proyecto fue el Marqués de Larios y en su diseño intervinieron arquitectos como Manuel Rivera Valentín, Eduardo Strachan Viana-Cárdenas, Manuel Rivera Vera, Fernando Guerrero Strachan y Joaquín de Rucoba entre otros, siendo este último el principal diseñador.</a:t>
            </a:r>
          </a:p>
          <a:p>
            <a:r>
              <a:rPr lang="es-ES" dirty="0"/>
              <a:t>La ciudad recibía la urbanización de esta majestuosa obra por parte del Estado el 2 de agosto de 1897, aunque diferentes trabajos se realizaron entre 1897 y 1921 hasta completar su fisonomía actual. El parque ha sufrido varias remodelaciones desde entonces.</a:t>
            </a:r>
          </a:p>
          <a:p>
            <a:endParaRPr lang="es-ES" dirty="0"/>
          </a:p>
        </p:txBody>
      </p:sp>
    </p:spTree>
    <p:extLst>
      <p:ext uri="{BB962C8B-B14F-4D97-AF65-F5344CB8AC3E}">
        <p14:creationId xmlns:p14="http://schemas.microsoft.com/office/powerpoint/2010/main" val="2903488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Esculturas</a:t>
            </a:r>
          </a:p>
          <a:p>
            <a:r>
              <a:rPr lang="es-ES" dirty="0"/>
              <a:t> Monumento a Antonio Muñoz Degrain</a:t>
            </a:r>
          </a:p>
          <a:p>
            <a:r>
              <a:rPr lang="es-ES" dirty="0"/>
              <a:t> Monumento a Arturo Reyes</a:t>
            </a:r>
          </a:p>
          <a:p>
            <a:r>
              <a:rPr lang="es-ES" dirty="0"/>
              <a:t> Monumento a Bernardo Ferrándiz</a:t>
            </a:r>
          </a:p>
          <a:p>
            <a:r>
              <a:rPr lang="es-ES" dirty="0"/>
              <a:t> Monumento al Comandante Benítez</a:t>
            </a:r>
          </a:p>
          <a:p>
            <a:r>
              <a:rPr lang="es-ES" dirty="0"/>
              <a:t> Monumento a Eduardo Ocón Rivas</a:t>
            </a:r>
          </a:p>
          <a:p>
            <a:r>
              <a:rPr lang="es-ES" dirty="0"/>
              <a:t> Monumento al Fiestero</a:t>
            </a:r>
          </a:p>
          <a:p>
            <a:r>
              <a:rPr lang="es-ES" dirty="0"/>
              <a:t> Monumento al Marqués de Guadiaro</a:t>
            </a:r>
          </a:p>
          <a:p>
            <a:r>
              <a:rPr lang="es-ES" dirty="0"/>
              <a:t> Monumento a Narciso Díaz de Escovar</a:t>
            </a:r>
          </a:p>
          <a:p>
            <a:r>
              <a:rPr lang="es-ES" dirty="0"/>
              <a:t> Monumento a Rubén Darío</a:t>
            </a:r>
          </a:p>
          <a:p>
            <a:r>
              <a:rPr lang="es-ES" dirty="0"/>
              <a:t> Monumento a Salvador Rueda</a:t>
            </a:r>
          </a:p>
          <a:p>
            <a:r>
              <a:rPr lang="es-ES" dirty="0"/>
              <a:t> Ninfa del Cántaro</a:t>
            </a:r>
          </a:p>
          <a:p>
            <a:r>
              <a:rPr lang="es-ES" dirty="0"/>
              <a:t> Ninfa de la Caracola</a:t>
            </a:r>
          </a:p>
          <a:p>
            <a:r>
              <a:rPr lang="es-ES" dirty="0"/>
              <a:t> Burrito Platero</a:t>
            </a:r>
          </a:p>
        </p:txBody>
      </p:sp>
    </p:spTree>
    <p:extLst>
      <p:ext uri="{BB962C8B-B14F-4D97-AF65-F5344CB8AC3E}">
        <p14:creationId xmlns:p14="http://schemas.microsoft.com/office/powerpoint/2010/main" val="1859401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El Parque de Málag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4218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Malaga 25-9-2007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44107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ile:Paseo del Parque de Málaga.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41078" y="0"/>
            <a:ext cx="470292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42715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26"/>
          <a:stretch/>
        </p:blipFill>
        <p:spPr>
          <a:xfrm>
            <a:off x="0" y="0"/>
            <a:ext cx="9144000" cy="6858000"/>
          </a:xfrm>
          <a:prstGeom prst="rect">
            <a:avLst/>
          </a:prstGeom>
        </p:spPr>
      </p:pic>
    </p:spTree>
    <p:extLst>
      <p:ext uri="{BB962C8B-B14F-4D97-AF65-F5344CB8AC3E}">
        <p14:creationId xmlns:p14="http://schemas.microsoft.com/office/powerpoint/2010/main" val="23554701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22"/>
          <a:stretch/>
        </p:blipFill>
        <p:spPr>
          <a:xfrm>
            <a:off x="0" y="0"/>
            <a:ext cx="9144000" cy="6858000"/>
          </a:xfrm>
          <a:prstGeom prst="rect">
            <a:avLst/>
          </a:prstGeom>
        </p:spPr>
      </p:pic>
    </p:spTree>
    <p:extLst>
      <p:ext uri="{BB962C8B-B14F-4D97-AF65-F5344CB8AC3E}">
        <p14:creationId xmlns:p14="http://schemas.microsoft.com/office/powerpoint/2010/main" val="35772066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81"/>
          <a:stretch/>
        </p:blipFill>
        <p:spPr>
          <a:xfrm>
            <a:off x="0" y="371475"/>
            <a:ext cx="9144000" cy="6585917"/>
          </a:xfrm>
          <a:prstGeom prst="rect">
            <a:avLst/>
          </a:prstGeom>
        </p:spPr>
      </p:pic>
    </p:spTree>
    <p:extLst>
      <p:ext uri="{BB962C8B-B14F-4D97-AF65-F5344CB8AC3E}">
        <p14:creationId xmlns:p14="http://schemas.microsoft.com/office/powerpoint/2010/main" val="22329367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7999"/>
          </a:xfrm>
          <a:prstGeom prst="rect">
            <a:avLst/>
          </a:prstGeom>
        </p:spPr>
      </p:pic>
    </p:spTree>
    <p:extLst>
      <p:ext uri="{BB962C8B-B14F-4D97-AF65-F5344CB8AC3E}">
        <p14:creationId xmlns:p14="http://schemas.microsoft.com/office/powerpoint/2010/main" val="40741892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29" b="3922"/>
          <a:stretch/>
        </p:blipFill>
        <p:spPr>
          <a:xfrm>
            <a:off x="0" y="0"/>
            <a:ext cx="9144000" cy="6858000"/>
          </a:xfrm>
          <a:prstGeom prst="rect">
            <a:avLst/>
          </a:prstGeom>
        </p:spPr>
      </p:pic>
    </p:spTree>
    <p:extLst>
      <p:ext uri="{BB962C8B-B14F-4D97-AF65-F5344CB8AC3E}">
        <p14:creationId xmlns:p14="http://schemas.microsoft.com/office/powerpoint/2010/main" val="3010278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61"/>
          <a:stretch/>
        </p:blipFill>
        <p:spPr>
          <a:xfrm>
            <a:off x="0" y="0"/>
            <a:ext cx="9144000" cy="6858000"/>
          </a:xfrm>
          <a:prstGeom prst="rect">
            <a:avLst/>
          </a:prstGeom>
        </p:spPr>
      </p:pic>
    </p:spTree>
    <p:extLst>
      <p:ext uri="{BB962C8B-B14F-4D97-AF65-F5344CB8AC3E}">
        <p14:creationId xmlns:p14="http://schemas.microsoft.com/office/powerpoint/2010/main" val="40359417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34166231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22"/>
          <a:stretch/>
        </p:blipFill>
        <p:spPr>
          <a:xfrm>
            <a:off x="0" y="0"/>
            <a:ext cx="9144000" cy="6858000"/>
          </a:xfrm>
          <a:prstGeom prst="rect">
            <a:avLst/>
          </a:prstGeom>
        </p:spPr>
      </p:pic>
    </p:spTree>
    <p:extLst>
      <p:ext uri="{BB962C8B-B14F-4D97-AF65-F5344CB8AC3E}">
        <p14:creationId xmlns:p14="http://schemas.microsoft.com/office/powerpoint/2010/main" val="168472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899"/>
          <a:stretch/>
        </p:blipFill>
        <p:spPr>
          <a:xfrm>
            <a:off x="0" y="-99392"/>
            <a:ext cx="9144000" cy="6957392"/>
          </a:xfrm>
          <a:prstGeom prst="rect">
            <a:avLst/>
          </a:prstGeom>
        </p:spPr>
      </p:pic>
    </p:spTree>
    <p:extLst>
      <p:ext uri="{BB962C8B-B14F-4D97-AF65-F5344CB8AC3E}">
        <p14:creationId xmlns:p14="http://schemas.microsoft.com/office/powerpoint/2010/main" val="14918839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37881098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137"/>
          <a:stretch/>
        </p:blipFill>
        <p:spPr>
          <a:xfrm>
            <a:off x="0" y="0"/>
            <a:ext cx="9144000" cy="6858000"/>
          </a:xfrm>
          <a:prstGeom prst="rect">
            <a:avLst/>
          </a:prstGeom>
        </p:spPr>
      </p:pic>
    </p:spTree>
    <p:extLst>
      <p:ext uri="{BB962C8B-B14F-4D97-AF65-F5344CB8AC3E}">
        <p14:creationId xmlns:p14="http://schemas.microsoft.com/office/powerpoint/2010/main" val="9051278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745"/>
          <a:stretch/>
        </p:blipFill>
        <p:spPr>
          <a:xfrm>
            <a:off x="0" y="0"/>
            <a:ext cx="9144000" cy="6858000"/>
          </a:xfrm>
          <a:prstGeom prst="rect">
            <a:avLst/>
          </a:prstGeom>
        </p:spPr>
      </p:pic>
    </p:spTree>
    <p:extLst>
      <p:ext uri="{BB962C8B-B14F-4D97-AF65-F5344CB8AC3E}">
        <p14:creationId xmlns:p14="http://schemas.microsoft.com/office/powerpoint/2010/main" val="5906020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9144000" cy="6858000"/>
          </a:xfrm>
          <a:prstGeom prst="rect">
            <a:avLst/>
          </a:prstGeom>
        </p:spPr>
      </p:pic>
    </p:spTree>
    <p:extLst>
      <p:ext uri="{BB962C8B-B14F-4D97-AF65-F5344CB8AC3E}">
        <p14:creationId xmlns:p14="http://schemas.microsoft.com/office/powerpoint/2010/main" val="27670033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85" b="4117"/>
          <a:stretch/>
        </p:blipFill>
        <p:spPr>
          <a:xfrm>
            <a:off x="26023" y="0"/>
            <a:ext cx="9117977" cy="6858000"/>
          </a:xfrm>
          <a:prstGeom prst="rect">
            <a:avLst/>
          </a:prstGeom>
        </p:spPr>
      </p:pic>
    </p:spTree>
    <p:extLst>
      <p:ext uri="{BB962C8B-B14F-4D97-AF65-F5344CB8AC3E}">
        <p14:creationId xmlns:p14="http://schemas.microsoft.com/office/powerpoint/2010/main" val="26791371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18731238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26"/>
          <a:stretch/>
        </p:blipFill>
        <p:spPr>
          <a:xfrm>
            <a:off x="0" y="0"/>
            <a:ext cx="9144000" cy="6858000"/>
          </a:xfrm>
          <a:prstGeom prst="rect">
            <a:avLst/>
          </a:prstGeom>
        </p:spPr>
      </p:pic>
    </p:spTree>
    <p:extLst>
      <p:ext uri="{BB962C8B-B14F-4D97-AF65-F5344CB8AC3E}">
        <p14:creationId xmlns:p14="http://schemas.microsoft.com/office/powerpoint/2010/main" val="38921317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137"/>
          <a:stretch/>
        </p:blipFill>
        <p:spPr>
          <a:xfrm>
            <a:off x="0" y="0"/>
            <a:ext cx="9144000" cy="6858000"/>
          </a:xfrm>
          <a:prstGeom prst="rect">
            <a:avLst/>
          </a:prstGeom>
        </p:spPr>
      </p:pic>
    </p:spTree>
    <p:extLst>
      <p:ext uri="{BB962C8B-B14F-4D97-AF65-F5344CB8AC3E}">
        <p14:creationId xmlns:p14="http://schemas.microsoft.com/office/powerpoint/2010/main" val="11400472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33"/>
          <a:stretch/>
        </p:blipFill>
        <p:spPr>
          <a:xfrm>
            <a:off x="0" y="0"/>
            <a:ext cx="9144000" cy="6858000"/>
          </a:xfrm>
          <a:prstGeom prst="rect">
            <a:avLst/>
          </a:prstGeom>
        </p:spPr>
      </p:pic>
    </p:spTree>
    <p:extLst>
      <p:ext uri="{BB962C8B-B14F-4D97-AF65-F5344CB8AC3E}">
        <p14:creationId xmlns:p14="http://schemas.microsoft.com/office/powerpoint/2010/main" val="4362196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3554735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7999"/>
          </a:xfrm>
          <a:prstGeom prst="rect">
            <a:avLst/>
          </a:prstGeom>
        </p:spPr>
      </p:pic>
    </p:spTree>
    <p:extLst>
      <p:ext uri="{BB962C8B-B14F-4D97-AF65-F5344CB8AC3E}">
        <p14:creationId xmlns:p14="http://schemas.microsoft.com/office/powerpoint/2010/main" val="14096202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Marbella. Alameda de Marbella</a:t>
            </a:r>
          </a:p>
        </p:txBody>
      </p:sp>
      <p:sp>
        <p:nvSpPr>
          <p:cNvPr id="3" name="2 Marcador de contenido"/>
          <p:cNvSpPr>
            <a:spLocks noGrp="1"/>
          </p:cNvSpPr>
          <p:nvPr>
            <p:ph sz="quarter" idx="1"/>
          </p:nvPr>
        </p:nvSpPr>
        <p:spPr/>
        <p:txBody>
          <a:bodyPr/>
          <a:lstStyle/>
          <a:p>
            <a:r>
              <a:rPr lang="es-ES" dirty="0"/>
              <a:t>La Alameda ha sido el orgullo de Marbella durante mucho tiempo.</a:t>
            </a:r>
          </a:p>
          <a:p>
            <a:r>
              <a:rPr lang="es-ES" dirty="0"/>
              <a:t> Esta enorme zona verde, auténtico pulmón de la ciudad, data del siglo XVIII y ocupaba en su día una extensión de 20.000 m2 (20% del núcleo urbano) cuyos límites eran al norte las calles Fortaleza y Alameda, al este la Avenida del Mar, al oeste la Avenida Miguel Cano y al sur la Avenida del Fuerte hasta la salida del tunel.</a:t>
            </a:r>
          </a:p>
          <a:p>
            <a:r>
              <a:rPr lang="es-ES" dirty="0"/>
              <a:t>Su diseño original fue una calle central o paseo con dos calles laterales, seis glorietas con bancos de obra y una fuente (que todavía existe).</a:t>
            </a:r>
          </a:p>
        </p:txBody>
      </p:sp>
    </p:spTree>
    <p:extLst>
      <p:ext uri="{BB962C8B-B14F-4D97-AF65-F5344CB8AC3E}">
        <p14:creationId xmlns:p14="http://schemas.microsoft.com/office/powerpoint/2010/main" val="41343553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Ha conocido remodelaciones a lo largo de los años hasta adquirir su estado actual. </a:t>
            </a:r>
          </a:p>
          <a:p>
            <a:r>
              <a:rPr lang="es-ES" dirty="0"/>
              <a:t>Han desaparecido una hornacina con el Cristo de la Alameda, una Cruz, la del mentidero y una alberca. </a:t>
            </a:r>
          </a:p>
          <a:p>
            <a:r>
              <a:rPr lang="es-ES" dirty="0"/>
              <a:t>Las actuaciones más importantes fueron la nivelación de su superficie, construyéndose un muro de contención en su lado sur, a finales del siglo XIX.</a:t>
            </a:r>
          </a:p>
          <a:p>
            <a:r>
              <a:rPr lang="es-ES" dirty="0"/>
              <a:t> El ajardinamiento del paseo central, asfaltándose las calles laterales, tuvo lugar en los primeros años 30. </a:t>
            </a:r>
          </a:p>
          <a:p>
            <a:r>
              <a:rPr lang="es-ES" dirty="0"/>
              <a:t>En esta época se construyó el edificio que iba a albergar la Sociedad Recreativa Casino, en el lateral oeste del Parque.</a:t>
            </a:r>
          </a:p>
          <a:p>
            <a:r>
              <a:rPr lang="es-ES" dirty="0"/>
              <a:t> </a:t>
            </a:r>
          </a:p>
        </p:txBody>
      </p:sp>
    </p:spTree>
    <p:extLst>
      <p:ext uri="{BB962C8B-B14F-4D97-AF65-F5344CB8AC3E}">
        <p14:creationId xmlns:p14="http://schemas.microsoft.com/office/powerpoint/2010/main" val="8445882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flora presenta unas cuantas variedades de ficus, entre las que destaca un magnífico Ficus pandurata y pináceas, como los Pinus pinea, y algunas raras y valiosas especies botánicas.</a:t>
            </a:r>
          </a:p>
          <a:p>
            <a:endParaRPr lang="es-ES" dirty="0"/>
          </a:p>
        </p:txBody>
      </p:sp>
    </p:spTree>
    <p:extLst>
      <p:ext uri="{BB962C8B-B14F-4D97-AF65-F5344CB8AC3E}">
        <p14:creationId xmlns:p14="http://schemas.microsoft.com/office/powerpoint/2010/main" val="12801991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33"/>
          <a:stretch/>
        </p:blipFill>
        <p:spPr>
          <a:xfrm>
            <a:off x="0" y="0"/>
            <a:ext cx="9144000" cy="6858000"/>
          </a:xfrm>
          <a:prstGeom prst="rect">
            <a:avLst/>
          </a:prstGeom>
        </p:spPr>
      </p:pic>
    </p:spTree>
    <p:extLst>
      <p:ext uri="{BB962C8B-B14F-4D97-AF65-F5344CB8AC3E}">
        <p14:creationId xmlns:p14="http://schemas.microsoft.com/office/powerpoint/2010/main" val="22459428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041"/>
          <a:stretch/>
        </p:blipFill>
        <p:spPr>
          <a:xfrm>
            <a:off x="0" y="-99392"/>
            <a:ext cx="9144000" cy="6957392"/>
          </a:xfrm>
          <a:prstGeom prst="rect">
            <a:avLst/>
          </a:prstGeom>
        </p:spPr>
      </p:pic>
    </p:spTree>
    <p:extLst>
      <p:ext uri="{BB962C8B-B14F-4D97-AF65-F5344CB8AC3E}">
        <p14:creationId xmlns:p14="http://schemas.microsoft.com/office/powerpoint/2010/main" val="41677278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25"/>
          <a:stretch/>
        </p:blipFill>
        <p:spPr>
          <a:xfrm>
            <a:off x="0" y="0"/>
            <a:ext cx="9144000" cy="6858000"/>
          </a:xfrm>
          <a:prstGeom prst="rect">
            <a:avLst/>
          </a:prstGeom>
        </p:spPr>
      </p:pic>
    </p:spTree>
    <p:extLst>
      <p:ext uri="{BB962C8B-B14F-4D97-AF65-F5344CB8AC3E}">
        <p14:creationId xmlns:p14="http://schemas.microsoft.com/office/powerpoint/2010/main" val="27587110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32382350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745"/>
          <a:stretch/>
        </p:blipFill>
        <p:spPr>
          <a:xfrm>
            <a:off x="0" y="0"/>
            <a:ext cx="9144000" cy="6858000"/>
          </a:xfrm>
          <a:prstGeom prst="rect">
            <a:avLst/>
          </a:prstGeom>
        </p:spPr>
      </p:pic>
    </p:spTree>
    <p:extLst>
      <p:ext uri="{BB962C8B-B14F-4D97-AF65-F5344CB8AC3E}">
        <p14:creationId xmlns:p14="http://schemas.microsoft.com/office/powerpoint/2010/main" val="28088522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3071233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21182778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137"/>
          <a:stretch/>
        </p:blipFill>
        <p:spPr>
          <a:xfrm>
            <a:off x="0" y="0"/>
            <a:ext cx="9144000" cy="6858000"/>
          </a:xfrm>
          <a:prstGeom prst="rect">
            <a:avLst/>
          </a:prstGeom>
        </p:spPr>
      </p:pic>
    </p:spTree>
    <p:extLst>
      <p:ext uri="{BB962C8B-B14F-4D97-AF65-F5344CB8AC3E}">
        <p14:creationId xmlns:p14="http://schemas.microsoft.com/office/powerpoint/2010/main" val="11389126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33"/>
          <a:stretch/>
        </p:blipFill>
        <p:spPr>
          <a:xfrm>
            <a:off x="0" y="0"/>
            <a:ext cx="9144000" cy="6858000"/>
          </a:xfrm>
          <a:prstGeom prst="rect">
            <a:avLst/>
          </a:prstGeom>
        </p:spPr>
      </p:pic>
    </p:spTree>
    <p:extLst>
      <p:ext uri="{BB962C8B-B14F-4D97-AF65-F5344CB8AC3E}">
        <p14:creationId xmlns:p14="http://schemas.microsoft.com/office/powerpoint/2010/main" val="8865791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745"/>
          <a:stretch/>
        </p:blipFill>
        <p:spPr>
          <a:xfrm>
            <a:off x="0" y="0"/>
            <a:ext cx="9144000" cy="6858000"/>
          </a:xfrm>
          <a:prstGeom prst="rect">
            <a:avLst/>
          </a:prstGeom>
        </p:spPr>
      </p:pic>
    </p:spTree>
    <p:extLst>
      <p:ext uri="{BB962C8B-B14F-4D97-AF65-F5344CB8AC3E}">
        <p14:creationId xmlns:p14="http://schemas.microsoft.com/office/powerpoint/2010/main" val="33547138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353"/>
          <a:stretch/>
        </p:blipFill>
        <p:spPr>
          <a:xfrm>
            <a:off x="0" y="0"/>
            <a:ext cx="9144000" cy="6858000"/>
          </a:xfrm>
          <a:prstGeom prst="rect">
            <a:avLst/>
          </a:prstGeom>
        </p:spPr>
      </p:pic>
    </p:spTree>
    <p:extLst>
      <p:ext uri="{BB962C8B-B14F-4D97-AF65-F5344CB8AC3E}">
        <p14:creationId xmlns:p14="http://schemas.microsoft.com/office/powerpoint/2010/main" val="25190522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137"/>
          <a:stretch/>
        </p:blipFill>
        <p:spPr>
          <a:xfrm>
            <a:off x="0" y="0"/>
            <a:ext cx="9144000" cy="6858000"/>
          </a:xfrm>
          <a:prstGeom prst="rect">
            <a:avLst/>
          </a:prstGeom>
        </p:spPr>
      </p:pic>
    </p:spTree>
    <p:extLst>
      <p:ext uri="{BB962C8B-B14F-4D97-AF65-F5344CB8AC3E}">
        <p14:creationId xmlns:p14="http://schemas.microsoft.com/office/powerpoint/2010/main" val="3590690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Marbella.-Parque de la Constitución</a:t>
            </a:r>
          </a:p>
        </p:txBody>
      </p:sp>
      <p:sp>
        <p:nvSpPr>
          <p:cNvPr id="3" name="2 Marcador de contenido"/>
          <p:cNvSpPr>
            <a:spLocks noGrp="1"/>
          </p:cNvSpPr>
          <p:nvPr>
            <p:ph sz="quarter" idx="1"/>
          </p:nvPr>
        </p:nvSpPr>
        <p:spPr/>
        <p:txBody>
          <a:bodyPr>
            <a:normAutofit lnSpcReduction="10000"/>
          </a:bodyPr>
          <a:lstStyle/>
          <a:p>
            <a:r>
              <a:rPr lang="es-ES" dirty="0"/>
              <a:t>Sorprende ver tan cerca de la playa, la vegetación tan verde y exuberante del Parque de la Constitución, en pleno centro de la Ciudad de Marbella.</a:t>
            </a:r>
          </a:p>
          <a:p>
            <a:r>
              <a:rPr lang="es-ES" dirty="0"/>
              <a:t>El Parque la Constitución de Marbella fue inaugurado en el año 1987, la Junta de Andalucía lo cedió a la ciudad, a cambio del actual Vivero de San Pedro de Alcántara.</a:t>
            </a:r>
          </a:p>
          <a:p>
            <a:r>
              <a:rPr lang="es-ES" dirty="0"/>
              <a:t>Aunque como Parque no es muy antiguo, si lo son los diferentes árboles y algunas especies de flora que hay en el, ya que antiguamente habían unos viveros, y también estaba la casa del jefe de la guardia forestal.</a:t>
            </a:r>
          </a:p>
          <a:p>
            <a:endParaRPr lang="es-ES" dirty="0"/>
          </a:p>
        </p:txBody>
      </p:sp>
    </p:spTree>
    <p:extLst>
      <p:ext uri="{BB962C8B-B14F-4D97-AF65-F5344CB8AC3E}">
        <p14:creationId xmlns:p14="http://schemas.microsoft.com/office/powerpoint/2010/main" val="4357371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recinto es bastante tranquilo por la mañana, aunque los Domingos y sobre todo cuando en verano el Auditorio que también se encuentra ubicado dentro del mismo, ofrece conciertos y espectáculos al aire libre.</a:t>
            </a:r>
          </a:p>
          <a:p>
            <a:endParaRPr lang="es-ES" dirty="0"/>
          </a:p>
        </p:txBody>
      </p:sp>
    </p:spTree>
    <p:extLst>
      <p:ext uri="{BB962C8B-B14F-4D97-AF65-F5344CB8AC3E}">
        <p14:creationId xmlns:p14="http://schemas.microsoft.com/office/powerpoint/2010/main" val="32079406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49419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22"/>
          <a:stretch/>
        </p:blipFill>
        <p:spPr>
          <a:xfrm>
            <a:off x="0" y="0"/>
            <a:ext cx="9144000" cy="6858000"/>
          </a:xfrm>
          <a:prstGeom prst="rect">
            <a:avLst/>
          </a:prstGeom>
        </p:spPr>
      </p:pic>
    </p:spTree>
    <p:extLst>
      <p:ext uri="{BB962C8B-B14F-4D97-AF65-F5344CB8AC3E}">
        <p14:creationId xmlns:p14="http://schemas.microsoft.com/office/powerpoint/2010/main" val="23504336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189917877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13821098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4793249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648"/>
          <a:stretch/>
        </p:blipFill>
        <p:spPr>
          <a:xfrm>
            <a:off x="29090" y="-99392"/>
            <a:ext cx="9144000" cy="6957392"/>
          </a:xfrm>
          <a:prstGeom prst="rect">
            <a:avLst/>
          </a:prstGeom>
        </p:spPr>
      </p:pic>
    </p:spTree>
    <p:extLst>
      <p:ext uri="{BB962C8B-B14F-4D97-AF65-F5344CB8AC3E}">
        <p14:creationId xmlns:p14="http://schemas.microsoft.com/office/powerpoint/2010/main" val="26039102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33"/>
          <a:stretch/>
        </p:blipFill>
        <p:spPr>
          <a:xfrm>
            <a:off x="0" y="0"/>
            <a:ext cx="9144000" cy="6858000"/>
          </a:xfrm>
          <a:prstGeom prst="rect">
            <a:avLst/>
          </a:prstGeom>
        </p:spPr>
      </p:pic>
    </p:spTree>
    <p:extLst>
      <p:ext uri="{BB962C8B-B14F-4D97-AF65-F5344CB8AC3E}">
        <p14:creationId xmlns:p14="http://schemas.microsoft.com/office/powerpoint/2010/main" val="157074837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9144000" cy="6858000"/>
          </a:xfrm>
          <a:prstGeom prst="rect">
            <a:avLst/>
          </a:prstGeom>
        </p:spPr>
      </p:pic>
    </p:spTree>
    <p:extLst>
      <p:ext uri="{BB962C8B-B14F-4D97-AF65-F5344CB8AC3E}">
        <p14:creationId xmlns:p14="http://schemas.microsoft.com/office/powerpoint/2010/main" val="2877871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33"/>
          <a:stretch/>
        </p:blipFill>
        <p:spPr>
          <a:xfrm>
            <a:off x="0" y="0"/>
            <a:ext cx="9144000" cy="6858000"/>
          </a:xfrm>
          <a:prstGeom prst="rect">
            <a:avLst/>
          </a:prstGeom>
        </p:spPr>
      </p:pic>
    </p:spTree>
    <p:extLst>
      <p:ext uri="{BB962C8B-B14F-4D97-AF65-F5344CB8AC3E}">
        <p14:creationId xmlns:p14="http://schemas.microsoft.com/office/powerpoint/2010/main" val="13617401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421720015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22"/>
          <a:stretch/>
        </p:blipFill>
        <p:spPr>
          <a:xfrm>
            <a:off x="0" y="0"/>
            <a:ext cx="9144000" cy="6858000"/>
          </a:xfrm>
          <a:prstGeom prst="rect">
            <a:avLst/>
          </a:prstGeom>
        </p:spPr>
      </p:pic>
    </p:spTree>
    <p:extLst>
      <p:ext uri="{BB962C8B-B14F-4D97-AF65-F5344CB8AC3E}">
        <p14:creationId xmlns:p14="http://schemas.microsoft.com/office/powerpoint/2010/main" val="40555019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7709139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03150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32301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24507671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99199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052546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833777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96717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720642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343528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4" y="0"/>
            <a:ext cx="9135035" cy="6957392"/>
          </a:xfrm>
          <a:prstGeom prst="rect">
            <a:avLst/>
          </a:prstGeom>
        </p:spPr>
      </p:pic>
    </p:spTree>
    <p:extLst>
      <p:ext uri="{BB962C8B-B14F-4D97-AF65-F5344CB8AC3E}">
        <p14:creationId xmlns:p14="http://schemas.microsoft.com/office/powerpoint/2010/main" val="18078416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24</TotalTime>
  <Words>2124</Words>
  <Application>Microsoft Office PowerPoint</Application>
  <PresentationFormat>Presentación en pantalla (4:3)</PresentationFormat>
  <Paragraphs>216</Paragraphs>
  <Slides>101</Slides>
  <Notes>78</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101</vt:i4>
      </vt:variant>
    </vt:vector>
  </HeadingPairs>
  <TitlesOfParts>
    <vt:vector size="107" baseType="lpstr">
      <vt:lpstr>Calibri</vt:lpstr>
      <vt:lpstr>Century Schoolbook</vt:lpstr>
      <vt:lpstr>Wingdings</vt:lpstr>
      <vt:lpstr>Wingdings 2</vt:lpstr>
      <vt:lpstr>Default Theme</vt:lpstr>
      <vt:lpstr>1_Default Theme</vt:lpstr>
      <vt:lpstr>EUROPA.-LA VUELTA AL MUNDO EN 865 JARDINES.-MALAGA.-RONDA.-. Parque Alameda del Tajo en Ronda.-parque de Málaga.-Alameda de Marbella.-.-Parque de la Constitución</vt:lpstr>
      <vt:lpstr>Parque Alameda del Tajo en Ronda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Málaga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Marbella. Alameda de Marbella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Marbella.-Parque de la Constitución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JARDINES.-SUECIA</dc:title>
  <dc:creator>Josep</dc:creator>
  <cp:lastModifiedBy>Usuario</cp:lastModifiedBy>
  <cp:revision>7</cp:revision>
  <dcterms:created xsi:type="dcterms:W3CDTF">2013-09-11T14:11:41Z</dcterms:created>
  <dcterms:modified xsi:type="dcterms:W3CDTF">2018-03-07T08:11:31Z</dcterms:modified>
</cp:coreProperties>
</file>