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400" r:id="rId21"/>
    <p:sldId id="275" r:id="rId22"/>
    <p:sldId id="276" r:id="rId23"/>
    <p:sldId id="277"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 id="398" r:id="rId144"/>
    <p:sldId id="399" r:id="rId1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theme" Target="theme/theme1.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65DC9A0-70B2-4CBA-8C9D-5EFF96DA4CB7}" type="datetimeFigureOut">
              <a:rPr lang="es-ES" smtClean="0"/>
              <a:t>09/03/2018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BE87134-72A3-41C7-9D4B-8915F50306FD}" type="slidenum">
              <a:rPr lang="es-ES" smtClean="0"/>
              <a:t>‹Nº›</a:t>
            </a:fld>
            <a:endParaRPr lang="es-ES" dirty="0"/>
          </a:p>
        </p:txBody>
      </p:sp>
    </p:spTree>
    <p:extLst>
      <p:ext uri="{BB962C8B-B14F-4D97-AF65-F5344CB8AC3E}">
        <p14:creationId xmlns:p14="http://schemas.microsoft.com/office/powerpoint/2010/main" val="22887627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Highdown Gardens.-q</a:t>
            </a:r>
          </a:p>
        </p:txBody>
      </p:sp>
      <p:sp>
        <p:nvSpPr>
          <p:cNvPr id="15462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31FE0B95-2AAC-4B40-A1B1-4F48249391F0}" type="slidenum">
              <a:rPr lang="es-ES">
                <a:solidFill>
                  <a:prstClr val="black"/>
                </a:solidFill>
              </a:rPr>
              <a:pPr eaLnBrk="1" hangingPunct="1"/>
              <a:t>5</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Highdown Gardens.-q</a:t>
            </a:r>
          </a:p>
        </p:txBody>
      </p:sp>
      <p:sp>
        <p:nvSpPr>
          <p:cNvPr id="15565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D0E3A41F-4D9A-444A-A12E-2BD101918BAC}" type="slidenum">
              <a:rPr lang="es-ES">
                <a:solidFill>
                  <a:prstClr val="black"/>
                </a:solidFill>
              </a:rPr>
              <a:pPr eaLnBrk="1" hangingPunct="1"/>
              <a:t>6</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Highdown Gardens.-Helleborus</a:t>
            </a:r>
          </a:p>
        </p:txBody>
      </p:sp>
      <p:sp>
        <p:nvSpPr>
          <p:cNvPr id="15667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99FEFC9E-B205-42B4-B6CE-B4DF3C0866D4}" type="slidenum">
              <a:rPr lang="es-ES">
                <a:solidFill>
                  <a:prstClr val="black"/>
                </a:solidFill>
              </a:rPr>
              <a:pPr eaLnBrk="1" hangingPunct="1"/>
              <a:t>8</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Highdown Gardens.-q</a:t>
            </a:r>
          </a:p>
        </p:txBody>
      </p:sp>
      <p:sp>
        <p:nvSpPr>
          <p:cNvPr id="15770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B3CA5FAD-0F6C-4BF4-89B3-379C389EFFEE}" type="slidenum">
              <a:rPr lang="es-ES">
                <a:solidFill>
                  <a:prstClr val="black"/>
                </a:solidFill>
              </a:rPr>
              <a:pPr eaLnBrk="1" hangingPunct="1"/>
              <a:t>9</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Highdown Gardens.-q</a:t>
            </a:r>
          </a:p>
        </p:txBody>
      </p:sp>
      <p:sp>
        <p:nvSpPr>
          <p:cNvPr id="15872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E57D43AC-F3F1-4225-874C-520E80D4C945}" type="slidenum">
              <a:rPr lang="es-ES">
                <a:solidFill>
                  <a:prstClr val="black"/>
                </a:solidFill>
              </a:rPr>
              <a:pPr eaLnBrk="1" hangingPunct="1"/>
              <a:t>10</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image" Target="../media/image121.jpe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image" Target="../media/image123.jpe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image" Target="../media/image124.jpeg"/><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image" Target="../media/image12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279976" cy="3024336"/>
          </a:xfrm>
        </p:spPr>
        <p:txBody>
          <a:bodyPr>
            <a:normAutofit fontScale="90000"/>
          </a:bodyPr>
          <a:lstStyle/>
          <a:p>
            <a:r>
              <a:rPr lang="es-ES" sz="3600" dirty="0"/>
              <a:t>EUROPA.-LA VUELTA AL MUNDO EN 865 JARDINES.-REINO UNIDO.-</a:t>
            </a:r>
            <a:br>
              <a:rPr lang="es-ES" sz="3600" dirty="0"/>
            </a:br>
            <a:r>
              <a:rPr lang="es-ES" sz="3600" dirty="0"/>
              <a:t>WEST SUSSEX</a:t>
            </a:r>
            <a:br>
              <a:rPr lang="es-ES" dirty="0"/>
            </a:br>
            <a:br>
              <a:rPr lang="es-ES" dirty="0"/>
            </a:br>
            <a:endParaRPr lang="es-ES" dirty="0"/>
          </a:p>
        </p:txBody>
      </p:sp>
      <p:sp>
        <p:nvSpPr>
          <p:cNvPr id="3" name="2 Subtítulo"/>
          <p:cNvSpPr>
            <a:spLocks noGrp="1"/>
          </p:cNvSpPr>
          <p:nvPr>
            <p:ph type="subTitle" idx="1"/>
          </p:nvPr>
        </p:nvSpPr>
        <p:spPr>
          <a:xfrm>
            <a:off x="4499992" y="4869160"/>
            <a:ext cx="4390256" cy="1371600"/>
          </a:xfrm>
        </p:spPr>
        <p:txBody>
          <a:bodyPr>
            <a:normAutofit fontScale="92500"/>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Highdown Gardens</a:t>
            </a:r>
          </a:p>
        </p:txBody>
      </p:sp>
      <p:sp>
        <p:nvSpPr>
          <p:cNvPr id="7171" name="2 Marcador de contenido"/>
          <p:cNvSpPr>
            <a:spLocks noGrp="1"/>
          </p:cNvSpPr>
          <p:nvPr>
            <p:ph sz="quarter" idx="1"/>
          </p:nvPr>
        </p:nvSpPr>
        <p:spPr>
          <a:xfrm>
            <a:off x="914400" y="1773238"/>
            <a:ext cx="7113984" cy="4246562"/>
          </a:xfrm>
        </p:spPr>
        <p:txBody>
          <a:bodyPr>
            <a:normAutofit lnSpcReduction="10000"/>
          </a:bodyPr>
          <a:lstStyle/>
          <a:p>
            <a:pPr eaLnBrk="1" hangingPunct="1"/>
            <a:r>
              <a:rPr lang="es-ES" sz="2400" b="1" dirty="0"/>
              <a:t>Highdown Gardens</a:t>
            </a:r>
            <a:r>
              <a:rPr lang="es-ES" sz="2400" dirty="0"/>
              <a:t> es un jardín en el extremo oeste de la ciudad de Worthing , cerca de la aldea de Ferring y el National Trust sitio arqueológico Cerro Highdown en West Sussex , Inglaterra .</a:t>
            </a:r>
          </a:p>
          <a:p>
            <a:pPr eaLnBrk="1" hangingPunct="1"/>
            <a:r>
              <a:rPr lang="es-ES" sz="2400" dirty="0"/>
              <a:t> Con vistas al mar desde el South Downs los jardines contienen una colección de plantas exóticas y árboles, colectivamente considerada como una colección nacional. </a:t>
            </a:r>
            <a:endParaRPr lang="es-ES" sz="2400" baseline="30000" dirty="0"/>
          </a:p>
          <a:p>
            <a:pPr eaLnBrk="1" hangingPunct="1"/>
            <a:r>
              <a:rPr lang="es-ES" sz="2400" dirty="0"/>
              <a:t> El jardín es propiedad y está mantenido por el consejo de la ciudad de Worthing . </a:t>
            </a:r>
          </a:p>
          <a:p>
            <a:pPr eaLnBrk="1" hangingPunct="1"/>
            <a:endParaRPr lang="es-ES" dirty="0"/>
          </a:p>
        </p:txBody>
      </p:sp>
    </p:spTree>
    <p:extLst>
      <p:ext uri="{BB962C8B-B14F-4D97-AF65-F5344CB8AC3E}">
        <p14:creationId xmlns:p14="http://schemas.microsoft.com/office/powerpoint/2010/main" val="13026247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549275"/>
            <a:ext cx="7185992" cy="5903913"/>
          </a:xfrm>
        </p:spPr>
        <p:txBody>
          <a:bodyPr>
            <a:normAutofit lnSpcReduction="10000"/>
          </a:bodyPr>
          <a:lstStyle/>
          <a:p>
            <a:pPr eaLnBrk="1" hangingPunct="1"/>
            <a:r>
              <a:rPr lang="es-ES" sz="2400" dirty="0"/>
              <a:t>Creado a partir de una cantera de tiza donde no había mucha tierra, y las condiciones muy desfavorables para el crecimiento de las plantas del Jardín de tiza en Highdown es el logro de Sir Frederick de Stern (1884-1967) y su esposa, que compró (3,45 hectáreas) en 1909 y trabajó durante 50 años para demostrar que las plantas crecen en la tiza.</a:t>
            </a:r>
          </a:p>
          <a:p>
            <a:pPr eaLnBrk="1" hangingPunct="1"/>
            <a:r>
              <a:rPr lang="es-ES" sz="2400" dirty="0"/>
              <a:t>El jardín fue creado durante un período en muchas expediciones salían a China, y el Himalaya, la recolección de plantas raras y hermosas.</a:t>
            </a:r>
          </a:p>
          <a:p>
            <a:pPr eaLnBrk="1" hangingPunct="1"/>
            <a:r>
              <a:rPr lang="es-ES" sz="2400" dirty="0"/>
              <a:t> Muchas de las plantas originales de las primeras colecciones se pueden ver en el jardín de hoy, sobre todo las plantas recolectadas por Reginald Farrer y Ernest Henry Wilson.  </a:t>
            </a:r>
          </a:p>
          <a:p>
            <a:pPr eaLnBrk="1" hangingPunct="1"/>
            <a:endParaRPr lang="es-ES" sz="2400" dirty="0"/>
          </a:p>
          <a:p>
            <a:pPr eaLnBrk="1" hangingPunct="1"/>
            <a:endParaRPr lang="es-ES" sz="2400" dirty="0"/>
          </a:p>
        </p:txBody>
      </p:sp>
    </p:spTree>
    <p:extLst>
      <p:ext uri="{BB962C8B-B14F-4D97-AF65-F5344CB8AC3E}">
        <p14:creationId xmlns:p14="http://schemas.microsoft.com/office/powerpoint/2010/main" val="18833834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620713"/>
            <a:ext cx="6897960" cy="5399087"/>
          </a:xfrm>
        </p:spPr>
        <p:txBody>
          <a:bodyPr/>
          <a:lstStyle/>
          <a:p>
            <a:pPr eaLnBrk="1" hangingPunct="1"/>
            <a:r>
              <a:rPr lang="es-ES" sz="2400" dirty="0"/>
              <a:t>A la muerte de Sir Frederick en 1967, a los 83 años, Lady Stern, llevado a cabo sus deseos y se fue al jardín a Worthing Borough Council. </a:t>
            </a:r>
          </a:p>
          <a:p>
            <a:pPr eaLnBrk="1" hangingPunct="1"/>
            <a:r>
              <a:rPr lang="es-ES" sz="2400" dirty="0"/>
              <a:t>El jardín está en su mejor momento en primavera y verano cuando hay una sucesión de colores de bulbos de primavera, Campanillas , Crocus , Anémonas y narcisos , seguido por Paeonies e Iris barbudo . </a:t>
            </a:r>
          </a:p>
          <a:p>
            <a:pPr eaLnBrk="1" hangingPunct="1"/>
            <a:endParaRPr lang="es-ES" dirty="0"/>
          </a:p>
        </p:txBody>
      </p:sp>
    </p:spTree>
    <p:extLst>
      <p:ext uri="{BB962C8B-B14F-4D97-AF65-F5344CB8AC3E}">
        <p14:creationId xmlns:p14="http://schemas.microsoft.com/office/powerpoint/2010/main" val="13541781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3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88869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66140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21530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p:cNvPicPr>
            <a:picLocks noChangeAspect="1"/>
          </p:cNvPicPr>
          <p:nvPr/>
        </p:nvPicPr>
        <p:blipFill>
          <a:blip r:embed="rId3">
            <a:extLst>
              <a:ext uri="{28A0092B-C50C-407E-A947-70E740481C1C}">
                <a14:useLocalDpi xmlns:a14="http://schemas.microsoft.com/office/drawing/2010/main" val="0"/>
              </a:ext>
            </a:extLst>
          </a:blip>
          <a:srcRect r="3381"/>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76694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19417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89312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3 Imagen" descr="Highdown_daffodil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51298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Highdown_hyacinth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39558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highdown_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0358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highdown_gardens_octobe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27289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1 Título"/>
          <p:cNvSpPr>
            <a:spLocks noGrp="1"/>
          </p:cNvSpPr>
          <p:nvPr>
            <p:ph type="title"/>
          </p:nvPr>
        </p:nvSpPr>
        <p:spPr/>
        <p:txBody>
          <a:bodyPr/>
          <a:lstStyle/>
          <a:p>
            <a:pPr eaLnBrk="1" hangingPunct="1"/>
            <a:r>
              <a:rPr lang="es-ES" dirty="0"/>
              <a:t>Leonardslee Gardens</a:t>
            </a:r>
          </a:p>
        </p:txBody>
      </p:sp>
      <p:sp>
        <p:nvSpPr>
          <p:cNvPr id="20483" name="2 Marcador de contenido"/>
          <p:cNvSpPr>
            <a:spLocks noGrp="1"/>
          </p:cNvSpPr>
          <p:nvPr>
            <p:ph sz="quarter" idx="1"/>
          </p:nvPr>
        </p:nvSpPr>
        <p:spPr/>
        <p:txBody>
          <a:bodyPr/>
          <a:lstStyle/>
          <a:p>
            <a:pPr eaLnBrk="1" hangingPunct="1"/>
            <a:r>
              <a:rPr lang="es-ES" sz="2400" b="1" dirty="0"/>
              <a:t>Leonardslee</a:t>
            </a:r>
            <a:r>
              <a:rPr lang="es-ES" sz="2400" dirty="0"/>
              <a:t> es uno de los jardines más grandes y espectaculares paisajes de bosque en Inglaterra. </a:t>
            </a:r>
          </a:p>
          <a:p>
            <a:pPr eaLnBrk="1" hangingPunct="1"/>
            <a:r>
              <a:rPr lang="es-ES" sz="2400" dirty="0"/>
              <a:t>Son especialmente conocidos por su muestra de primavera de rododendros, azaleas, camelias, magnolias y jacintos, con la época de floración alcanza su pico en mayo.</a:t>
            </a:r>
          </a:p>
          <a:p>
            <a:pPr eaLnBrk="1" hangingPunct="1"/>
            <a:r>
              <a:rPr lang="es-ES" sz="2400" dirty="0"/>
              <a:t>Leonardslee está situado en Lower Beeding , cerca de Horsham , West Sussex . </a:t>
            </a:r>
          </a:p>
          <a:p>
            <a:pPr eaLnBrk="1" hangingPunct="1"/>
            <a:r>
              <a:rPr lang="es-ES" sz="2400" dirty="0"/>
              <a:t>.Después de la venta de la finca en julio de 2010, los jardines ya no están abiertos al público. </a:t>
            </a:r>
          </a:p>
          <a:p>
            <a:pPr eaLnBrk="1" hangingPunct="1"/>
            <a:endParaRPr lang="es-ES" dirty="0"/>
          </a:p>
        </p:txBody>
      </p:sp>
    </p:spTree>
    <p:extLst>
      <p:ext uri="{BB962C8B-B14F-4D97-AF65-F5344CB8AC3E}">
        <p14:creationId xmlns:p14="http://schemas.microsoft.com/office/powerpoint/2010/main" val="33238520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250"/>
            <a:ext cx="7185992" cy="5543550"/>
          </a:xfrm>
        </p:spPr>
        <p:txBody>
          <a:bodyPr>
            <a:normAutofit fontScale="92500" lnSpcReduction="10000"/>
          </a:bodyPr>
          <a:lstStyle/>
          <a:p>
            <a:pPr marL="274320" indent="-274320" eaLnBrk="1" fontAlgn="auto" hangingPunct="1">
              <a:spcBef>
                <a:spcPts val="580"/>
              </a:spcBef>
              <a:spcAft>
                <a:spcPts val="0"/>
              </a:spcAft>
              <a:buFont typeface="Wingdings 2"/>
              <a:buChar char=""/>
              <a:defRPr/>
            </a:pPr>
            <a:r>
              <a:rPr lang="es-ES" dirty="0"/>
              <a:t>Los jardines, que son pasados ​​por alto por una casa del siglo italiano XIX, se iniciaron en 1801 y cubre 200 acres de un fuerte de piedra arenisca del valle, en el que hay una serie de siete estanques artificiales, algunos de los cuales una vez que proporcionan energía para la industria del hierro Wealden . Sir Edmund Loder compró la finca de sus padres-en-ley en 1889  y plantó una extensa colección de rododendros y azaleas y muchas especies de árboles.</a:t>
            </a:r>
          </a:p>
          <a:p>
            <a:pPr marL="274320" indent="-274320" eaLnBrk="1" fontAlgn="auto" hangingPunct="1">
              <a:spcBef>
                <a:spcPts val="580"/>
              </a:spcBef>
              <a:spcAft>
                <a:spcPts val="0"/>
              </a:spcAft>
              <a:buFont typeface="Wingdings 2"/>
              <a:buChar char=""/>
              <a:defRPr/>
            </a:pPr>
            <a:r>
              <a:rPr lang="es-ES" dirty="0"/>
              <a:t> El jardín está en la lista de grado I en el Patrimonio Inglés Registro de Parques y Jardines de Especial Interés Histórico en Inglaterra.</a:t>
            </a:r>
          </a:p>
          <a:p>
            <a:pPr marL="274320" indent="-274320" eaLnBrk="1" fontAlgn="auto" hangingPunct="1">
              <a:spcBef>
                <a:spcPts val="580"/>
              </a:spcBef>
              <a:spcAft>
                <a:spcPts val="0"/>
              </a:spcAft>
              <a:buFont typeface="Wingdings 2"/>
              <a:buChar char=""/>
              <a:defRPr/>
            </a:pPr>
            <a:r>
              <a:rPr lang="es-ES" dirty="0"/>
              <a:t>Una característica inusual, de Inglaterra, es la colonia de canguros que segó la hierba en los jardines durante de más de un siglo.</a:t>
            </a:r>
          </a:p>
        </p:txBody>
      </p:sp>
    </p:spTree>
    <p:extLst>
      <p:ext uri="{BB962C8B-B14F-4D97-AF65-F5344CB8AC3E}">
        <p14:creationId xmlns:p14="http://schemas.microsoft.com/office/powerpoint/2010/main" val="33357265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2 Marcador de contenido"/>
          <p:cNvSpPr>
            <a:spLocks noGrp="1"/>
          </p:cNvSpPr>
          <p:nvPr>
            <p:ph sz="quarter" idx="1"/>
          </p:nvPr>
        </p:nvSpPr>
        <p:spPr>
          <a:xfrm>
            <a:off x="914400" y="476250"/>
            <a:ext cx="7041976" cy="5543550"/>
          </a:xfrm>
        </p:spPr>
        <p:txBody>
          <a:bodyPr>
            <a:normAutofit lnSpcReduction="10000"/>
          </a:bodyPr>
          <a:lstStyle/>
          <a:p>
            <a:pPr eaLnBrk="1" hangingPunct="1"/>
            <a:r>
              <a:rPr lang="es-ES" sz="2400" dirty="0"/>
              <a:t>Un jardín de rocas cerca de la casa fue construida 1890 por la famosa  empresa paisajista victoriano Pulham James &amp; Hijo , , quien también construyó un montículo que contienen cuevas artificiales de muflón , ahora se utiliza para los Wallabies. </a:t>
            </a:r>
          </a:p>
          <a:p>
            <a:pPr eaLnBrk="1" hangingPunct="1"/>
            <a:r>
              <a:rPr lang="es-ES" sz="2400" dirty="0"/>
              <a:t>Los jardines, que también contenía una colección de automóviles Victoria  y una exposición en miniatura llamado </a:t>
            </a:r>
            <a:r>
              <a:rPr lang="es-ES" sz="2400" i="1" dirty="0"/>
              <a:t>Más allá de Casa de las Muñecas,</a:t>
            </a:r>
            <a:r>
              <a:rPr lang="es-ES" sz="2400" dirty="0"/>
              <a:t> y una muestra de esculturas modernas al aire libre, atraía a unos 50.000 visitantes por año.</a:t>
            </a:r>
          </a:p>
          <a:p>
            <a:pPr eaLnBrk="1" hangingPunct="1"/>
            <a:r>
              <a:rPr lang="es-ES" sz="2400" dirty="0"/>
              <a:t>El Leonardslee nombre deriva de la </a:t>
            </a:r>
            <a:r>
              <a:rPr lang="es-ES" sz="2400" i="1" dirty="0"/>
              <a:t>LEA</a:t>
            </a:r>
            <a:r>
              <a:rPr lang="es-ES" sz="2400" dirty="0"/>
              <a:t> o el valle de bosque de San Leonard , uno de los antiguos bosques de la High Weald.</a:t>
            </a:r>
          </a:p>
        </p:txBody>
      </p:sp>
    </p:spTree>
    <p:extLst>
      <p:ext uri="{BB962C8B-B14F-4D97-AF65-F5344CB8AC3E}">
        <p14:creationId xmlns:p14="http://schemas.microsoft.com/office/powerpoint/2010/main" val="37910756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2 Marcador de contenido"/>
          <p:cNvSpPr>
            <a:spLocks noGrp="1"/>
          </p:cNvSpPr>
          <p:nvPr>
            <p:ph sz="quarter" idx="1"/>
          </p:nvPr>
        </p:nvSpPr>
        <p:spPr>
          <a:xfrm>
            <a:off x="914400" y="549275"/>
            <a:ext cx="7113984" cy="5470525"/>
          </a:xfrm>
        </p:spPr>
        <p:txBody>
          <a:bodyPr>
            <a:normAutofit/>
          </a:bodyPr>
          <a:lstStyle/>
          <a:p>
            <a:pPr eaLnBrk="1" hangingPunct="1"/>
            <a:r>
              <a:rPr lang="es-ES" dirty="0"/>
              <a:t> </a:t>
            </a:r>
            <a:r>
              <a:rPr lang="es-ES" sz="2400" dirty="0"/>
              <a:t>En la Edad Media, el suelo era demasiado ácido para la agricultura , por lo que permaneció como un bosque natural con animales salvajes y ciervos de la caza. </a:t>
            </a:r>
          </a:p>
          <a:p>
            <a:pPr eaLnBrk="1" hangingPunct="1"/>
            <a:r>
              <a:rPr lang="es-ES" sz="2400" dirty="0"/>
              <a:t>Hubo una tala extensiva de los árboles del bosque en los siglos XVI y XVII en Sussex que se convirtió en el centro de la industria del hierro de Inglaterra, la producción de balas de cañón y los cañones, firebacks, bisagras, clavos y herraduras. </a:t>
            </a:r>
          </a:p>
          <a:p>
            <a:pPr eaLnBrk="1" hangingPunct="1"/>
            <a:r>
              <a:rPr lang="es-ES" sz="2400" dirty="0"/>
              <a:t>La arenisca de la zona era rica en hierro y el mineral fue desenterrado de agujeros en la superficie</a:t>
            </a:r>
          </a:p>
          <a:p>
            <a:pPr eaLnBrk="1" hangingPunct="1"/>
            <a:endParaRPr lang="es-ES" sz="2400" dirty="0"/>
          </a:p>
        </p:txBody>
      </p:sp>
    </p:spTree>
    <p:extLst>
      <p:ext uri="{BB962C8B-B14F-4D97-AF65-F5344CB8AC3E}">
        <p14:creationId xmlns:p14="http://schemas.microsoft.com/office/powerpoint/2010/main" val="5373147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250"/>
            <a:ext cx="7113984" cy="5543550"/>
          </a:xfrm>
        </p:spPr>
        <p:txBody>
          <a:bodyPr>
            <a:normAutofit lnSpcReduction="10000"/>
          </a:bodyPr>
          <a:lstStyle/>
          <a:p>
            <a:pPr>
              <a:spcBef>
                <a:spcPts val="580"/>
              </a:spcBef>
              <a:buFont typeface="Wingdings 2"/>
              <a:buChar char=""/>
              <a:defRPr/>
            </a:pPr>
            <a:r>
              <a:rPr lang="es-ES" dirty="0"/>
              <a:t>Un bosque en el sur de Leonardslee todavía se llama madera Minepit y su superficie está salpicada de mineral de excavaciones antiguas. </a:t>
            </a:r>
          </a:p>
          <a:p>
            <a:pPr marL="274320" indent="-274320" eaLnBrk="1" fontAlgn="auto" hangingPunct="1">
              <a:spcBef>
                <a:spcPts val="580"/>
              </a:spcBef>
              <a:spcAft>
                <a:spcPts val="0"/>
              </a:spcAft>
              <a:buFont typeface="Wingdings 2"/>
              <a:buChar char=""/>
              <a:defRPr/>
            </a:pPr>
            <a:r>
              <a:rPr lang="es-ES" dirty="0"/>
              <a:t>La mayoría de los árboles de los bosques fueron talados para carbón vegetal, que se utiliza para reducir el mineral y para generar calor para fundirlo.</a:t>
            </a:r>
          </a:p>
          <a:p>
            <a:pPr marL="274320" indent="-274320" eaLnBrk="1" fontAlgn="auto" hangingPunct="1">
              <a:spcBef>
                <a:spcPts val="580"/>
              </a:spcBef>
              <a:spcAft>
                <a:spcPts val="0"/>
              </a:spcAft>
              <a:buFont typeface="Wingdings 2"/>
              <a:buChar char=""/>
              <a:defRPr/>
            </a:pPr>
            <a:r>
              <a:rPr lang="es-ES" dirty="0"/>
              <a:t>Los arroyos del valle estaban represados ​​para proporcionar una cabeza de agua que alimenta, a través de una rueda de agua, el fuelle que criticó aire en el horno, que fue llamado horno de Gosden. </a:t>
            </a:r>
          </a:p>
          <a:p>
            <a:pPr marL="274320" indent="-274320" eaLnBrk="1" fontAlgn="auto" hangingPunct="1">
              <a:spcBef>
                <a:spcPts val="580"/>
              </a:spcBef>
              <a:spcAft>
                <a:spcPts val="0"/>
              </a:spcAft>
              <a:buFont typeface="Wingdings 2"/>
              <a:buChar char=""/>
              <a:defRPr/>
            </a:pPr>
            <a:r>
              <a:rPr lang="es-ES" dirty="0"/>
              <a:t>Como un horno típicamente opera sin parar día y noche, por lo que requiere una gran cantidad de agua para mantenerlo en marcha. </a:t>
            </a:r>
          </a:p>
        </p:txBody>
      </p:sp>
    </p:spTree>
    <p:extLst>
      <p:ext uri="{BB962C8B-B14F-4D97-AF65-F5344CB8AC3E}">
        <p14:creationId xmlns:p14="http://schemas.microsoft.com/office/powerpoint/2010/main" val="24729479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lstStyle/>
          <a:p>
            <a:r>
              <a:rPr lang="es-ES" dirty="0"/>
              <a:t>Una serie de estanques fue creado por lo tanto, a través de una serie de presas en el largo y empinado valle que actuaban como reservorios, los cuales se agotaría si es necesario para mantener el flujo de agua que caia a la rueda.</a:t>
            </a:r>
          </a:p>
          <a:p>
            <a:r>
              <a:rPr lang="es-ES" dirty="0"/>
              <a:t>Con la desaparición de la industria del hierro Sussex en el horno del siglo XVII fue silenciado en Gosden, dejando atrás los estanques, que más tarde se convirtió en un rasgo pintoresco de los jardines, y permitir que el bosque se regenere. </a:t>
            </a:r>
          </a:p>
          <a:p>
            <a:r>
              <a:rPr lang="es-ES" dirty="0"/>
              <a:t>El rey Carlos II concedió las tierras de los bosques de San Leonardo a su médico, Sir Edward Greaves, y de él se transmite a la familia Aldridge</a:t>
            </a:r>
          </a:p>
          <a:p>
            <a:endParaRPr lang="es-ES" dirty="0"/>
          </a:p>
        </p:txBody>
      </p:sp>
    </p:spTree>
    <p:extLst>
      <p:ext uri="{BB962C8B-B14F-4D97-AF65-F5344CB8AC3E}">
        <p14:creationId xmlns:p14="http://schemas.microsoft.com/office/powerpoint/2010/main" val="24284114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5"/>
            <a:ext cx="7113984" cy="5976664"/>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Una parte de la finca Aldridge fue vendida en 1801 a Charles G. Beauclark, que levantaron una casa llamada Logia de San Leonardo en el sitio de la mansión de la actualidad. </a:t>
            </a:r>
          </a:p>
          <a:p>
            <a:pPr marL="274320" indent="-274320" eaLnBrk="1" fontAlgn="auto" hangingPunct="1">
              <a:spcBef>
                <a:spcPts val="580"/>
              </a:spcBef>
              <a:spcAft>
                <a:spcPts val="0"/>
              </a:spcAft>
              <a:buFont typeface="Wingdings 2"/>
              <a:buChar char=""/>
              <a:defRPr/>
            </a:pPr>
            <a:r>
              <a:rPr lang="es-ES" dirty="0"/>
              <a:t>La finca estaba ligeramente arbolada, principalmente de robles, hayas y castaños, con algunas plantaciones de pinos y alerces.</a:t>
            </a:r>
          </a:p>
          <a:p>
            <a:pPr>
              <a:spcBef>
                <a:spcPts val="580"/>
              </a:spcBef>
              <a:buFont typeface="Wingdings 2"/>
              <a:buChar char=""/>
              <a:defRPr/>
            </a:pPr>
            <a:r>
              <a:rPr lang="es-ES" dirty="0"/>
              <a:t>Fue la familia Beauclerk que fueron responsables de las plantas ornamentales en primer lugar. </a:t>
            </a:r>
          </a:p>
          <a:p>
            <a:pPr>
              <a:spcBef>
                <a:spcPts val="580"/>
              </a:spcBef>
              <a:buFont typeface="Wingdings 2"/>
              <a:buChar char=""/>
              <a:defRPr/>
            </a:pPr>
            <a:r>
              <a:rPr lang="es-ES" dirty="0"/>
              <a:t> Parece que se han topado con dificultades financieras, y en 1852 se vendió la finca a la familia Hubbard, quien construyó la casa actual de estilo italiano, diseñado por Thomas Donaldson , el primer profesor de Arquitectura de la Universidad College de Londres, que se completó en 1855. </a:t>
            </a:r>
          </a:p>
          <a:p>
            <a:pPr marL="274320" indent="-274320" eaLnBrk="1" fontAlgn="auto" hangingPunct="1">
              <a:spcBef>
                <a:spcPts val="580"/>
              </a:spcBef>
              <a:spcAft>
                <a:spcPts val="0"/>
              </a:spcAft>
              <a:buFont typeface="Wingdings 2"/>
              <a:buChar char=""/>
              <a:defRPr/>
            </a:pPr>
            <a:endParaRPr lang="es-ES"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34055123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620713"/>
            <a:ext cx="7772400" cy="5399087"/>
          </a:xfrm>
        </p:spPr>
        <p:txBody>
          <a:bodyPr>
            <a:normAutofit/>
          </a:bodyPr>
          <a:lstStyle/>
          <a:p>
            <a:pPr marL="274320" indent="-274320" eaLnBrk="1" fontAlgn="auto" hangingPunct="1">
              <a:spcBef>
                <a:spcPts val="580"/>
              </a:spcBef>
              <a:spcAft>
                <a:spcPts val="0"/>
              </a:spcAft>
              <a:buFont typeface="Wingdings 2"/>
              <a:buChar char=""/>
              <a:defRPr/>
            </a:pPr>
            <a:r>
              <a:rPr lang="es-ES" dirty="0"/>
              <a:t>Edmund Loder de Flore , en Northamptonshire casó con Marion Hubbard en 1876 y compró la propiedad de sus padres-en-ley en 1889. </a:t>
            </a:r>
          </a:p>
          <a:p>
            <a:pPr marL="274320" indent="-274320" eaLnBrk="1" fontAlgn="auto" hangingPunct="1">
              <a:spcBef>
                <a:spcPts val="580"/>
              </a:spcBef>
              <a:spcAft>
                <a:spcPts val="0"/>
              </a:spcAft>
              <a:buFont typeface="Wingdings 2"/>
              <a:buChar char=""/>
              <a:defRPr/>
            </a:pPr>
            <a:r>
              <a:rPr lang="es-ES" dirty="0"/>
              <a:t>Plantó una gran cantidad de flora exótica en un corto tiempo, y también introdujo gacelas , los castores, los canguros y los wallabies . </a:t>
            </a:r>
          </a:p>
          <a:p>
            <a:pPr>
              <a:spcBef>
                <a:spcPts val="580"/>
              </a:spcBef>
              <a:buFont typeface="Wingdings 2"/>
              <a:buChar char=""/>
              <a:defRPr/>
            </a:pPr>
            <a:r>
              <a:rPr lang="es-ES" dirty="0"/>
              <a:t>Había un montículo de roca con cuevas construidas por James Pulham como cuevas para el de muflón , y estas son utilizadas como refugio por los Wallabies. </a:t>
            </a:r>
          </a:p>
          <a:p>
            <a:pPr>
              <a:spcBef>
                <a:spcPts val="580"/>
              </a:spcBef>
              <a:buFont typeface="Wingdings 2"/>
              <a:buChar char=""/>
              <a:defRPr/>
            </a:pPr>
            <a:r>
              <a:rPr lang="es-ES" dirty="0"/>
              <a:t>El Pulhams construyó el jardín de la roca 1890 usando una mezcla de la piedra arenisca del Cretácico naturales y artificiales. </a:t>
            </a:r>
          </a:p>
          <a:p>
            <a:pPr marL="274320" indent="-274320" eaLnBrk="1" fontAlgn="auto" hangingPunct="1">
              <a:spcBef>
                <a:spcPts val="580"/>
              </a:spcBef>
              <a:spcAft>
                <a:spcPts val="0"/>
              </a:spcAft>
              <a:buFont typeface="Wingdings 2"/>
              <a:buChar char=""/>
              <a:defRPr/>
            </a:pPr>
            <a:endParaRPr lang="es-ES"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32323783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2 Marcador de contenido"/>
          <p:cNvSpPr>
            <a:spLocks noGrp="1"/>
          </p:cNvSpPr>
          <p:nvPr>
            <p:ph sz="quarter" idx="1"/>
          </p:nvPr>
        </p:nvSpPr>
        <p:spPr>
          <a:xfrm>
            <a:off x="914400" y="765175"/>
            <a:ext cx="7041976" cy="5688161"/>
          </a:xfrm>
        </p:spPr>
        <p:txBody>
          <a:bodyPr>
            <a:normAutofit lnSpcReduction="10000"/>
          </a:bodyPr>
          <a:lstStyle/>
          <a:p>
            <a:pPr eaLnBrk="1" hangingPunct="1"/>
            <a:r>
              <a:rPr lang="es-ES" sz="2400" dirty="0"/>
              <a:t>El jardín de la roca es de tamaño moderado y rodeado de coníferas que dan refugio. El ultimo Loder  dueño de Leadonardslee  Robin Loder, hizo cuatro nuevos lagos y las nuevas plantaciones en el lado este del valle. </a:t>
            </a:r>
          </a:p>
          <a:p>
            <a:r>
              <a:rPr lang="es-ES" dirty="0"/>
              <a:t>En febrero de 2010 se anunció que la propiedad había sido vendida por la familia Loder a un hombre de negocios internacionales y que, después de la temporada 2010, de abril a junio, los jardines estarían cerradas al público.</a:t>
            </a:r>
          </a:p>
          <a:p>
            <a:r>
              <a:rPr lang="es-ES" dirty="0"/>
              <a:t>Los jardines fueron debidamente cerrado el 30 de junio de 2010;. </a:t>
            </a:r>
          </a:p>
          <a:p>
            <a:r>
              <a:rPr lang="es-ES" dirty="0"/>
              <a:t>Actualmente no hay planes para que Leonardslee reabra sus puertas al público en el futuro </a:t>
            </a:r>
            <a:endParaRPr lang="es-ES" sz="2400" dirty="0"/>
          </a:p>
          <a:p>
            <a:pPr eaLnBrk="1" hangingPunct="1">
              <a:buFont typeface="Wingdings 2" pitchFamily="18" charset="2"/>
              <a:buNone/>
            </a:pPr>
            <a:endParaRPr lang="es-ES" sz="2400" dirty="0"/>
          </a:p>
        </p:txBody>
      </p:sp>
    </p:spTree>
    <p:extLst>
      <p:ext uri="{BB962C8B-B14F-4D97-AF65-F5344CB8AC3E}">
        <p14:creationId xmlns:p14="http://schemas.microsoft.com/office/powerpoint/2010/main" val="1561231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Leeonardslee Gardens.-x1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84728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Leomardslee Gardens.-UK.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86502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Leonardsle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79176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2 Imagen" descr="Leonardsle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43665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2 Imagen" descr="leonardslee.-ViewTop.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02018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Leonardslee Garden.-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9263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Leonardslee Garden.-0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77778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Leonardslee Garden.-x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52912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Leonardslee Garden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95765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Leonardslee Gardens..-x4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93891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Leonardslee Gardens.-1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17053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Leonardslee Gardens.-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78599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Leonardslee Gardens.-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07669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Leonardslee Gardens.-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58769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Leonardslee Gardens.-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48717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Leonardslee Gardens.-9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30081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Leonardslee Gardens.-9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54135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Leonardslee Gardens.-10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98891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Leonardslee Gardens.-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16421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Leonardslee Gardens.-1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07047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2 Imagen" descr="Leonardslee Gardens.-1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86476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Leonardslee Gardens.-1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859332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2 Imagen" descr="Leonardslee Gardens.-x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67078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Leonardslee Gardens.-13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37210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Leonardslee Gardens.-1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531813"/>
            <a:ext cx="9324975" cy="738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91627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Leonardslee Gardens.-14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205519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Leonardslee Gardens.-1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7879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3" name="2 Imagen" descr="Leonardslee Gardens.-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94002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3 Imagen" descr="Leonardslee Gardens.-Japanese Mapl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762312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Leonardslee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37049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Leonardslee Gardens.p1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21994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Leonardslee Gardens.-p.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76192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Leonardslee Gardens.-p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017888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Leonardslee Gardens.-p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46536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Leonardslee Gardens.-p3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689913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Leonardslee Gardens.-p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689238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Leonardslee Gardens.-x10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760545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Leonardslee Gardens.-p6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646884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3 Imagen" descr="Leonardslee Gardens.-p13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961739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Leonardslee Gardens.-p14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452759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Leonardslee Gardens.-p15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585121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Leonardslee Gardens.-p16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495270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Leonardslee Gardens.-p1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006471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Leonardslee Gardens.-p7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866750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Leonardslee Gardens.-p1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826802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3 Imagen" descr="Leonardslee Gardens.-West Sussex..-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417688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Leonardslee Gardens.-West Sussex..-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05202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Leonardslee Gardens.-West Sussex..-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488085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Leonardslee Gardens.-West Sussex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585088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Leonardslee Gardens.-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801953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2 Imagen" descr="Leonardslee Gardens.-x3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079298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Leonardslee Gardens.-x5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734097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Leonardslee Gardens.-x6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035185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Leonardslee Gardens.-x7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83581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Leonardslee Gardens.-x8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49593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Leonardslee Gardens.-x1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181059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2 Imagen" descr="Leonardslee Gardens.-x1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14023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Leonardslee Gardens.-x14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100237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Leonardsleee Rock Garden..-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503501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2 Imagen" descr="Leonardslee Gardens,.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687162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Leonardslee Rock Garden.-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892639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Leonardslee Gardens.--5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30545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Leonardslee Gardens.-x4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84374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Leonardslee Gardens.-x9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566936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Leonardslee_01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28590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Leonardslee_01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436806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Leonardslee Gardens.-x13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640212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Leonardsleee Gardens.-x6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993599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2 Imagen" descr="Leonardslee Gardens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130297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Leonardslee Gardens.-Lago.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241754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Leonardslee Gardens.-11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83041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Leonardslee Gardens.-4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997746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Nymans Gardens.-West Sussex..-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195208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Leonardslee Gardens.-10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573361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Leonardslee Garden.-0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67908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Leonardslee Gardens.-2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657485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Leonardslee Gardens.-0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740170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Leonardslee_2002_0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237950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Leonardsleee.-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31687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4 Título"/>
          <p:cNvSpPr>
            <a:spLocks noGrp="1"/>
          </p:cNvSpPr>
          <p:nvPr>
            <p:ph type="title"/>
          </p:nvPr>
        </p:nvSpPr>
        <p:spPr>
          <a:xfrm>
            <a:off x="914400" y="274638"/>
            <a:ext cx="7772400" cy="706437"/>
          </a:xfrm>
        </p:spPr>
        <p:txBody>
          <a:bodyPr/>
          <a:lstStyle/>
          <a:p>
            <a:pPr eaLnBrk="1" hangingPunct="1"/>
            <a:r>
              <a:rPr lang="es-ES" dirty="0"/>
              <a:t>Nymans Gardens</a:t>
            </a:r>
          </a:p>
        </p:txBody>
      </p:sp>
      <p:sp>
        <p:nvSpPr>
          <p:cNvPr id="109571" name="5 Marcador de contenido"/>
          <p:cNvSpPr>
            <a:spLocks noGrp="1"/>
          </p:cNvSpPr>
          <p:nvPr>
            <p:ph sz="quarter" idx="1"/>
          </p:nvPr>
        </p:nvSpPr>
        <p:spPr>
          <a:xfrm>
            <a:off x="914400" y="1052513"/>
            <a:ext cx="7113984" cy="5689600"/>
          </a:xfrm>
        </p:spPr>
        <p:txBody>
          <a:bodyPr>
            <a:normAutofit/>
          </a:bodyPr>
          <a:lstStyle/>
          <a:p>
            <a:pPr eaLnBrk="1" hangingPunct="1"/>
            <a:r>
              <a:rPr lang="es-ES" sz="2400" b="1" dirty="0"/>
              <a:t>Nymans,</a:t>
            </a:r>
            <a:r>
              <a:rPr lang="es-ES" sz="2400" dirty="0"/>
              <a:t> Handcross, Haywards Heath , West Sussex, es un jardín Inglés desarrollado por tres generaciones de la familia Messel, a partir de finales del siglo XIX, y llevó a la fama por el coronel Leonard Messel CR.</a:t>
            </a:r>
          </a:p>
          <a:p>
            <a:pPr eaLnBrk="1" hangingPunct="1"/>
            <a:r>
              <a:rPr lang="es-ES" sz="2400" dirty="0"/>
              <a:t> Nymans, desde el año 1953  es un Fondo Nacional de la propiedad,  es el origen de muchos hibridos, las selecciones e híbridos, tanto planificadas como casuales, algunos de los cuales se pueden identificar por el </a:t>
            </a:r>
            <a:r>
              <a:rPr lang="es-ES" sz="2400" i="1" dirty="0"/>
              <a:t>nymanensis</a:t>
            </a:r>
            <a:r>
              <a:rPr lang="es-ES" sz="2400" dirty="0"/>
              <a:t>  ", de Nymans". </a:t>
            </a:r>
            <a:r>
              <a:rPr lang="es-ES" sz="2400" i="1" dirty="0"/>
              <a:t>Eucryphia × nymansensis(E. cordifolia</a:t>
            </a:r>
            <a:r>
              <a:rPr lang="es-ES" sz="2400" dirty="0"/>
              <a:t> × </a:t>
            </a:r>
            <a:r>
              <a:rPr lang="es-ES" sz="2400" i="1" dirty="0"/>
              <a:t>E. glutinosa)</a:t>
            </a:r>
            <a:r>
              <a:rPr lang="es-ES" sz="2400" dirty="0"/>
              <a:t> es también conocida como </a:t>
            </a:r>
            <a:r>
              <a:rPr lang="es-ES" sz="2400" i="1" dirty="0"/>
              <a:t>E.</a:t>
            </a:r>
            <a:r>
              <a:rPr lang="es-ES" sz="2400" dirty="0"/>
              <a:t> "Nymansay". </a:t>
            </a:r>
          </a:p>
        </p:txBody>
      </p:sp>
    </p:spTree>
    <p:extLst>
      <p:ext uri="{BB962C8B-B14F-4D97-AF65-F5344CB8AC3E}">
        <p14:creationId xmlns:p14="http://schemas.microsoft.com/office/powerpoint/2010/main" val="287212883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9275"/>
            <a:ext cx="7185992" cy="5470525"/>
          </a:xfrm>
        </p:spPr>
        <p:txBody>
          <a:bodyPr>
            <a:normAutofit fontScale="92500"/>
          </a:bodyPr>
          <a:lstStyle/>
          <a:p>
            <a:pPr>
              <a:spcBef>
                <a:spcPts val="580"/>
              </a:spcBef>
              <a:buFont typeface="Wingdings 2"/>
              <a:buChar char=""/>
              <a:defRPr/>
            </a:pPr>
            <a:r>
              <a:rPr lang="es-ES" dirty="0"/>
              <a:t>Magnolia x loebneri 'Leonard Messel', 'Maud Messel' Camellia y Forsythia suspensa "Nymans ', con sus tallos jóvenes de color bronce, son arbustos familiares para los jardineros. </a:t>
            </a:r>
          </a:p>
          <a:p>
            <a:pPr marL="274320" indent="-274320" eaLnBrk="1" fontAlgn="auto" hangingPunct="1">
              <a:spcBef>
                <a:spcPts val="580"/>
              </a:spcBef>
              <a:spcAft>
                <a:spcPts val="0"/>
              </a:spcAft>
              <a:buFont typeface="Wingdings 2"/>
              <a:buChar char=""/>
              <a:defRPr/>
            </a:pPr>
            <a:r>
              <a:rPr lang="es-ES" dirty="0"/>
              <a:t>En el siglo XIX, Ludwig Messel, un miembro de una familia alemana inusualmente creativa de la familia se estableció en Inglaterra, compró la finca Nymans, un conjunto de casa en 600 acres en un terreno inclinado con vista a la pintoresca High Weald de Sussex, para hacer un ajuste para la vida familiar y entretenimientos, con  inspiración de una planificación Arts &amp; Crafts de "sala de jardín", donde los rasgos de topiaria contrastan con las nuevas plantas de zonas templadas de todo el mundo. </a:t>
            </a:r>
          </a:p>
        </p:txBody>
      </p:sp>
    </p:spTree>
    <p:extLst>
      <p:ext uri="{BB962C8B-B14F-4D97-AF65-F5344CB8AC3E}">
        <p14:creationId xmlns:p14="http://schemas.microsoft.com/office/powerpoint/2010/main" val="169009652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2 Marcador de contenido"/>
          <p:cNvSpPr>
            <a:spLocks noGrp="1"/>
          </p:cNvSpPr>
          <p:nvPr>
            <p:ph sz="quarter" idx="1"/>
          </p:nvPr>
        </p:nvSpPr>
        <p:spPr>
          <a:xfrm>
            <a:off x="914400" y="692150"/>
            <a:ext cx="7113984" cy="5327650"/>
          </a:xfrm>
        </p:spPr>
        <p:txBody>
          <a:bodyPr/>
          <a:lstStyle/>
          <a:p>
            <a:r>
              <a:rPr lang="es-ES" dirty="0"/>
              <a:t>El jardinero de  Messel a partir de 1895 fue James Comber, cuya experiencia ayudó a colecciones  de la plantas en Nymans tanto de  camelias  y rododendros , que aquí, de manera inusual a la vez, se combinaron con las plantaciones de brezos ( Erica ) eucryphias y magnolias. </a:t>
            </a:r>
          </a:p>
          <a:p>
            <a:pPr eaLnBrk="1" hangingPunct="1"/>
            <a:r>
              <a:rPr lang="es-ES" sz="2400" dirty="0"/>
              <a:t>Su hijo, el teniente coronel Leonard Messel, en reemplazo de la propiedad en 1915, sustituyó a la indescriptible Regency casa con la casa de piedra pintoresca, diseñada por Sir Walter Tapper y Evill Norman en un suave estilo gótico tardío / Tudor. </a:t>
            </a:r>
          </a:p>
        </p:txBody>
      </p:sp>
    </p:spTree>
    <p:extLst>
      <p:ext uri="{BB962C8B-B14F-4D97-AF65-F5344CB8AC3E}">
        <p14:creationId xmlns:p14="http://schemas.microsoft.com/office/powerpoint/2010/main" val="59744315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2 Marcador de contenido"/>
          <p:cNvSpPr>
            <a:spLocks noGrp="1"/>
          </p:cNvSpPr>
          <p:nvPr>
            <p:ph sz="quarter" idx="1"/>
          </p:nvPr>
        </p:nvSpPr>
        <p:spPr>
          <a:xfrm>
            <a:off x="914400" y="476250"/>
            <a:ext cx="7185992" cy="5543550"/>
          </a:xfrm>
        </p:spPr>
        <p:txBody>
          <a:bodyPr/>
          <a:lstStyle/>
          <a:p>
            <a:r>
              <a:rPr lang="es-ES" dirty="0"/>
              <a:t>Él y su esposa Maude extendieron el jardín hacia el norte y se suscribieron a las expediciones de recolección de semillas en el Himalaya y América del Sur. </a:t>
            </a:r>
          </a:p>
          <a:p>
            <a:r>
              <a:rPr lang="es-ES" dirty="0"/>
              <a:t>La casa en ruinas sigue siendo una característica jardín </a:t>
            </a:r>
          </a:p>
          <a:p>
            <a:r>
              <a:rPr lang="es-ES" dirty="0"/>
              <a:t>El jardín alcanzó un pico en la década de 1930 y fue abierto al público con regularidad. </a:t>
            </a:r>
          </a:p>
          <a:p>
            <a:pPr eaLnBrk="1" hangingPunct="1"/>
            <a:r>
              <a:rPr lang="es-ES" sz="2400" dirty="0"/>
              <a:t>La fuerte reducción de personal en la Segunda Guerra Mundial fue seguida en 1947 por un desastroso incendio en la casa, que sobrevive como una ruina en el jardín. </a:t>
            </a:r>
          </a:p>
          <a:p>
            <a:pPr eaLnBrk="1" hangingPunct="1"/>
            <a:endParaRPr lang="es-ES" dirty="0"/>
          </a:p>
        </p:txBody>
      </p:sp>
    </p:spTree>
    <p:extLst>
      <p:ext uri="{BB962C8B-B14F-4D97-AF65-F5344CB8AC3E}">
        <p14:creationId xmlns:p14="http://schemas.microsoft.com/office/powerpoint/2010/main" val="325847754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Nymans Gardens.-West Sussex..-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208001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Nymans Gardens.-West Sussex..-1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444839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Nymans_2005_houseruins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644246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Nymans_hous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103187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Nymans Gardens.-West Susse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678820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Nymans Gardens-06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698603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Nymans-Gardens.-07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476151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Nymans Gardens.-West Sussex..-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696392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Nymans-06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190948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Nymans Garden.-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188643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Nymans Gardens.-West Sussex..-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453389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Nymans Gardens.-3.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243980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Nymans Gardens.-4.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896440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Nymans Gardens.-West Sussex..-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176934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Nymans Gardens.-West Sussex..-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483995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Nymans Gardens.-West Sussex..-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280455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Nymans Gardens.-West Sussex..-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917443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Nymans Gardens.-West Sussex..-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220583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Nymans Gardens.-West Sussex..-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656179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Nymans Gardens.-West Sussex..-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95288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Nymans Gardens.-West Sussex..-1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895810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Nymans Gardens.-West Sussex..-1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109133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Nymans_2005_croquetlawn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649300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Nymans Gardens.-West Sussex..-1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415947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Nymans Gardens.-West Sussex..-1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208056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Nymans Gardens.-West Sussex..-1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667212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descr="Nymans_dahlia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373009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descr="Nymans_summer_border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992163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2 Imagen" descr="Nymans_rock_garden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180892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descr="Nymans_summer_borders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105220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descr="Nymans_wall_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086365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descr="Nymans_wall_garden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093128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descr="Nymans Gardens.-West Sussex..-1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791041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1 Imagen" descr="Nymans_sunk_garden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681689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1 Imagen" descr="Nymans Gardens.-West Sussex..-1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7782039"/>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1 Imagen" descr="Nymans_2005_rosegarden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826153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1 Imagen" descr="Nymans_2008_borde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6228581"/>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1 Imagen" descr="Nymans_2008_hydrangea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392901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1 Imagen" descr="Nymans_(Gardens)-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945103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TotalTime>
  <Words>1755</Words>
  <Application>Microsoft Office PowerPoint</Application>
  <PresentationFormat>Presentación en pantalla (4:3)</PresentationFormat>
  <Paragraphs>66</Paragraphs>
  <Slides>144</Slides>
  <Notes>5</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144</vt:i4>
      </vt:variant>
    </vt:vector>
  </HeadingPairs>
  <TitlesOfParts>
    <vt:vector size="150" baseType="lpstr">
      <vt:lpstr>Arial</vt:lpstr>
      <vt:lpstr>Calibri</vt:lpstr>
      <vt:lpstr>Century Schoolbook</vt:lpstr>
      <vt:lpstr>Wingdings</vt:lpstr>
      <vt:lpstr>Wingdings 2</vt:lpstr>
      <vt:lpstr>Default Theme</vt:lpstr>
      <vt:lpstr>EUROPA.-LA VUELTA AL MUNDO EN 865 JARDINES.-REINO UNIDO.- WEST SUSSEX  </vt:lpstr>
      <vt:lpstr>Highdown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Leonardslee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Nymans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7</cp:revision>
  <dcterms:created xsi:type="dcterms:W3CDTF">2013-09-08T06:06:48Z</dcterms:created>
  <dcterms:modified xsi:type="dcterms:W3CDTF">2018-03-09T08:04:18Z</dcterms:modified>
</cp:coreProperties>
</file>