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1458E4-3236-4520-9F3C-0A4971CB01CF}"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1802C3-3941-436F-BA0B-F02BC9091067}" type="slidenum">
              <a:rPr lang="es-ES" smtClean="0"/>
              <a:t>‹Nº›</a:t>
            </a:fld>
            <a:endParaRPr lang="es-ES" dirty="0"/>
          </a:p>
        </p:txBody>
      </p:sp>
    </p:spTree>
    <p:extLst>
      <p:ext uri="{BB962C8B-B14F-4D97-AF65-F5344CB8AC3E}">
        <p14:creationId xmlns:p14="http://schemas.microsoft.com/office/powerpoint/2010/main" val="3289530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EA9FB665-CCEF-4244-9EAD-2BCA25104D80}" type="slidenum">
              <a:rPr lang="es-ES_tradnl" sz="1200">
                <a:solidFill>
                  <a:prstClr val="black"/>
                </a:solidFill>
              </a:rPr>
              <a:pPr eaLnBrk="1" hangingPunct="1"/>
              <a:t>6</a:t>
            </a:fld>
            <a:endParaRPr lang="es-ES_tradnl" sz="1200"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B0913DEC-F9BA-40D8-ACD5-9FF8490DEFEC}" type="slidenum">
              <a:rPr lang="es-ES_tradnl" sz="1200">
                <a:solidFill>
                  <a:prstClr val="black"/>
                </a:solidFill>
              </a:rPr>
              <a:pPr eaLnBrk="1" hangingPunct="1"/>
              <a:t>7</a:t>
            </a:fld>
            <a:endParaRPr lang="es-ES_tradnl"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E1952748-0C13-4C8C-8EB5-08559F2D436D}" type="slidenum">
              <a:rPr lang="es-ES_tradnl" sz="1200">
                <a:solidFill>
                  <a:prstClr val="black"/>
                </a:solidFill>
              </a:rPr>
              <a:pPr eaLnBrk="1" hangingPunct="1"/>
              <a:t>8</a:t>
            </a:fld>
            <a:endParaRPr lang="es-ES_tradnl" sz="1200" dirty="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Drottningholm Palace.-Pabellon Chino</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B510E8F0-FE67-42B6-ACD6-61F1C9994F70}" type="slidenum">
              <a:rPr lang="es-ES_tradnl" sz="1200">
                <a:solidFill>
                  <a:prstClr val="black"/>
                </a:solidFill>
              </a:rPr>
              <a:pPr eaLnBrk="1" hangingPunct="1"/>
              <a:t>9</a:t>
            </a:fld>
            <a:endParaRPr lang="es-ES_tradnl" sz="1200"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53434DE0-5028-44B2-BC1F-3008BC054D6C}" type="slidenum">
              <a:rPr lang="es-ES_tradnl" sz="1200">
                <a:solidFill>
                  <a:prstClr val="black"/>
                </a:solidFill>
              </a:rPr>
              <a:pPr eaLnBrk="1" hangingPunct="1"/>
              <a:t>10</a:t>
            </a:fld>
            <a:endParaRPr lang="es-ES_tradnl" sz="1200" dirty="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7B07781A-8647-4DB8-B7A5-477A9C611D1A}" type="slidenum">
              <a:rPr lang="es-ES_tradnl" sz="1200">
                <a:solidFill>
                  <a:prstClr val="black"/>
                </a:solidFill>
              </a:rPr>
              <a:pPr eaLnBrk="1" hangingPunct="1"/>
              <a:t>11</a:t>
            </a:fld>
            <a:endParaRPr lang="es-ES_tradnl" sz="1200" dirty="0">
              <a:solidFill>
                <a:prstClr val="black"/>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BC2F4920-62C5-40B0-BDB5-6D5475617EAD}" type="slidenum">
              <a:rPr lang="es-ES_tradnl" sz="1200">
                <a:solidFill>
                  <a:prstClr val="black"/>
                </a:solidFill>
              </a:rPr>
              <a:pPr eaLnBrk="1" hangingPunct="1"/>
              <a:t>12</a:t>
            </a:fld>
            <a:endParaRPr lang="es-ES_tradnl" sz="1200" dirty="0">
              <a:solidFill>
                <a:prstClr val="black"/>
              </a:solidFill>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C2F042D7-5729-436D-B932-3B511C628A0C}" type="slidenum">
              <a:rPr lang="es-ES_tradnl" sz="1200">
                <a:solidFill>
                  <a:prstClr val="black"/>
                </a:solidFill>
              </a:rPr>
              <a:pPr eaLnBrk="1" hangingPunct="1"/>
              <a:t>13</a:t>
            </a:fld>
            <a:endParaRPr lang="es-ES_tradnl" sz="1200" dirty="0">
              <a:solidFill>
                <a:prstClr val="black"/>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9411CB0D-5696-4D8D-8E0A-DD3DB65E22AA}" type="slidenum">
              <a:rPr lang="es-ES_tradnl" sz="1200">
                <a:solidFill>
                  <a:prstClr val="black"/>
                </a:solidFill>
              </a:rPr>
              <a:pPr eaLnBrk="1" hangingPunct="1"/>
              <a:t>14</a:t>
            </a:fld>
            <a:endParaRPr lang="es-ES_tradnl" sz="1200" dirty="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Dottningholm Palace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AF183C0A-1A43-4EC0-BE6F-6416B0BA8DD8}" type="slidenum">
              <a:rPr lang="es-ES_tradnl" sz="1200">
                <a:solidFill>
                  <a:prstClr val="black"/>
                </a:solidFill>
              </a:rPr>
              <a:pPr eaLnBrk="1" hangingPunct="1"/>
              <a:t>15</a:t>
            </a:fld>
            <a:endParaRPr lang="es-ES_tradnl" sz="1200" dirty="0">
              <a:solidFill>
                <a:prstClr val="black"/>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4E880C8D-9000-4B32-A23A-682714FF3559}" type="slidenum">
              <a:rPr lang="es-ES_tradnl" sz="1200">
                <a:solidFill>
                  <a:prstClr val="black"/>
                </a:solidFill>
              </a:rPr>
              <a:pPr eaLnBrk="1" hangingPunct="1"/>
              <a:t>16</a:t>
            </a:fld>
            <a:endParaRPr lang="es-ES_tradnl" sz="1200" dirty="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9E2CCB85-0013-4A7A-840A-224BCED4E2A7}" type="slidenum">
              <a:rPr lang="es-ES_tradnl" sz="1200">
                <a:solidFill>
                  <a:prstClr val="black"/>
                </a:solidFill>
              </a:rPr>
              <a:pPr eaLnBrk="1" hangingPunct="1"/>
              <a:t>17</a:t>
            </a:fld>
            <a:endParaRPr lang="es-ES_tradnl" sz="1200" dirty="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7CF0A9CB-943C-4D91-A0A0-4E63DEC6292F}" type="slidenum">
              <a:rPr lang="es-ES_tradnl" sz="1200">
                <a:solidFill>
                  <a:prstClr val="black"/>
                </a:solidFill>
              </a:rPr>
              <a:pPr eaLnBrk="1" hangingPunct="1"/>
              <a:t>18</a:t>
            </a:fld>
            <a:endParaRPr lang="es-ES_tradnl" sz="1200" dirty="0">
              <a:solidFill>
                <a:prstClr val="black"/>
              </a:solidFill>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Drottningholm Palace</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E1A098E0-F9F1-4E6D-BBF8-8DB55921131B}" type="slidenum">
              <a:rPr lang="es-ES_tradnl" sz="1200">
                <a:solidFill>
                  <a:prstClr val="black"/>
                </a:solidFill>
              </a:rPr>
              <a:pPr eaLnBrk="1" hangingPunct="1"/>
              <a:t>19</a:t>
            </a:fld>
            <a:endParaRPr lang="es-ES_tradnl" sz="1200"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a:ln/>
        </p:spPr>
      </p:sp>
      <p:sp>
        <p:nvSpPr>
          <p:cNvPr id="2570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Drottningholm Palace</a:t>
            </a:r>
          </a:p>
        </p:txBody>
      </p:sp>
      <p:sp>
        <p:nvSpPr>
          <p:cNvPr id="2570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A98F4E53-636C-470A-9358-9D034885A00C}" type="slidenum">
              <a:rPr lang="es-ES_tradnl" sz="1200">
                <a:solidFill>
                  <a:prstClr val="black"/>
                </a:solidFill>
              </a:rPr>
              <a:pPr eaLnBrk="1" hangingPunct="1"/>
              <a:t>20</a:t>
            </a:fld>
            <a:endParaRPr lang="es-ES_tradnl" sz="1200"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A079577B-D9B2-43BC-B56E-68F5D4D2EB64}" type="slidenum">
              <a:rPr lang="es-ES_tradnl" sz="1200">
                <a:solidFill>
                  <a:prstClr val="black"/>
                </a:solidFill>
              </a:rPr>
              <a:pPr eaLnBrk="1" hangingPunct="1"/>
              <a:t>21</a:t>
            </a:fld>
            <a:endParaRPr lang="es-ES_tradnl"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B7EACA29-D797-4817-A453-8F2BEA1EB991}" type="slidenum">
              <a:rPr lang="es-ES_tradnl" sz="1200">
                <a:solidFill>
                  <a:prstClr val="black"/>
                </a:solidFill>
              </a:rPr>
              <a:pPr eaLnBrk="1" hangingPunct="1"/>
              <a:t>22</a:t>
            </a:fld>
            <a:endParaRPr lang="es-ES_tradnl" sz="1200"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4738F7CB-4533-4097-846C-B2CD2494AA77}" type="slidenum">
              <a:rPr lang="es-ES_tradnl" sz="1200">
                <a:solidFill>
                  <a:prstClr val="black"/>
                </a:solidFill>
              </a:rPr>
              <a:pPr eaLnBrk="1" hangingPunct="1"/>
              <a:t>23</a:t>
            </a:fld>
            <a:endParaRPr lang="es-ES_tradnl" sz="1200" dirty="0">
              <a:solidFill>
                <a:prstClr val="black"/>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4C343BBB-15FF-4EF6-950D-C746753632F7}" type="slidenum">
              <a:rPr lang="es-ES_tradnl" sz="1200">
                <a:solidFill>
                  <a:prstClr val="black"/>
                </a:solidFill>
              </a:rPr>
              <a:pPr eaLnBrk="1" hangingPunct="1"/>
              <a:t>24</a:t>
            </a:fld>
            <a:endParaRPr lang="es-ES_tradnl" sz="1200" dirty="0">
              <a:solidFill>
                <a:prstClr val="black"/>
              </a:solidFill>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223C5DBC-037C-4D72-806F-C0E1276F890D}" type="slidenum">
              <a:rPr lang="es-ES_tradnl" sz="1200">
                <a:solidFill>
                  <a:prstClr val="black"/>
                </a:solidFill>
              </a:rPr>
              <a:pPr eaLnBrk="1" hangingPunct="1"/>
              <a:t>25</a:t>
            </a:fld>
            <a:endParaRPr lang="es-ES_tradnl" sz="1200" dirty="0">
              <a:solidFill>
                <a:prstClr val="black"/>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41EECBE4-5671-4620-85E1-C4D3BF681B8B}" type="slidenum">
              <a:rPr lang="es-ES_tradnl" sz="1200">
                <a:solidFill>
                  <a:prstClr val="black"/>
                </a:solidFill>
              </a:rPr>
              <a:pPr eaLnBrk="1" hangingPunct="1"/>
              <a:t>26</a:t>
            </a:fld>
            <a:endParaRPr lang="es-ES_tradnl" sz="1200"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85AD4469-3C0B-4153-BD45-1733F9641A8F}" type="slidenum">
              <a:rPr lang="es-ES_tradnl" sz="1200">
                <a:solidFill>
                  <a:prstClr val="black"/>
                </a:solidFill>
              </a:rPr>
              <a:pPr eaLnBrk="1" hangingPunct="1"/>
              <a:t>27</a:t>
            </a:fld>
            <a:endParaRPr lang="es-ES_tradnl" sz="1200"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9E93589D-DC73-49EC-80AF-3EDC458223FF}" type="slidenum">
              <a:rPr lang="es-ES_tradnl" sz="1200">
                <a:solidFill>
                  <a:prstClr val="black"/>
                </a:solidFill>
              </a:rPr>
              <a:pPr eaLnBrk="1" hangingPunct="1"/>
              <a:t>28</a:t>
            </a:fld>
            <a:endParaRPr lang="es-ES_tradnl" sz="1200" dirty="0">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D5F0C90C-6AE1-4454-B191-1530538F571D}" type="slidenum">
              <a:rPr lang="es-ES_tradnl" sz="1200">
                <a:solidFill>
                  <a:prstClr val="black"/>
                </a:solidFill>
              </a:rPr>
              <a:pPr eaLnBrk="1" hangingPunct="1"/>
              <a:t>29</a:t>
            </a:fld>
            <a:endParaRPr lang="es-ES_tradnl" sz="1200" dirty="0">
              <a:solidFill>
                <a:prstClr val="black"/>
              </a:solidFill>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E91F7F39-2C29-4DA1-9A1D-3355F925E0EA}" type="slidenum">
              <a:rPr lang="es-ES_tradnl" sz="1200">
                <a:solidFill>
                  <a:prstClr val="black"/>
                </a:solidFill>
              </a:rPr>
              <a:pPr eaLnBrk="1" hangingPunct="1"/>
              <a:t>30</a:t>
            </a:fld>
            <a:endParaRPr lang="es-ES_tradnl" sz="1200"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99E118FD-5C80-4D4F-A4F6-31FA1DC10FDE}" type="slidenum">
              <a:rPr lang="es-ES_tradnl" sz="1200">
                <a:solidFill>
                  <a:prstClr val="black"/>
                </a:solidFill>
              </a:rPr>
              <a:pPr eaLnBrk="1" hangingPunct="1"/>
              <a:t>31</a:t>
            </a:fld>
            <a:endParaRPr lang="es-ES_tradnl" sz="1200"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ECE2F688-A8E7-4DB1-BA16-5EFEF7EC1008}" type="slidenum">
              <a:rPr lang="es-ES_tradnl" sz="1200">
                <a:solidFill>
                  <a:prstClr val="black"/>
                </a:solidFill>
              </a:rPr>
              <a:pPr eaLnBrk="1" hangingPunct="1"/>
              <a:t>32</a:t>
            </a:fld>
            <a:endParaRPr lang="es-ES_tradnl" sz="1200" dirty="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8151FB6A-6953-4D7B-8267-29E80F7DC03F}" type="slidenum">
              <a:rPr lang="es-ES_tradnl" sz="1200">
                <a:solidFill>
                  <a:prstClr val="black"/>
                </a:solidFill>
              </a:rPr>
              <a:pPr eaLnBrk="1" hangingPunct="1"/>
              <a:t>33</a:t>
            </a:fld>
            <a:endParaRPr lang="es-ES_tradnl"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767C8BDF-FF59-4945-831B-47C83957AF8E}" type="slidenum">
              <a:rPr lang="es-ES_tradnl" sz="1200">
                <a:solidFill>
                  <a:prstClr val="black"/>
                </a:solidFill>
              </a:rPr>
              <a:pPr eaLnBrk="1" hangingPunct="1"/>
              <a:t>34</a:t>
            </a:fld>
            <a:endParaRPr lang="es-ES_tradnl"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Drottningholm Palace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a:ln/>
        </p:spPr>
      </p:sp>
      <p:sp>
        <p:nvSpPr>
          <p:cNvPr id="272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Drottingholm Palace.-Jardin barroco</a:t>
            </a:r>
          </a:p>
        </p:txBody>
      </p:sp>
      <p:sp>
        <p:nvSpPr>
          <p:cNvPr id="272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08569261-B4B8-4506-8F06-37101A331A51}" type="slidenum">
              <a:rPr lang="es-ES_tradnl" sz="1200">
                <a:solidFill>
                  <a:prstClr val="black"/>
                </a:solidFill>
              </a:rPr>
              <a:pPr eaLnBrk="1" hangingPunct="1"/>
              <a:t>35</a:t>
            </a:fld>
            <a:endParaRPr lang="es-ES_tradnl" sz="1200"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estatua del rey Carlos XIV Juan en Karl Johan Parque erigido 1846a </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5572643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C761D8-305E-4F94-9430-722F8468F4B8}" type="slidenum">
              <a:rPr lang="es-ES_tradnl">
                <a:solidFill>
                  <a:prstClr val="black"/>
                </a:solidFill>
                <a:latin typeface="Times New Roman" pitchFamily="18" charset="0"/>
              </a:rPr>
              <a:pPr eaLnBrk="1" hangingPunct="1"/>
              <a:t>40</a:t>
            </a:fld>
            <a:endParaRPr lang="es-ES_tradnl" dirty="0">
              <a:solidFill>
                <a:prstClr val="black"/>
              </a:solidFill>
              <a:latin typeface="Times New Roman" pitchFamily="18"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Suecia.-Norkopping Cactus Garden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133F5AB-4222-48DA-92A4-E475DB508503}" type="slidenum">
              <a:rPr lang="es-ES_tradnl">
                <a:solidFill>
                  <a:prstClr val="black"/>
                </a:solidFill>
                <a:latin typeface="Times New Roman" pitchFamily="18" charset="0"/>
              </a:rPr>
              <a:pPr eaLnBrk="1" hangingPunct="1"/>
              <a:t>41</a:t>
            </a:fld>
            <a:endParaRPr lang="es-ES_tradnl" dirty="0">
              <a:solidFill>
                <a:prstClr val="black"/>
              </a:solidFill>
              <a:latin typeface="Times New Roman" pitchFamily="18"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Suecia.-Norkopping Cactus Garden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0DA84E-F953-4047-9F1B-5BAE825BDCC9}" type="slidenum">
              <a:rPr lang="es-ES_tradnl">
                <a:solidFill>
                  <a:prstClr val="black"/>
                </a:solidFill>
                <a:latin typeface="Times New Roman" pitchFamily="18" charset="0"/>
              </a:rPr>
              <a:pPr eaLnBrk="1" hangingPunct="1"/>
              <a:t>42</a:t>
            </a:fld>
            <a:endParaRPr lang="es-ES_tradnl" dirty="0">
              <a:solidFill>
                <a:prstClr val="black"/>
              </a:solidFill>
              <a:latin typeface="Times New Roman"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Suecia.-Norkopping Cactus Garden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BE3845F-A4B3-4CF3-A3DF-4FF4E77CF6C2}" type="slidenum">
              <a:rPr lang="es-ES_tradnl">
                <a:solidFill>
                  <a:prstClr val="black"/>
                </a:solidFill>
                <a:latin typeface="Times New Roman" pitchFamily="18" charset="0"/>
              </a:rPr>
              <a:pPr eaLnBrk="1" hangingPunct="1"/>
              <a:t>43</a:t>
            </a:fld>
            <a:endParaRPr lang="es-ES_tradnl" dirty="0">
              <a:solidFill>
                <a:prstClr val="black"/>
              </a:solidFill>
              <a:latin typeface="Times New Roman"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Suecia.-Norkopping Cactus Garden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2BAB67-DABB-4919-AD75-8ADB0F66D85B}" type="slidenum">
              <a:rPr lang="es-ES_tradnl">
                <a:solidFill>
                  <a:prstClr val="black"/>
                </a:solidFill>
                <a:latin typeface="Times New Roman" pitchFamily="18" charset="0"/>
              </a:rPr>
              <a:pPr eaLnBrk="1" hangingPunct="1"/>
              <a:t>44</a:t>
            </a:fld>
            <a:endParaRPr lang="es-ES_tradnl" dirty="0">
              <a:solidFill>
                <a:prstClr val="black"/>
              </a:solidFill>
              <a:latin typeface="Times New Roman"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Norkopping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Norrkoping</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16090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Norrkoping</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4013524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Norrkoping</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3369804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Norrkoping</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4717743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Norrkoping</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3292095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Norrkoping</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0635176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Norrkoping</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5340534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Botanical-gardens-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0308702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Botanical-gardens-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0055122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Botanical-gardens-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2642116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Botanical-gardens-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7582576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9066662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Botanical-gardens-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3975856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Botanical-gardens-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2980182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Botanical-gardens-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1901217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a:t>
            </a:r>
            <a:r>
              <a:rPr lang="es-ES" baseline="0" dirty="0"/>
              <a:t> G</a:t>
            </a:r>
            <a:r>
              <a:rPr lang="es-ES" dirty="0"/>
              <a:t>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8072640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Botanical-gardens-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4600040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Botanical-gardens-</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6390884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0205428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0975838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966516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2819384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a:t>
            </a:r>
            <a:r>
              <a:rPr lang="es-ES" baseline="0" dirty="0"/>
              <a:t> Botanic </a:t>
            </a:r>
            <a:r>
              <a:rPr lang="es-ES" dirty="0"/>
              <a:t>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4201434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4450441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901017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6242778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8008034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5462331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8594557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Uppsala  Linnaeus Botanic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9846373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Garden.-.-o</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6031026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622020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8871573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5016077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538146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Garden.-.-o</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9769110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0215750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6083815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Garden.-.-o</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7057750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Garden.-.-o</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8371937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Garden.-.-o</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4745183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201034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41628385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7646555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6747203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Garden.-.-o</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0417943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7208373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4751497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8568417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5214921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4837403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3747961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3519211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4797274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5871183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5370423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7483622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417860888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9125556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6050289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7784833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8473874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29134265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29523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a:p>
            <a:endParaRPr lang="es-ES" dirty="0"/>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6935172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47062135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60732575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27895545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179554660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34402389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16752432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12139327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Norrvikens Garden</a:t>
            </a:r>
          </a:p>
        </p:txBody>
      </p:sp>
      <p:sp>
        <p:nvSpPr>
          <p:cNvPr id="4" name="3 Marcador de número de diapositiva"/>
          <p:cNvSpPr>
            <a:spLocks noGrp="1"/>
          </p:cNvSpPr>
          <p:nvPr>
            <p:ph type="sldNum" sz="quarter" idx="10"/>
          </p:nvPr>
        </p:nvSpPr>
        <p:spPr/>
        <p:txBody>
          <a:bodyPr/>
          <a:lstStyle/>
          <a:p>
            <a:fld id="{AF8B6A32-1652-4940-AF48-83EF8A853A07}"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4255335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upload.wikimedia.org/wikipedia/commons/0/0d/Kina_slott,_Drottningholm,_Stockholm.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upload.wikimedia.org/wikipedia/commons/e/ed/Drottningholmsparken1.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hyperlink" Target="http://upload.wikimedia.org/wikipedia/en/5/5e/Drottningholm_Palace5.JP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upload.wikimedia.org/wikipedia/commons/7/7e/Drottningholm_gardens2005.jpg"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translate.googleusercontent.com/translate_c?depth=1&amp;ei=jBhtUazGJKeQ0AWjuIGgBw&amp;hl=es&amp;prev=/search?q=Parque+de+Carl+Johans+en+Norrk%C3%B6ping+wikipedia&amp;hl=es&amp;biw=1280&amp;bih=637&amp;rurl=translate.google.es&amp;sl=sv&amp;u=http://commons.wikimedia.org/wiki/File:Karl_XIV_Johans_staty_i_Karl_Johans_park,_Norrk%C3%B6ping_april_2005.jpg&amp;usg=ALkJrhjyUCfwZySssNohFjO9EBJZ82hQLA"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0.jpg"/></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94.jpg"/></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1512168"/>
          </a:xfrm>
        </p:spPr>
        <p:txBody>
          <a:bodyPr/>
          <a:lstStyle/>
          <a:p>
            <a:r>
              <a:rPr lang="es-ES" dirty="0"/>
              <a:t>EUROPA.-LA VUELTA AL MUNDO EN 865 JARDINES.-SUECIA.-A</a:t>
            </a:r>
          </a:p>
        </p:txBody>
      </p:sp>
      <p:sp>
        <p:nvSpPr>
          <p:cNvPr id="3" name="2 Subtítulo"/>
          <p:cNvSpPr>
            <a:spLocks noGrp="1"/>
          </p:cNvSpPr>
          <p:nvPr>
            <p:ph type="subTitle" idx="1"/>
          </p:nvPr>
        </p:nvSpPr>
        <p:spPr>
          <a:xfrm>
            <a:off x="4644008" y="4509120"/>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Título"/>
          <p:cNvSpPr>
            <a:spLocks noGrp="1"/>
          </p:cNvSpPr>
          <p:nvPr>
            <p:ph type="title"/>
          </p:nvPr>
        </p:nvSpPr>
        <p:spPr/>
        <p:txBody>
          <a:bodyPr/>
          <a:lstStyle/>
          <a:p>
            <a:pPr eaLnBrk="1" hangingPunct="1"/>
            <a:r>
              <a:rPr lang="es-ES" dirty="0"/>
              <a:t>DROTTNINGHOLM PALACE</a:t>
            </a:r>
          </a:p>
        </p:txBody>
      </p:sp>
      <p:sp>
        <p:nvSpPr>
          <p:cNvPr id="111619" name="2 Marcador de contenido"/>
          <p:cNvSpPr>
            <a:spLocks noGrp="1"/>
          </p:cNvSpPr>
          <p:nvPr>
            <p:ph sz="quarter" idx="1"/>
          </p:nvPr>
        </p:nvSpPr>
        <p:spPr/>
        <p:txBody>
          <a:bodyPr/>
          <a:lstStyle/>
          <a:p>
            <a:pPr eaLnBrk="1" hangingPunct="1"/>
            <a:r>
              <a:rPr lang="es-ES" sz="2400" dirty="0"/>
              <a:t>El </a:t>
            </a:r>
            <a:r>
              <a:rPr lang="es-ES" sz="2400" b="1" dirty="0"/>
              <a:t>Palacio de Drottningholm</a:t>
            </a:r>
            <a:r>
              <a:rPr lang="es-ES" sz="2400" dirty="0"/>
              <a:t>  es la residencia privada de la familia real sueca .</a:t>
            </a:r>
          </a:p>
          <a:p>
            <a:pPr eaLnBrk="1" hangingPunct="1"/>
            <a:r>
              <a:rPr lang="es-ES" sz="2400" dirty="0"/>
              <a:t> Se encuentra en Drottningholm .</a:t>
            </a:r>
          </a:p>
          <a:p>
            <a:pPr eaLnBrk="1" hangingPunct="1"/>
            <a:r>
              <a:rPr lang="es-ES" sz="2400" dirty="0"/>
              <a:t>Está construido en la isla Lovón (en el municipio de Ekerö del Condado de Estocolmo ), y es uno de los palacios reales de Suecia El edificio fue construido en el siglo XVI. </a:t>
            </a:r>
          </a:p>
          <a:p>
            <a:pPr eaLnBrk="1" hangingPunct="1"/>
            <a:r>
              <a:rPr lang="es-ES" sz="2400" dirty="0"/>
              <a:t>Que sirvió como residencia de la corte real de Suecia para la mayoría del siglo XVIII.</a:t>
            </a:r>
          </a:p>
          <a:p>
            <a:pPr eaLnBrk="1" hangingPunct="1"/>
            <a:r>
              <a:rPr lang="es-ES" sz="2400" dirty="0"/>
              <a:t> Además de ser la residencia privada de la familia real sueca, el palacio es una atracción turística popular.</a:t>
            </a:r>
          </a:p>
        </p:txBody>
      </p:sp>
    </p:spTree>
    <p:extLst>
      <p:ext uri="{BB962C8B-B14F-4D97-AF65-F5344CB8AC3E}">
        <p14:creationId xmlns:p14="http://schemas.microsoft.com/office/powerpoint/2010/main" val="1856840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7185992" cy="576064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Las áreas de jardines y el parque que rodea el castillo y sus edificios son uno de los principales atractivos para los turistas que visitan el palacio de cada año.</a:t>
            </a:r>
          </a:p>
          <a:p>
            <a:pPr marL="274320" indent="-274320" eaLnBrk="1" fontAlgn="auto" hangingPunct="1">
              <a:spcBef>
                <a:spcPts val="580"/>
              </a:spcBef>
              <a:spcAft>
                <a:spcPts val="0"/>
              </a:spcAft>
              <a:buFont typeface="Wingdings 2"/>
              <a:buChar char=""/>
              <a:defRPr/>
            </a:pPr>
            <a:r>
              <a:rPr lang="es-ES" dirty="0"/>
              <a:t>Los  jardines se han establecido en etapas, como el castillo fue construido, lo que resulta en diferentes estilos de parques y jardines.</a:t>
            </a:r>
          </a:p>
          <a:p>
            <a:pPr marL="274320" indent="-274320" eaLnBrk="1" fontAlgn="auto" hangingPunct="1">
              <a:spcBef>
                <a:spcPts val="580"/>
              </a:spcBef>
              <a:spcAft>
                <a:spcPts val="0"/>
              </a:spcAft>
              <a:buFont typeface="Wingdings 2"/>
              <a:buChar char=""/>
              <a:defRPr/>
            </a:pPr>
            <a:r>
              <a:rPr lang="es-ES" b="1" dirty="0"/>
              <a:t>El jardín barroco </a:t>
            </a:r>
          </a:p>
          <a:p>
            <a:pPr marL="274320" indent="-274320" eaLnBrk="1" fontAlgn="auto" hangingPunct="1">
              <a:spcBef>
                <a:spcPts val="580"/>
              </a:spcBef>
              <a:spcAft>
                <a:spcPts val="0"/>
              </a:spcAft>
              <a:buFont typeface="Wingdings 2"/>
              <a:buChar char=""/>
              <a:defRPr/>
            </a:pPr>
            <a:r>
              <a:rPr lang="es-ES" dirty="0"/>
              <a:t>La parte más antigua de los jardines fue creada a finales del siglo XVII bajo la dirección de Hedwig Eleonora</a:t>
            </a:r>
          </a:p>
          <a:p>
            <a:pPr marL="274320" indent="-274320" eaLnBrk="1" fontAlgn="auto" hangingPunct="1">
              <a:spcBef>
                <a:spcPts val="580"/>
              </a:spcBef>
              <a:spcAft>
                <a:spcPts val="0"/>
              </a:spcAft>
              <a:buFont typeface="Wingdings 2"/>
              <a:buChar char=""/>
              <a:defRPr/>
            </a:pPr>
            <a:r>
              <a:rPr lang="es-ES" dirty="0"/>
              <a:t>El padre y el hijo de Tessin dirigió el proyecto que ha creado un jardín barroco derecho fuera del palacio principal, flanqueada por grandes avenidas de árboles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37048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6969968" cy="4895056"/>
          </a:xfrm>
        </p:spPr>
        <p:txBody>
          <a:bodyPr/>
          <a:lstStyle/>
          <a:p>
            <a:r>
              <a:rPr lang="es-ES" sz="2400" dirty="0"/>
              <a:t>Las estatuas diseminadas por la zona fueron creadas por el artista Adrian de Vries . </a:t>
            </a:r>
          </a:p>
          <a:p>
            <a:r>
              <a:rPr lang="es-ES" sz="2400" dirty="0"/>
              <a:t>El jardín barroco fue descuidada, junto con el resto de los terrenos durante el siglo XIX, pero fue restaurado en los años 1950 y 1960 por iniciativa de Gustavo VI Adolfo de Suecia  </a:t>
            </a:r>
          </a:p>
          <a:p>
            <a:r>
              <a:rPr lang="es-ES" sz="2400" dirty="0"/>
              <a:t>El jardín Inglés </a:t>
            </a:r>
          </a:p>
          <a:p>
            <a:r>
              <a:rPr lang="es-ES" sz="2400" dirty="0"/>
              <a:t>Gustavo III de Suecia tomó la iniciativa de lo que se llama a veces la sección del Jardín inglés de Drottningholm. </a:t>
            </a:r>
          </a:p>
          <a:p>
            <a:endParaRPr lang="es-ES" dirty="0"/>
          </a:p>
          <a:p>
            <a:endParaRPr lang="es-ES" dirty="0"/>
          </a:p>
          <a:p>
            <a:endParaRPr lang="es-ES" dirty="0"/>
          </a:p>
        </p:txBody>
      </p:sp>
    </p:spTree>
    <p:extLst>
      <p:ext uri="{BB962C8B-B14F-4D97-AF65-F5344CB8AC3E}">
        <p14:creationId xmlns:p14="http://schemas.microsoft.com/office/powerpoint/2010/main" val="1884360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041976" cy="5543550"/>
          </a:xfrm>
        </p:spPr>
        <p:txBody>
          <a:bodyPr>
            <a:normAutofit/>
          </a:bodyPr>
          <a:lstStyle/>
          <a:p>
            <a:pPr marL="274320" indent="-274320" eaLnBrk="1" fontAlgn="auto" hangingPunct="1">
              <a:spcBef>
                <a:spcPts val="580"/>
              </a:spcBef>
              <a:spcAft>
                <a:spcPts val="0"/>
              </a:spcAft>
              <a:buFont typeface="Wingdings 2"/>
              <a:buChar char=""/>
              <a:defRPr/>
            </a:pPr>
            <a:r>
              <a:rPr lang="es-ES" sz="2400" dirty="0"/>
              <a:t>Este se encuentra al norte del jardín barroco y consta de dos estanques con canales, puentes, grandes secciones abiertas de césped y árboles en grupos o avenidas. </a:t>
            </a:r>
          </a:p>
          <a:p>
            <a:pPr marL="274320" indent="-274320" eaLnBrk="1" fontAlgn="auto" hangingPunct="1">
              <a:spcBef>
                <a:spcPts val="580"/>
              </a:spcBef>
              <a:spcAft>
                <a:spcPts val="0"/>
              </a:spcAft>
              <a:buFont typeface="Wingdings 2"/>
              <a:buChar char=""/>
              <a:defRPr/>
            </a:pPr>
            <a:r>
              <a:rPr lang="es-ES" sz="2400" dirty="0"/>
              <a:t>Las pasarelas están dispuestas a lo largo de esta parte del parque. </a:t>
            </a:r>
          </a:p>
          <a:p>
            <a:pPr marL="274320" indent="-274320" eaLnBrk="1" fontAlgn="auto" hangingPunct="1">
              <a:spcBef>
                <a:spcPts val="580"/>
              </a:spcBef>
              <a:spcAft>
                <a:spcPts val="0"/>
              </a:spcAft>
              <a:buFont typeface="Wingdings 2"/>
              <a:buChar char=""/>
              <a:defRPr/>
            </a:pPr>
            <a:r>
              <a:rPr lang="es-ES" sz="2400" dirty="0"/>
              <a:t>La mayoría de las estatuas de mármol antiguo a lo largo de los jardines fueron adquiridas por Gustavo III en Italia. </a:t>
            </a:r>
          </a:p>
          <a:p>
            <a:pPr marL="274320" indent="-274320" eaLnBrk="1" fontAlgn="auto" hangingPunct="1">
              <a:spcBef>
                <a:spcPts val="580"/>
              </a:spcBef>
              <a:spcAft>
                <a:spcPts val="0"/>
              </a:spcAft>
              <a:buFont typeface="Wingdings 2"/>
              <a:buChar char=""/>
              <a:defRPr/>
            </a:pPr>
            <a:r>
              <a:rPr lang="es-ES" sz="2400" dirty="0"/>
              <a:t>El propósito de las estatuas es de sorprender a un visitante por su inesperada aparición en una zona verde, o como un punto focal para una vista. </a:t>
            </a:r>
          </a:p>
        </p:txBody>
      </p:sp>
    </p:spTree>
    <p:extLst>
      <p:ext uri="{BB962C8B-B14F-4D97-AF65-F5344CB8AC3E}">
        <p14:creationId xmlns:p14="http://schemas.microsoft.com/office/powerpoint/2010/main" val="3855275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1145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Drottning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360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616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Archivo: Kina Slott, Drottningholm, Stockhol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040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0975"/>
            <a:ext cx="9753600" cy="667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471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810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6652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5753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3614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792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839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709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191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Archivo: Drottningholmsparken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308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Archivo: Drottningholm Palace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996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Drottningholm Palac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768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Drottningholm Palac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766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Drottning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461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Stockh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971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Drottning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880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615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4"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512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473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919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86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389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0940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238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Drottning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267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Archivo: Drottningholm gardens20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753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Karl Johan Park </a:t>
            </a:r>
          </a:p>
        </p:txBody>
      </p:sp>
      <p:sp>
        <p:nvSpPr>
          <p:cNvPr id="5" name="4 Marcador de contenido"/>
          <p:cNvSpPr>
            <a:spLocks noGrp="1"/>
          </p:cNvSpPr>
          <p:nvPr>
            <p:ph sz="quarter" idx="1"/>
          </p:nvPr>
        </p:nvSpPr>
        <p:spPr/>
        <p:txBody>
          <a:bodyPr/>
          <a:lstStyle/>
          <a:p>
            <a:r>
              <a:rPr lang="es-ES" sz="2400" dirty="0"/>
              <a:t>Karl Johan Park es un parque en Norrköping, que fue creada en 1887 cuando el apoyo financiero de la Cónsul John Philipson convertido Carl Johan cuadrados, que anteriormente llamados Square Sal Prado, el entorno del parque. </a:t>
            </a:r>
          </a:p>
          <a:p>
            <a:r>
              <a:rPr lang="es-ES" sz="2400" dirty="0"/>
              <a:t>Lo ha hecho desde principios de los años 1900 el icónico plantación de cactus .</a:t>
            </a:r>
          </a:p>
          <a:p>
            <a:r>
              <a:rPr lang="es-ES" sz="2400" dirty="0"/>
              <a:t>El parque, al igual que la plaza que reemplazó, el ​​nombre de una estatua de Ludwig Schwanthaler , que representa a Juan Carlos XIV.</a:t>
            </a:r>
          </a:p>
        </p:txBody>
      </p:sp>
    </p:spTree>
    <p:extLst>
      <p:ext uri="{BB962C8B-B14F-4D97-AF65-F5344CB8AC3E}">
        <p14:creationId xmlns:p14="http://schemas.microsoft.com/office/powerpoint/2010/main" val="3152221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5832648"/>
          </a:xfrm>
        </p:spPr>
        <p:txBody>
          <a:bodyPr/>
          <a:lstStyle/>
          <a:p>
            <a:r>
              <a:rPr lang="es-ES" sz="2400" dirty="0"/>
              <a:t> La estatua fue creada en Munich , y fue erigida en 1846, por iniciativa de John Swartz, Lindberg CF, CF y Tauvon Forsell JA.</a:t>
            </a:r>
          </a:p>
          <a:p>
            <a:r>
              <a:rPr lang="es-ES" sz="2400" dirty="0"/>
              <a:t>La estatua de bronce esta hecha de Schwanthaler en Munich y moldeada por Ferdinand von Miller el anciano .</a:t>
            </a:r>
          </a:p>
          <a:p>
            <a:r>
              <a:rPr lang="es-ES" sz="2400" dirty="0"/>
              <a:t> Representa al rey, vestido con traje y los padrinos de boda capa militar, con la cabeza ajustable. </a:t>
            </a:r>
          </a:p>
          <a:p>
            <a:r>
              <a:rPr lang="es-ES" sz="2400" dirty="0"/>
              <a:t>La primera piedra fue colocada 21 de julio 1845 por el Desideria reina viuda, y la dedicación se llevó a cabo 20 de octubre 1846 en presencia de Óscar I , Reina Josefina, viuda de reina Desideria otros. </a:t>
            </a:r>
          </a:p>
        </p:txBody>
      </p:sp>
    </p:spTree>
    <p:extLst>
      <p:ext uri="{BB962C8B-B14F-4D97-AF65-F5344CB8AC3E}">
        <p14:creationId xmlns:p14="http://schemas.microsoft.com/office/powerpoint/2010/main" val="27885206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85992" cy="5471120"/>
          </a:xfrm>
        </p:spPr>
        <p:txBody>
          <a:bodyPr/>
          <a:lstStyle/>
          <a:p>
            <a:r>
              <a:rPr lang="es-ES" sz="2400" dirty="0"/>
              <a:t>En un largo discurso ante el Rey Moselius dio su mayor gratitud que le solicito para la colocacion de la estatua.</a:t>
            </a:r>
          </a:p>
          <a:p>
            <a:r>
              <a:rPr lang="es-ES" sz="2400" dirty="0"/>
              <a:t> Una medalla acuñada para conmemorar las festividades. </a:t>
            </a:r>
          </a:p>
          <a:p>
            <a:endParaRPr lang="es-ES" dirty="0"/>
          </a:p>
          <a:p>
            <a:endParaRPr lang="es-ES" dirty="0"/>
          </a:p>
        </p:txBody>
      </p:sp>
    </p:spTree>
    <p:extLst>
      <p:ext uri="{BB962C8B-B14F-4D97-AF65-F5344CB8AC3E}">
        <p14:creationId xmlns:p14="http://schemas.microsoft.com/office/powerpoint/2010/main" val="2234785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3/36/Karl_XIV_Johans_staty_i_Karl_Johans_park%2C_Norrk%C3%B6ping_april_2005.jpg/200px-Karl_XIV_Johans_staty_i_Karl_Johans_park%2C_Norrk%C3%B6ping_april_20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1601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1"/>
            <a:ext cx="4427984" cy="6832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6248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Norkoop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1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Norrkoop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486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Noorkoop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04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Norrkopping Cactu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426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Norrkoppin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595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66849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04943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417284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058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47921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47209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1629559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Uppsala Botanical Gardens</a:t>
            </a:r>
          </a:p>
        </p:txBody>
      </p:sp>
      <p:sp>
        <p:nvSpPr>
          <p:cNvPr id="3" name="2 Marcador de contenido"/>
          <p:cNvSpPr>
            <a:spLocks noGrp="1"/>
          </p:cNvSpPr>
          <p:nvPr>
            <p:ph sz="quarter" idx="1"/>
          </p:nvPr>
        </p:nvSpPr>
        <p:spPr>
          <a:xfrm>
            <a:off x="914400" y="1916832"/>
            <a:ext cx="6969968" cy="4102968"/>
          </a:xfrm>
        </p:spPr>
        <p:txBody>
          <a:bodyPr>
            <a:normAutofit lnSpcReduction="10000"/>
          </a:bodyPr>
          <a:lstStyle/>
          <a:p>
            <a:r>
              <a:rPr lang="es-ES" sz="2400" dirty="0"/>
              <a:t>La Universidad de Uppsala Botanical Garden (en sueco Botaniska trädgården), cerca de Castillo de Uppsala , es el principal jardín botánico perteneciente a la Universidad de Uppsala .</a:t>
            </a:r>
          </a:p>
          <a:p>
            <a:r>
              <a:rPr lang="es-ES" sz="2400" dirty="0"/>
              <a:t> Fue creado en un terreno donado a la universidad en 1787 por el rey sueco  Gustavo III , que también puso la primera piedra de su invernadero . </a:t>
            </a:r>
          </a:p>
          <a:p>
            <a:r>
              <a:rPr lang="es-ES" sz="2400" dirty="0"/>
              <a:t>Universidad de Uppsala también mantiene dos jardines botánicos satélite.</a:t>
            </a:r>
          </a:p>
        </p:txBody>
      </p:sp>
    </p:spTree>
    <p:extLst>
      <p:ext uri="{BB962C8B-B14F-4D97-AF65-F5344CB8AC3E}">
        <p14:creationId xmlns:p14="http://schemas.microsoft.com/office/powerpoint/2010/main" val="10348400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lstStyle/>
          <a:p>
            <a:r>
              <a:rPr lang="es-ES" sz="2400" dirty="0"/>
              <a:t>El mayor de ellos es su jardín botánico original, creado en 1655 por Olaus Rudbeck , que ahora se llama el Jardín de Linneo (en sueco Linnetradgarden). </a:t>
            </a:r>
          </a:p>
          <a:p>
            <a:r>
              <a:rPr lang="es-ES" sz="2400" dirty="0"/>
              <a:t>El otro satélite es Linnaeus Hammarby (Linnés Hammarby), la antigua residencia de verano de Carlos Linneo y su familia. </a:t>
            </a:r>
          </a:p>
          <a:p>
            <a:r>
              <a:rPr lang="es-ES" sz="2400" dirty="0"/>
              <a:t>Jardin botánico temprano centrado en la educación y el suministro de los médicos, al igual que los jardines medicinales de los monasterios medievales. La formación médica sigue siendo el objetivo principal de la universidad  a través de los jardines botánicos de los siglos XVII y XVIII</a:t>
            </a:r>
            <a:r>
              <a:rPr lang="es-ES" dirty="0"/>
              <a:t>. </a:t>
            </a:r>
          </a:p>
        </p:txBody>
      </p:sp>
    </p:spTree>
    <p:extLst>
      <p:ext uri="{BB962C8B-B14F-4D97-AF65-F5344CB8AC3E}">
        <p14:creationId xmlns:p14="http://schemas.microsoft.com/office/powerpoint/2010/main" val="27584727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6825952" cy="5183088"/>
          </a:xfrm>
        </p:spPr>
        <p:txBody>
          <a:bodyPr>
            <a:normAutofit lnSpcReduction="10000"/>
          </a:bodyPr>
          <a:lstStyle/>
          <a:p>
            <a:r>
              <a:rPr lang="es-ES" sz="2400" dirty="0"/>
              <a:t>En 1655, la Universidad de Uppsala Olaus Rudbeck el anciano, creó el primer jardín botánico de la universidad de Svartbäcksgatan en Uppsala. </a:t>
            </a:r>
          </a:p>
          <a:p>
            <a:r>
              <a:rPr lang="es-ES" sz="2400" dirty="0"/>
              <a:t>A finales del siglo XVII, el jardín contiene cerca de 1.800 especies diferentes.</a:t>
            </a:r>
          </a:p>
          <a:p>
            <a:r>
              <a:rPr lang="es-ES" sz="2400" dirty="0"/>
              <a:t> Por desgracia, el incendio de la ciudad de Uppsala en 1702 dañó seriamente el jardín de Rudbeck. </a:t>
            </a:r>
          </a:p>
          <a:p>
            <a:r>
              <a:rPr lang="es-ES" sz="2400" dirty="0"/>
              <a:t>Debido a que no había dinero para las reparaciones necesarias, el jardín languideció durante casi 40 años hasta que, en 1741, estudiante de Rudbeck Carolus Linnaeus se hizo cargo. </a:t>
            </a:r>
          </a:p>
        </p:txBody>
      </p:sp>
    </p:spTree>
    <p:extLst>
      <p:ext uri="{BB962C8B-B14F-4D97-AF65-F5344CB8AC3E}">
        <p14:creationId xmlns:p14="http://schemas.microsoft.com/office/powerpoint/2010/main" val="14692298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6897960" cy="5327104"/>
          </a:xfrm>
        </p:spPr>
        <p:txBody>
          <a:bodyPr/>
          <a:lstStyle/>
          <a:p>
            <a:r>
              <a:rPr lang="es-ES" sz="2400" dirty="0"/>
              <a:t>Linnaeus  ha mejorado y se han reorganizado de acuerdo a sus propias ideas, documenta su trabajo en Hortus Upsaliensis (1748). </a:t>
            </a:r>
          </a:p>
          <a:p>
            <a:r>
              <a:rPr lang="es-ES" sz="2400" dirty="0"/>
              <a:t>Aunque el principal jardín botánico de la Universidad de Uppsala ha sido movido a la Botaniska trädgården, el histórico Linnetradgarden permanece bajo el cuidado de la universidad, que lo mantiene como Linneo había organizado en 1745.</a:t>
            </a:r>
          </a:p>
          <a:p>
            <a:r>
              <a:rPr lang="es-ES" sz="2400" dirty="0"/>
              <a:t>A principios del siglo XIX, los jardines botánicos se habían expandido desde sus orígenes medicinales.</a:t>
            </a:r>
          </a:p>
          <a:p>
            <a:endParaRPr lang="es-ES" sz="2400" dirty="0"/>
          </a:p>
        </p:txBody>
      </p:sp>
    </p:spTree>
    <p:extLst>
      <p:ext uri="{BB962C8B-B14F-4D97-AF65-F5344CB8AC3E}">
        <p14:creationId xmlns:p14="http://schemas.microsoft.com/office/powerpoint/2010/main" val="1173256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6969968" cy="5183088"/>
          </a:xfrm>
        </p:spPr>
        <p:txBody>
          <a:bodyPr/>
          <a:lstStyle/>
          <a:p>
            <a:r>
              <a:rPr lang="es-ES" dirty="0"/>
              <a:t>F</a:t>
            </a:r>
            <a:r>
              <a:rPr lang="es-ES" sz="2400" dirty="0"/>
              <a:t>ueron vistos cada vez más como centros de investigación y los museos que muestran la diversidad de la vida. </a:t>
            </a:r>
          </a:p>
          <a:p>
            <a:r>
              <a:rPr lang="es-ES" sz="2400" dirty="0"/>
              <a:t> Linneo había mostrado muchos animales de su propia colección de animales salvajes en el Linnetradgarden, incluyendo un mapache domesticado y seis monos que vivían en pequeñas chozas fijados en postes. </a:t>
            </a:r>
          </a:p>
          <a:p>
            <a:r>
              <a:rPr lang="es-ES" sz="2400" dirty="0"/>
              <a:t>En 1802, el rey Gustavo IV Adolfo dio a los Trädgården muchas curiosidades biológicas Botaniska recogidos por su abuela Lovisa Ulrika , que había sido un importante mecenas de Linneo. </a:t>
            </a:r>
          </a:p>
          <a:p>
            <a:endParaRPr lang="es-ES" dirty="0"/>
          </a:p>
        </p:txBody>
      </p:sp>
    </p:spTree>
    <p:extLst>
      <p:ext uri="{BB962C8B-B14F-4D97-AF65-F5344CB8AC3E}">
        <p14:creationId xmlns:p14="http://schemas.microsoft.com/office/powerpoint/2010/main" val="28442798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113984" cy="4823048"/>
          </a:xfrm>
        </p:spPr>
        <p:txBody>
          <a:bodyPr/>
          <a:lstStyle/>
          <a:p>
            <a:r>
              <a:rPr lang="es-ES" sz="2400" dirty="0"/>
              <a:t>Un león vivo llamado Leo también llegó del rey en 1802.</a:t>
            </a:r>
          </a:p>
          <a:p>
            <a:r>
              <a:rPr lang="es-ES" sz="2400" dirty="0"/>
              <a:t> Se encuentra en el Orangeriet, pero no prospera, ni siquiera cuando se les ofrece (de acuerdo con los mejores conocimientos científicos de los días) pollos vivos. </a:t>
            </a:r>
          </a:p>
          <a:p>
            <a:r>
              <a:rPr lang="es-ES" sz="2400" dirty="0"/>
              <a:t>Murió por causas desconocidas en 1803. </a:t>
            </a:r>
          </a:p>
          <a:p>
            <a:r>
              <a:rPr lang="es-ES" sz="2400" dirty="0"/>
              <a:t> La Universidad de Uppsala continuó para mostrar sus colecciones zoológicas en el Orangeriet hasta 1856, cuando se les trasladó a su Gustavianum</a:t>
            </a:r>
            <a:r>
              <a:rPr lang="es-ES" dirty="0"/>
              <a:t>.</a:t>
            </a:r>
          </a:p>
          <a:p>
            <a:endParaRPr lang="es-ES" dirty="0"/>
          </a:p>
        </p:txBody>
      </p:sp>
    </p:spTree>
    <p:extLst>
      <p:ext uri="{BB962C8B-B14F-4D97-AF65-F5344CB8AC3E}">
        <p14:creationId xmlns:p14="http://schemas.microsoft.com/office/powerpoint/2010/main" val="1136566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1052736"/>
            <a:ext cx="7344816" cy="5112568"/>
          </a:xfrm>
        </p:spPr>
        <p:txBody>
          <a:bodyPr>
            <a:normAutofit lnSpcReduction="10000"/>
          </a:bodyPr>
          <a:lstStyle/>
          <a:p>
            <a:r>
              <a:rPr lang="es-ES" sz="2400" dirty="0"/>
              <a:t>Como avanzaba el siglo XIX, los jardines botánicos fueron vistos cada vez más como potenciales espacios públicos cuya apertura ofrecería beneficios cívicos. </a:t>
            </a:r>
          </a:p>
          <a:p>
            <a:r>
              <a:rPr lang="es-ES" sz="2400" dirty="0"/>
              <a:t> Aunque Botaniska Trädgården sigue siendo un centro para la enseñanza universitaria y la investigación, sus objetivos se han ampliado para incluir la educación pública y la recreación. </a:t>
            </a:r>
          </a:p>
          <a:p>
            <a:r>
              <a:rPr lang="es-ES" sz="2400" dirty="0"/>
              <a:t>En cambio, por lo menos desde 1897 ha recibido un importante apoyo de fuentes gubernamentales. </a:t>
            </a:r>
          </a:p>
          <a:p>
            <a:r>
              <a:rPr lang="es-ES" sz="2400" dirty="0"/>
              <a:t>En 1935, el jardín y la construcción de invernadero fueron designados monumentos nacionales.</a:t>
            </a:r>
          </a:p>
        </p:txBody>
      </p:sp>
    </p:spTree>
    <p:extLst>
      <p:ext uri="{BB962C8B-B14F-4D97-AF65-F5344CB8AC3E}">
        <p14:creationId xmlns:p14="http://schemas.microsoft.com/office/powerpoint/2010/main" val="5624440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041976" cy="5039072"/>
          </a:xfrm>
        </p:spPr>
        <p:txBody>
          <a:bodyPr/>
          <a:lstStyle/>
          <a:p>
            <a:r>
              <a:rPr lang="es-ES" dirty="0"/>
              <a:t>A partir de 2011, de la Universidad de Uppsala se abre para visitas públicas los tres de sus jardines botánicos, incluyendo el Botaniska Trädgården, cuya amplia base, invernadero (que ahora alberga un museo llamado linnaeanum), invernaderos tropicales (construidos en 1930), y el barroco jardín (restaurado en la década de 1970 con el diseño original de Hårleman) atraen a más de 100.000 visitantes cada año.</a:t>
            </a:r>
          </a:p>
        </p:txBody>
      </p:sp>
    </p:spTree>
    <p:extLst>
      <p:ext uri="{BB962C8B-B14F-4D97-AF65-F5344CB8AC3E}">
        <p14:creationId xmlns:p14="http://schemas.microsoft.com/office/powerpoint/2010/main" val="6780379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6746519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752391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23349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201871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6084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98261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299685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6"/>
            <a:ext cx="9252520" cy="6844553"/>
          </a:xfrm>
          <a:prstGeom prst="rect">
            <a:avLst/>
          </a:prstGeom>
        </p:spPr>
      </p:pic>
    </p:spTree>
    <p:extLst>
      <p:ext uri="{BB962C8B-B14F-4D97-AF65-F5344CB8AC3E}">
        <p14:creationId xmlns:p14="http://schemas.microsoft.com/office/powerpoint/2010/main" val="30441879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9503935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4994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4162381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7358" t="7174" r="7358" b="7389"/>
          <a:stretch/>
        </p:blipFill>
        <p:spPr>
          <a:xfrm>
            <a:off x="0" y="0"/>
            <a:ext cx="9144000" cy="6858000"/>
          </a:xfrm>
          <a:prstGeom prst="rect">
            <a:avLst/>
          </a:prstGeom>
        </p:spPr>
      </p:pic>
    </p:spTree>
    <p:extLst>
      <p:ext uri="{BB962C8B-B14F-4D97-AF65-F5344CB8AC3E}">
        <p14:creationId xmlns:p14="http://schemas.microsoft.com/office/powerpoint/2010/main" val="12870469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32994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6875" t="8250" r="6875" b="8680"/>
          <a:stretch/>
        </p:blipFill>
        <p:spPr>
          <a:xfrm>
            <a:off x="0" y="116632"/>
            <a:ext cx="9144000" cy="6741368"/>
          </a:xfrm>
          <a:prstGeom prst="rect">
            <a:avLst/>
          </a:prstGeom>
        </p:spPr>
      </p:pic>
    </p:spTree>
    <p:extLst>
      <p:ext uri="{BB962C8B-B14F-4D97-AF65-F5344CB8AC3E}">
        <p14:creationId xmlns:p14="http://schemas.microsoft.com/office/powerpoint/2010/main" val="33072846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08772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8001" t="7173" r="7358" b="7819"/>
          <a:stretch/>
        </p:blipFill>
        <p:spPr>
          <a:xfrm>
            <a:off x="0" y="0"/>
            <a:ext cx="9252520" cy="6858000"/>
          </a:xfrm>
          <a:prstGeom prst="rect">
            <a:avLst/>
          </a:prstGeom>
        </p:spPr>
      </p:pic>
    </p:spTree>
    <p:extLst>
      <p:ext uri="{BB962C8B-B14F-4D97-AF65-F5344CB8AC3E}">
        <p14:creationId xmlns:p14="http://schemas.microsoft.com/office/powerpoint/2010/main" val="12328531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22065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8162" t="7389" r="7841" b="7389"/>
          <a:stretch/>
        </p:blipFill>
        <p:spPr>
          <a:xfrm>
            <a:off x="0" y="0"/>
            <a:ext cx="9144000" cy="6858000"/>
          </a:xfrm>
          <a:prstGeom prst="rect">
            <a:avLst/>
          </a:prstGeom>
        </p:spPr>
      </p:pic>
    </p:spTree>
    <p:extLst>
      <p:ext uri="{BB962C8B-B14F-4D97-AF65-F5344CB8AC3E}">
        <p14:creationId xmlns:p14="http://schemas.microsoft.com/office/powerpoint/2010/main" val="29523963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65727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02643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7840" t="6958" r="7196" b="7389"/>
          <a:stretch/>
        </p:blipFill>
        <p:spPr>
          <a:xfrm>
            <a:off x="0" y="0"/>
            <a:ext cx="9144000" cy="6858000"/>
          </a:xfrm>
          <a:prstGeom prst="rect">
            <a:avLst/>
          </a:prstGeom>
        </p:spPr>
      </p:pic>
    </p:spTree>
    <p:extLst>
      <p:ext uri="{BB962C8B-B14F-4D97-AF65-F5344CB8AC3E}">
        <p14:creationId xmlns:p14="http://schemas.microsoft.com/office/powerpoint/2010/main" val="29833367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7357" t="6958" r="7519" b="7389"/>
          <a:stretch/>
        </p:blipFill>
        <p:spPr>
          <a:xfrm>
            <a:off x="0" y="0"/>
            <a:ext cx="9144000" cy="6858000"/>
          </a:xfrm>
          <a:prstGeom prst="rect">
            <a:avLst/>
          </a:prstGeom>
        </p:spPr>
      </p:pic>
    </p:spTree>
    <p:extLst>
      <p:ext uri="{BB962C8B-B14F-4D97-AF65-F5344CB8AC3E}">
        <p14:creationId xmlns:p14="http://schemas.microsoft.com/office/powerpoint/2010/main" val="1789311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77508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55096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Norrvikens Garden.</a:t>
            </a:r>
          </a:p>
        </p:txBody>
      </p:sp>
      <p:sp>
        <p:nvSpPr>
          <p:cNvPr id="3" name="2 Marcador de contenido"/>
          <p:cNvSpPr>
            <a:spLocks noGrp="1"/>
          </p:cNvSpPr>
          <p:nvPr>
            <p:ph sz="quarter" idx="1"/>
          </p:nvPr>
        </p:nvSpPr>
        <p:spPr>
          <a:xfrm>
            <a:off x="914400" y="2060848"/>
            <a:ext cx="7185992" cy="3958952"/>
          </a:xfrm>
        </p:spPr>
        <p:txBody>
          <a:bodyPr/>
          <a:lstStyle/>
          <a:p>
            <a:r>
              <a:rPr lang="es-ES" sz="2400" dirty="0"/>
              <a:t>Jardines Norrviken ( sueco : Norrvikens trädgårdar) es un jardín situado a unos 3 kilómetros al noroeste de Bastad , Condado de Skåne , Suecia . </a:t>
            </a:r>
          </a:p>
          <a:p>
            <a:r>
              <a:rPr lang="es-ES" sz="2400" dirty="0"/>
              <a:t> Fue fundado por Rudolf Abelin en el año 1900. El jardín fue elegido como </a:t>
            </a:r>
            <a:r>
              <a:rPr lang="es-ES" dirty="0"/>
              <a:t>el</a:t>
            </a:r>
            <a:r>
              <a:rPr lang="es-ES" sz="2400" dirty="0"/>
              <a:t> más bello parque en Suecia y el segundo más bello de Europa en 2006. </a:t>
            </a:r>
          </a:p>
          <a:p>
            <a:r>
              <a:rPr lang="es-ES" sz="2400" dirty="0"/>
              <a:t> Por desgracia, debido a problemas financieros el parque ha comenzado a caer en declive. </a:t>
            </a:r>
          </a:p>
        </p:txBody>
      </p:sp>
    </p:spTree>
    <p:extLst>
      <p:ext uri="{BB962C8B-B14F-4D97-AF65-F5344CB8AC3E}">
        <p14:creationId xmlns:p14="http://schemas.microsoft.com/office/powerpoint/2010/main" val="15524716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340768"/>
            <a:ext cx="6969968" cy="4679032"/>
          </a:xfrm>
        </p:spPr>
        <p:txBody>
          <a:bodyPr/>
          <a:lstStyle/>
          <a:p>
            <a:r>
              <a:rPr lang="es-ES" sz="2400" dirty="0"/>
              <a:t>Los diferentes grupos de interés están haciendo esfuerzos para llegar a nuevas formas de financiar el parque, pero los desacuerdos entre los grupos han obstaculizado el desarrollo del parque. </a:t>
            </a:r>
          </a:p>
          <a:p>
            <a:r>
              <a:rPr lang="es-ES" sz="2400" dirty="0"/>
              <a:t>Un problema importante es la ubicación, ya que se reduce el uso del parque como un lugar de interés comercial.</a:t>
            </a:r>
          </a:p>
          <a:p>
            <a:endParaRPr lang="es-ES" sz="2400" dirty="0"/>
          </a:p>
        </p:txBody>
      </p:sp>
    </p:spTree>
    <p:extLst>
      <p:ext uri="{BB962C8B-B14F-4D97-AF65-F5344CB8AC3E}">
        <p14:creationId xmlns:p14="http://schemas.microsoft.com/office/powerpoint/2010/main" val="20056680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7"/>
          </a:xfrm>
          <a:prstGeom prst="rect">
            <a:avLst/>
          </a:prstGeom>
        </p:spPr>
      </p:pic>
    </p:spTree>
    <p:extLst>
      <p:ext uri="{BB962C8B-B14F-4D97-AF65-F5344CB8AC3E}">
        <p14:creationId xmlns:p14="http://schemas.microsoft.com/office/powerpoint/2010/main" val="650459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3189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24"/>
            <a:ext cx="9144000" cy="6837751"/>
          </a:xfrm>
          <a:prstGeom prst="rect">
            <a:avLst/>
          </a:prstGeom>
        </p:spPr>
      </p:pic>
    </p:spTree>
    <p:extLst>
      <p:ext uri="{BB962C8B-B14F-4D97-AF65-F5344CB8AC3E}">
        <p14:creationId xmlns:p14="http://schemas.microsoft.com/office/powerpoint/2010/main" val="8914287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6779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74978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132547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9179660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93482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07"/>
          <a:stretch/>
        </p:blipFill>
        <p:spPr>
          <a:xfrm>
            <a:off x="0" y="0"/>
            <a:ext cx="9144000" cy="6858000"/>
          </a:xfrm>
          <a:prstGeom prst="rect">
            <a:avLst/>
          </a:prstGeom>
        </p:spPr>
      </p:pic>
      <p:sp>
        <p:nvSpPr>
          <p:cNvPr id="3" name="2 CuadroTexto"/>
          <p:cNvSpPr txBox="1"/>
          <p:nvPr/>
        </p:nvSpPr>
        <p:spPr>
          <a:xfrm>
            <a:off x="0" y="5622994"/>
            <a:ext cx="2339752" cy="369332"/>
          </a:xfrm>
          <a:prstGeom prst="rect">
            <a:avLst/>
          </a:prstGeom>
          <a:solidFill>
            <a:schemeClr val="bg1"/>
          </a:solidFill>
        </p:spPr>
        <p:txBody>
          <a:bodyPr wrap="square" rtlCol="0">
            <a:spAutoFit/>
          </a:bodyPr>
          <a:lstStyle/>
          <a:p>
            <a:r>
              <a:rPr lang="es-ES" dirty="0">
                <a:solidFill>
                  <a:prstClr val="white"/>
                </a:solidFill>
              </a:rPr>
              <a:t>Norrvikens Garden</a:t>
            </a:r>
          </a:p>
        </p:txBody>
      </p:sp>
    </p:spTree>
    <p:extLst>
      <p:ext uri="{BB962C8B-B14F-4D97-AF65-F5344CB8AC3E}">
        <p14:creationId xmlns:p14="http://schemas.microsoft.com/office/powerpoint/2010/main" val="12403330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2129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3212974"/>
            <a:ext cx="9252520" cy="3645025"/>
          </a:xfrm>
          <a:prstGeom prst="rect">
            <a:avLst/>
          </a:prstGeom>
        </p:spPr>
      </p:pic>
    </p:spTree>
    <p:extLst>
      <p:ext uri="{BB962C8B-B14F-4D97-AF65-F5344CB8AC3E}">
        <p14:creationId xmlns:p14="http://schemas.microsoft.com/office/powerpoint/2010/main" val="34642311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38823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9775974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573016"/>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0"/>
            <a:ext cx="4499992" cy="3438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3438546"/>
            <a:ext cx="4499992" cy="3419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3573016"/>
            <a:ext cx="4644008" cy="328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6384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203954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02889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087713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5356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6183365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75195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6" y="0"/>
            <a:ext cx="49876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9842472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04825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60337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87014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95738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2351843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78658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63244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18775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42306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29480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7" y="0"/>
            <a:ext cx="9136386" cy="6858000"/>
          </a:xfrm>
          <a:prstGeom prst="rect">
            <a:avLst/>
          </a:prstGeom>
        </p:spPr>
      </p:pic>
    </p:spTree>
    <p:extLst>
      <p:ext uri="{BB962C8B-B14F-4D97-AF65-F5344CB8AC3E}">
        <p14:creationId xmlns:p14="http://schemas.microsoft.com/office/powerpoint/2010/main" val="25116369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25756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674"/>
            <a:ext cx="9252520" cy="6791325"/>
          </a:xfrm>
          <a:prstGeom prst="rect">
            <a:avLst/>
          </a:prstGeom>
        </p:spPr>
      </p:pic>
    </p:spTree>
    <p:extLst>
      <p:ext uri="{BB962C8B-B14F-4D97-AF65-F5344CB8AC3E}">
        <p14:creationId xmlns:p14="http://schemas.microsoft.com/office/powerpoint/2010/main" val="129930326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39560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03203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4364854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72433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267374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45461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56350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0101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280963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52196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64276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TotalTime>
  <Words>1805</Words>
  <Application>Microsoft Office PowerPoint</Application>
  <PresentationFormat>Presentación en pantalla (4:3)</PresentationFormat>
  <Paragraphs>284</Paragraphs>
  <Slides>129</Slides>
  <Notes>109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129</vt:i4>
      </vt:variant>
    </vt:vector>
  </HeadingPairs>
  <TitlesOfParts>
    <vt:vector size="136" baseType="lpstr">
      <vt:lpstr>Arial</vt:lpstr>
      <vt:lpstr>Calibri</vt:lpstr>
      <vt:lpstr>Century Schoolbook</vt:lpstr>
      <vt:lpstr>Times New Roman</vt:lpstr>
      <vt:lpstr>Wingdings</vt:lpstr>
      <vt:lpstr>Wingdings 2</vt:lpstr>
      <vt:lpstr>Default Theme</vt:lpstr>
      <vt:lpstr>EUROPA.-LA VUELTA AL MUNDO EN 865 JARDINES.-SUECIA.-A</vt:lpstr>
      <vt:lpstr>DROTTNINGHOLM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Karl Johan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Uppsala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Norrvikens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5</cp:revision>
  <dcterms:created xsi:type="dcterms:W3CDTF">2013-09-11T14:11:41Z</dcterms:created>
  <dcterms:modified xsi:type="dcterms:W3CDTF">2018-03-09T07:17:09Z</dcterms:modified>
</cp:coreProperties>
</file>