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4"/>
  </p:notesMasterIdLst>
  <p:sldIdLst>
    <p:sldId id="256" r:id="rId2"/>
    <p:sldId id="258" r:id="rId3"/>
    <p:sldId id="366" r:id="rId4"/>
    <p:sldId id="367" r:id="rId5"/>
    <p:sldId id="368" r:id="rId6"/>
    <p:sldId id="369" r:id="rId7"/>
    <p:sldId id="259" r:id="rId8"/>
    <p:sldId id="260" r:id="rId9"/>
    <p:sldId id="261" r:id="rId10"/>
    <p:sldId id="262" r:id="rId11"/>
    <p:sldId id="263" r:id="rId12"/>
    <p:sldId id="264" r:id="rId13"/>
    <p:sldId id="266" r:id="rId14"/>
    <p:sldId id="267" r:id="rId15"/>
    <p:sldId id="268" r:id="rId16"/>
    <p:sldId id="270" r:id="rId17"/>
    <p:sldId id="271" r:id="rId18"/>
    <p:sldId id="272" r:id="rId19"/>
    <p:sldId id="273" r:id="rId20"/>
    <p:sldId id="274" r:id="rId21"/>
    <p:sldId id="275" r:id="rId22"/>
    <p:sldId id="276" r:id="rId23"/>
    <p:sldId id="371" r:id="rId24"/>
    <p:sldId id="372" r:id="rId25"/>
    <p:sldId id="373" r:id="rId26"/>
    <p:sldId id="374" r:id="rId27"/>
    <p:sldId id="375" r:id="rId28"/>
    <p:sldId id="376" r:id="rId29"/>
    <p:sldId id="288" r:id="rId30"/>
    <p:sldId id="286" r:id="rId31"/>
    <p:sldId id="287" r:id="rId32"/>
    <p:sldId id="280" r:id="rId33"/>
    <p:sldId id="282" r:id="rId34"/>
    <p:sldId id="283" r:id="rId35"/>
    <p:sldId id="285" r:id="rId36"/>
    <p:sldId id="370" r:id="rId37"/>
    <p:sldId id="289" r:id="rId38"/>
    <p:sldId id="290" r:id="rId39"/>
    <p:sldId id="293" r:id="rId40"/>
    <p:sldId id="291" r:id="rId41"/>
    <p:sldId id="292" r:id="rId42"/>
    <p:sldId id="294" r:id="rId43"/>
    <p:sldId id="295" r:id="rId44"/>
    <p:sldId id="296" r:id="rId45"/>
    <p:sldId id="297" r:id="rId46"/>
    <p:sldId id="299" r:id="rId47"/>
    <p:sldId id="300" r:id="rId48"/>
    <p:sldId id="305" r:id="rId49"/>
    <p:sldId id="308" r:id="rId50"/>
    <p:sldId id="301" r:id="rId51"/>
    <p:sldId id="302" r:id="rId52"/>
    <p:sldId id="303" r:id="rId53"/>
    <p:sldId id="304" r:id="rId54"/>
    <p:sldId id="306" r:id="rId55"/>
    <p:sldId id="309" r:id="rId56"/>
    <p:sldId id="310" r:id="rId57"/>
    <p:sldId id="311" r:id="rId58"/>
    <p:sldId id="312" r:id="rId59"/>
    <p:sldId id="319" r:id="rId60"/>
    <p:sldId id="313" r:id="rId61"/>
    <p:sldId id="315" r:id="rId62"/>
    <p:sldId id="316" r:id="rId63"/>
    <p:sldId id="317" r:id="rId64"/>
    <p:sldId id="318" r:id="rId65"/>
    <p:sldId id="320" r:id="rId66"/>
    <p:sldId id="321" r:id="rId67"/>
    <p:sldId id="377" r:id="rId68"/>
    <p:sldId id="378" r:id="rId69"/>
    <p:sldId id="379" r:id="rId70"/>
    <p:sldId id="380" r:id="rId71"/>
    <p:sldId id="381" r:id="rId72"/>
    <p:sldId id="382" r:id="rId73"/>
    <p:sldId id="328" r:id="rId74"/>
    <p:sldId id="346" r:id="rId75"/>
    <p:sldId id="337" r:id="rId76"/>
    <p:sldId id="340" r:id="rId77"/>
    <p:sldId id="341" r:id="rId78"/>
    <p:sldId id="349" r:id="rId79"/>
    <p:sldId id="350" r:id="rId80"/>
    <p:sldId id="365" r:id="rId81"/>
    <p:sldId id="360" r:id="rId82"/>
    <p:sldId id="352" r:id="rId83"/>
    <p:sldId id="347" r:id="rId84"/>
    <p:sldId id="330" r:id="rId85"/>
    <p:sldId id="327" r:id="rId86"/>
    <p:sldId id="336" r:id="rId87"/>
    <p:sldId id="323" r:id="rId88"/>
    <p:sldId id="344" r:id="rId89"/>
    <p:sldId id="359" r:id="rId90"/>
    <p:sldId id="351" r:id="rId91"/>
    <p:sldId id="332" r:id="rId92"/>
    <p:sldId id="324" r:id="rId93"/>
    <p:sldId id="325" r:id="rId94"/>
    <p:sldId id="326" r:id="rId95"/>
    <p:sldId id="334" r:id="rId96"/>
    <p:sldId id="362" r:id="rId97"/>
    <p:sldId id="357" r:id="rId98"/>
    <p:sldId id="348" r:id="rId99"/>
    <p:sldId id="329" r:id="rId100"/>
    <p:sldId id="333" r:id="rId101"/>
    <p:sldId id="335" r:id="rId102"/>
    <p:sldId id="342" r:id="rId103"/>
    <p:sldId id="343" r:id="rId104"/>
    <p:sldId id="353" r:id="rId105"/>
    <p:sldId id="354" r:id="rId106"/>
    <p:sldId id="355" r:id="rId107"/>
    <p:sldId id="338" r:id="rId108"/>
    <p:sldId id="345" r:id="rId109"/>
    <p:sldId id="356" r:id="rId110"/>
    <p:sldId id="358" r:id="rId111"/>
    <p:sldId id="363" r:id="rId112"/>
    <p:sldId id="364"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E33CBB-4F01-47FE-82EA-82A78A7354E5}"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2A2293-D402-4E39-85F1-4235D7764838}" type="slidenum">
              <a:rPr lang="es-ES" smtClean="0"/>
              <a:t>‹Nº›</a:t>
            </a:fld>
            <a:endParaRPr lang="es-ES" dirty="0"/>
          </a:p>
        </p:txBody>
      </p:sp>
    </p:spTree>
    <p:extLst>
      <p:ext uri="{BB962C8B-B14F-4D97-AF65-F5344CB8AC3E}">
        <p14:creationId xmlns:p14="http://schemas.microsoft.com/office/powerpoint/2010/main" val="779152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a:t>
            </a:r>
            <a:r>
              <a:rPr lang="es-ES" baseline="0" dirty="0"/>
              <a:t>  </a:t>
            </a:r>
            <a:r>
              <a:rPr lang="es-ES" dirty="0"/>
              <a:t>Park</a:t>
            </a:r>
            <a:r>
              <a:rPr lang="es-ES" baseline="0" dirty="0"/>
              <a:t> </a:t>
            </a:r>
            <a:r>
              <a:rPr lang="es-ES" dirty="0"/>
              <a:t>Salford.</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7</a:t>
            </a:fld>
            <a:endParaRPr lang="es-ES" dirty="0"/>
          </a:p>
        </p:txBody>
      </p:sp>
    </p:spTree>
    <p:extLst>
      <p:ext uri="{BB962C8B-B14F-4D97-AF65-F5344CB8AC3E}">
        <p14:creationId xmlns:p14="http://schemas.microsoft.com/office/powerpoint/2010/main" val="1547978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  Park Salford.</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8</a:t>
            </a:fld>
            <a:endParaRPr lang="es-ES" dirty="0"/>
          </a:p>
        </p:txBody>
      </p:sp>
    </p:spTree>
    <p:extLst>
      <p:ext uri="{BB962C8B-B14F-4D97-AF65-F5344CB8AC3E}">
        <p14:creationId xmlns:p14="http://schemas.microsoft.com/office/powerpoint/2010/main" val="2856221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  Park Salford.</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10</a:t>
            </a:fld>
            <a:endParaRPr lang="es-ES" dirty="0"/>
          </a:p>
        </p:txBody>
      </p:sp>
    </p:spTree>
    <p:extLst>
      <p:ext uri="{BB962C8B-B14F-4D97-AF65-F5344CB8AC3E}">
        <p14:creationId xmlns:p14="http://schemas.microsoft.com/office/powerpoint/2010/main" val="3267342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  Park Salford.</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11</a:t>
            </a:fld>
            <a:endParaRPr lang="es-ES" dirty="0"/>
          </a:p>
        </p:txBody>
      </p:sp>
    </p:spTree>
    <p:extLst>
      <p:ext uri="{BB962C8B-B14F-4D97-AF65-F5344CB8AC3E}">
        <p14:creationId xmlns:p14="http://schemas.microsoft.com/office/powerpoint/2010/main" val="2399858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  Park Salford.</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12</a:t>
            </a:fld>
            <a:endParaRPr lang="es-ES" dirty="0"/>
          </a:p>
        </p:txBody>
      </p:sp>
    </p:spTree>
    <p:extLst>
      <p:ext uri="{BB962C8B-B14F-4D97-AF65-F5344CB8AC3E}">
        <p14:creationId xmlns:p14="http://schemas.microsoft.com/office/powerpoint/2010/main" val="407364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Peel_Park_Salford.-Spencer Tunick</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13</a:t>
            </a:fld>
            <a:endParaRPr lang="es-ES" dirty="0"/>
          </a:p>
        </p:txBody>
      </p:sp>
    </p:spTree>
    <p:extLst>
      <p:ext uri="{BB962C8B-B14F-4D97-AF65-F5344CB8AC3E}">
        <p14:creationId xmlns:p14="http://schemas.microsoft.com/office/powerpoint/2010/main" val="1579678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Peel_Park_Salford.-Spencer Tunick</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14</a:t>
            </a:fld>
            <a:endParaRPr lang="es-ES" dirty="0"/>
          </a:p>
        </p:txBody>
      </p:sp>
    </p:spTree>
    <p:extLst>
      <p:ext uri="{BB962C8B-B14F-4D97-AF65-F5344CB8AC3E}">
        <p14:creationId xmlns:p14="http://schemas.microsoft.com/office/powerpoint/2010/main" val="1663214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Peel_Park_Salford.-Spencer Tunick</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15</a:t>
            </a:fld>
            <a:endParaRPr lang="es-ES" dirty="0"/>
          </a:p>
        </p:txBody>
      </p:sp>
    </p:spTree>
    <p:extLst>
      <p:ext uri="{BB962C8B-B14F-4D97-AF65-F5344CB8AC3E}">
        <p14:creationId xmlns:p14="http://schemas.microsoft.com/office/powerpoint/2010/main" val="3644386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Peel_Park_Salford.-Spencer Tunick</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16</a:t>
            </a:fld>
            <a:endParaRPr lang="es-ES" dirty="0"/>
          </a:p>
        </p:txBody>
      </p:sp>
    </p:spTree>
    <p:extLst>
      <p:ext uri="{BB962C8B-B14F-4D97-AF65-F5344CB8AC3E}">
        <p14:creationId xmlns:p14="http://schemas.microsoft.com/office/powerpoint/2010/main" val="338244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Peel_Park_Salford.-Spencer Tunick</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17</a:t>
            </a:fld>
            <a:endParaRPr lang="es-ES" dirty="0"/>
          </a:p>
        </p:txBody>
      </p:sp>
    </p:spTree>
    <p:extLst>
      <p:ext uri="{BB962C8B-B14F-4D97-AF65-F5344CB8AC3E}">
        <p14:creationId xmlns:p14="http://schemas.microsoft.com/office/powerpoint/2010/main" val="574129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Peel_Park_Salford.-Spencer Tunick</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18</a:t>
            </a:fld>
            <a:endParaRPr lang="es-ES" dirty="0"/>
          </a:p>
        </p:txBody>
      </p:sp>
    </p:spTree>
    <p:extLst>
      <p:ext uri="{BB962C8B-B14F-4D97-AF65-F5344CB8AC3E}">
        <p14:creationId xmlns:p14="http://schemas.microsoft.com/office/powerpoint/2010/main" val="253554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Peel_Park_Salford.-Spencer Tunick</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19</a:t>
            </a:fld>
            <a:endParaRPr lang="es-ES" dirty="0"/>
          </a:p>
        </p:txBody>
      </p:sp>
    </p:spTree>
    <p:extLst>
      <p:ext uri="{BB962C8B-B14F-4D97-AF65-F5344CB8AC3E}">
        <p14:creationId xmlns:p14="http://schemas.microsoft.com/office/powerpoint/2010/main" val="1540692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Peel_Park_Salford.-Spencer Tunick</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20</a:t>
            </a:fld>
            <a:endParaRPr lang="es-ES" dirty="0"/>
          </a:p>
        </p:txBody>
      </p:sp>
    </p:spTree>
    <p:extLst>
      <p:ext uri="{BB962C8B-B14F-4D97-AF65-F5344CB8AC3E}">
        <p14:creationId xmlns:p14="http://schemas.microsoft.com/office/powerpoint/2010/main" val="1036597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Peel_Park_Salford.-Spencer Tunick</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21</a:t>
            </a:fld>
            <a:endParaRPr lang="es-ES" dirty="0"/>
          </a:p>
        </p:txBody>
      </p:sp>
    </p:spTree>
    <p:extLst>
      <p:ext uri="{BB962C8B-B14F-4D97-AF65-F5344CB8AC3E}">
        <p14:creationId xmlns:p14="http://schemas.microsoft.com/office/powerpoint/2010/main" val="1467450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29</a:t>
            </a:fld>
            <a:endParaRPr lang="es-ES" dirty="0"/>
          </a:p>
        </p:txBody>
      </p:sp>
    </p:spTree>
    <p:extLst>
      <p:ext uri="{BB962C8B-B14F-4D97-AF65-F5344CB8AC3E}">
        <p14:creationId xmlns:p14="http://schemas.microsoft.com/office/powerpoint/2010/main" val="616700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UK.-Ascott House.</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30</a:t>
            </a:fld>
            <a:endParaRPr lang="es-ES" dirty="0"/>
          </a:p>
        </p:txBody>
      </p:sp>
    </p:spTree>
    <p:extLst>
      <p:ext uri="{BB962C8B-B14F-4D97-AF65-F5344CB8AC3E}">
        <p14:creationId xmlns:p14="http://schemas.microsoft.com/office/powerpoint/2010/main" val="798242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UK.-Ascot Gardens.-Claydon</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32</a:t>
            </a:fld>
            <a:endParaRPr lang="es-ES" dirty="0"/>
          </a:p>
        </p:txBody>
      </p:sp>
    </p:spTree>
    <p:extLst>
      <p:ext uri="{BB962C8B-B14F-4D97-AF65-F5344CB8AC3E}">
        <p14:creationId xmlns:p14="http://schemas.microsoft.com/office/powerpoint/2010/main" val="1978356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UK.-Ascot Gardens.-Swiss</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33</a:t>
            </a:fld>
            <a:endParaRPr lang="es-ES" dirty="0"/>
          </a:p>
        </p:txBody>
      </p:sp>
    </p:spTree>
    <p:extLst>
      <p:ext uri="{BB962C8B-B14F-4D97-AF65-F5344CB8AC3E}">
        <p14:creationId xmlns:p14="http://schemas.microsoft.com/office/powerpoint/2010/main" val="10270040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UK.-Ascott House.-Buckinghamshire.-</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34</a:t>
            </a:fld>
            <a:endParaRPr lang="es-ES" dirty="0"/>
          </a:p>
        </p:txBody>
      </p:sp>
    </p:spTree>
    <p:extLst>
      <p:ext uri="{BB962C8B-B14F-4D97-AF65-F5344CB8AC3E}">
        <p14:creationId xmlns:p14="http://schemas.microsoft.com/office/powerpoint/2010/main" val="365159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UK.-Ascott House.</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35</a:t>
            </a:fld>
            <a:endParaRPr lang="es-ES" dirty="0"/>
          </a:p>
        </p:txBody>
      </p:sp>
    </p:spTree>
    <p:extLst>
      <p:ext uri="{BB962C8B-B14F-4D97-AF65-F5344CB8AC3E}">
        <p14:creationId xmlns:p14="http://schemas.microsoft.com/office/powerpoint/2010/main" val="1927638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36</a:t>
            </a:fld>
            <a:endParaRPr lang="es-ES" dirty="0"/>
          </a:p>
        </p:txBody>
      </p:sp>
    </p:spTree>
    <p:extLst>
      <p:ext uri="{BB962C8B-B14F-4D97-AF65-F5344CB8AC3E}">
        <p14:creationId xmlns:p14="http://schemas.microsoft.com/office/powerpoint/2010/main" val="3090382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37</a:t>
            </a:fld>
            <a:endParaRPr lang="es-ES" dirty="0"/>
          </a:p>
        </p:txBody>
      </p:sp>
    </p:spTree>
    <p:extLst>
      <p:ext uri="{BB962C8B-B14F-4D97-AF65-F5344CB8AC3E}">
        <p14:creationId xmlns:p14="http://schemas.microsoft.com/office/powerpoint/2010/main" val="24970464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38</a:t>
            </a:fld>
            <a:endParaRPr lang="es-ES" dirty="0"/>
          </a:p>
        </p:txBody>
      </p:sp>
    </p:spTree>
    <p:extLst>
      <p:ext uri="{BB962C8B-B14F-4D97-AF65-F5344CB8AC3E}">
        <p14:creationId xmlns:p14="http://schemas.microsoft.com/office/powerpoint/2010/main" val="11883945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39</a:t>
            </a:fld>
            <a:endParaRPr lang="es-ES" dirty="0"/>
          </a:p>
        </p:txBody>
      </p:sp>
    </p:spTree>
    <p:extLst>
      <p:ext uri="{BB962C8B-B14F-4D97-AF65-F5344CB8AC3E}">
        <p14:creationId xmlns:p14="http://schemas.microsoft.com/office/powerpoint/2010/main" val="34543584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40</a:t>
            </a:fld>
            <a:endParaRPr lang="es-ES" dirty="0"/>
          </a:p>
        </p:txBody>
      </p:sp>
    </p:spTree>
    <p:extLst>
      <p:ext uri="{BB962C8B-B14F-4D97-AF65-F5344CB8AC3E}">
        <p14:creationId xmlns:p14="http://schemas.microsoft.com/office/powerpoint/2010/main" val="30651269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41</a:t>
            </a:fld>
            <a:endParaRPr lang="es-ES" dirty="0"/>
          </a:p>
        </p:txBody>
      </p:sp>
    </p:spTree>
    <p:extLst>
      <p:ext uri="{BB962C8B-B14F-4D97-AF65-F5344CB8AC3E}">
        <p14:creationId xmlns:p14="http://schemas.microsoft.com/office/powerpoint/2010/main" val="138131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42</a:t>
            </a:fld>
            <a:endParaRPr lang="es-ES" dirty="0"/>
          </a:p>
        </p:txBody>
      </p:sp>
    </p:spTree>
    <p:extLst>
      <p:ext uri="{BB962C8B-B14F-4D97-AF65-F5344CB8AC3E}">
        <p14:creationId xmlns:p14="http://schemas.microsoft.com/office/powerpoint/2010/main" val="40410218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43</a:t>
            </a:fld>
            <a:endParaRPr lang="es-ES" dirty="0"/>
          </a:p>
        </p:txBody>
      </p:sp>
    </p:spTree>
    <p:extLst>
      <p:ext uri="{BB962C8B-B14F-4D97-AF65-F5344CB8AC3E}">
        <p14:creationId xmlns:p14="http://schemas.microsoft.com/office/powerpoint/2010/main" val="27242441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44</a:t>
            </a:fld>
            <a:endParaRPr lang="es-ES" dirty="0"/>
          </a:p>
        </p:txBody>
      </p:sp>
    </p:spTree>
    <p:extLst>
      <p:ext uri="{BB962C8B-B14F-4D97-AF65-F5344CB8AC3E}">
        <p14:creationId xmlns:p14="http://schemas.microsoft.com/office/powerpoint/2010/main" val="2671398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45</a:t>
            </a:fld>
            <a:endParaRPr lang="es-ES" dirty="0"/>
          </a:p>
        </p:txBody>
      </p:sp>
    </p:spTree>
    <p:extLst>
      <p:ext uri="{BB962C8B-B14F-4D97-AF65-F5344CB8AC3E}">
        <p14:creationId xmlns:p14="http://schemas.microsoft.com/office/powerpoint/2010/main" val="28375899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46</a:t>
            </a:fld>
            <a:endParaRPr lang="es-ES" dirty="0"/>
          </a:p>
        </p:txBody>
      </p:sp>
    </p:spTree>
    <p:extLst>
      <p:ext uri="{BB962C8B-B14F-4D97-AF65-F5344CB8AC3E}">
        <p14:creationId xmlns:p14="http://schemas.microsoft.com/office/powerpoint/2010/main" val="42691121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47</a:t>
            </a:fld>
            <a:endParaRPr lang="es-ES" dirty="0"/>
          </a:p>
        </p:txBody>
      </p:sp>
    </p:spTree>
    <p:extLst>
      <p:ext uri="{BB962C8B-B14F-4D97-AF65-F5344CB8AC3E}">
        <p14:creationId xmlns:p14="http://schemas.microsoft.com/office/powerpoint/2010/main" val="36748511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Ascot House.-</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50</a:t>
            </a:fld>
            <a:endParaRPr lang="es-ES" dirty="0"/>
          </a:p>
        </p:txBody>
      </p:sp>
    </p:spTree>
    <p:extLst>
      <p:ext uri="{BB962C8B-B14F-4D97-AF65-F5344CB8AC3E}">
        <p14:creationId xmlns:p14="http://schemas.microsoft.com/office/powerpoint/2010/main" val="818569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51</a:t>
            </a:fld>
            <a:endParaRPr lang="es-ES" dirty="0"/>
          </a:p>
        </p:txBody>
      </p:sp>
    </p:spTree>
    <p:extLst>
      <p:ext uri="{BB962C8B-B14F-4D97-AF65-F5344CB8AC3E}">
        <p14:creationId xmlns:p14="http://schemas.microsoft.com/office/powerpoint/2010/main" val="21531732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Grange gardens </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59</a:t>
            </a:fld>
            <a:endParaRPr lang="es-ES" dirty="0"/>
          </a:p>
        </p:txBody>
      </p:sp>
    </p:spTree>
    <p:extLst>
      <p:ext uri="{BB962C8B-B14F-4D97-AF65-F5344CB8AC3E}">
        <p14:creationId xmlns:p14="http://schemas.microsoft.com/office/powerpoint/2010/main" val="34177440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Grange gardens </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60</a:t>
            </a:fld>
            <a:endParaRPr lang="es-ES" dirty="0"/>
          </a:p>
        </p:txBody>
      </p:sp>
    </p:spTree>
    <p:extLst>
      <p:ext uri="{BB962C8B-B14F-4D97-AF65-F5344CB8AC3E}">
        <p14:creationId xmlns:p14="http://schemas.microsoft.com/office/powerpoint/2010/main" val="11452376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Grange gardens </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61</a:t>
            </a:fld>
            <a:endParaRPr lang="es-ES" dirty="0"/>
          </a:p>
        </p:txBody>
      </p:sp>
    </p:spTree>
    <p:extLst>
      <p:ext uri="{BB962C8B-B14F-4D97-AF65-F5344CB8AC3E}">
        <p14:creationId xmlns:p14="http://schemas.microsoft.com/office/powerpoint/2010/main" val="23237655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Grange gardens </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62</a:t>
            </a:fld>
            <a:endParaRPr lang="es-ES" dirty="0"/>
          </a:p>
        </p:txBody>
      </p:sp>
    </p:spTree>
    <p:extLst>
      <p:ext uri="{BB962C8B-B14F-4D97-AF65-F5344CB8AC3E}">
        <p14:creationId xmlns:p14="http://schemas.microsoft.com/office/powerpoint/2010/main" val="4096201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Grange gardens </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63</a:t>
            </a:fld>
            <a:endParaRPr lang="es-ES" dirty="0"/>
          </a:p>
        </p:txBody>
      </p:sp>
    </p:spTree>
    <p:extLst>
      <p:ext uri="{BB962C8B-B14F-4D97-AF65-F5344CB8AC3E}">
        <p14:creationId xmlns:p14="http://schemas.microsoft.com/office/powerpoint/2010/main" val="36472350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Grange gardens </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64</a:t>
            </a:fld>
            <a:endParaRPr lang="es-ES" dirty="0"/>
          </a:p>
        </p:txBody>
      </p:sp>
    </p:spTree>
    <p:extLst>
      <p:ext uri="{BB962C8B-B14F-4D97-AF65-F5344CB8AC3E}">
        <p14:creationId xmlns:p14="http://schemas.microsoft.com/office/powerpoint/2010/main" val="27278449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broughton grange gardens </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65</a:t>
            </a:fld>
            <a:endParaRPr lang="es-ES" dirty="0"/>
          </a:p>
        </p:txBody>
      </p:sp>
    </p:spTree>
    <p:extLst>
      <p:ext uri="{BB962C8B-B14F-4D97-AF65-F5344CB8AC3E}">
        <p14:creationId xmlns:p14="http://schemas.microsoft.com/office/powerpoint/2010/main" val="13891781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73</a:t>
            </a:fld>
            <a:endParaRPr lang="es-ES" dirty="0"/>
          </a:p>
        </p:txBody>
      </p:sp>
    </p:spTree>
    <p:extLst>
      <p:ext uri="{BB962C8B-B14F-4D97-AF65-F5344CB8AC3E}">
        <p14:creationId xmlns:p14="http://schemas.microsoft.com/office/powerpoint/2010/main" val="6932607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74</a:t>
            </a:fld>
            <a:endParaRPr lang="es-ES" dirty="0"/>
          </a:p>
        </p:txBody>
      </p:sp>
    </p:spTree>
    <p:extLst>
      <p:ext uri="{BB962C8B-B14F-4D97-AF65-F5344CB8AC3E}">
        <p14:creationId xmlns:p14="http://schemas.microsoft.com/office/powerpoint/2010/main" val="6136361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75</a:t>
            </a:fld>
            <a:endParaRPr lang="es-ES" dirty="0"/>
          </a:p>
        </p:txBody>
      </p:sp>
    </p:spTree>
    <p:extLst>
      <p:ext uri="{BB962C8B-B14F-4D97-AF65-F5344CB8AC3E}">
        <p14:creationId xmlns:p14="http://schemas.microsoft.com/office/powerpoint/2010/main" val="6546368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76</a:t>
            </a:fld>
            <a:endParaRPr lang="es-ES" dirty="0"/>
          </a:p>
        </p:txBody>
      </p:sp>
    </p:spTree>
    <p:extLst>
      <p:ext uri="{BB962C8B-B14F-4D97-AF65-F5344CB8AC3E}">
        <p14:creationId xmlns:p14="http://schemas.microsoft.com/office/powerpoint/2010/main" val="24937720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77</a:t>
            </a:fld>
            <a:endParaRPr lang="es-ES" dirty="0"/>
          </a:p>
        </p:txBody>
      </p:sp>
    </p:spTree>
    <p:extLst>
      <p:ext uri="{BB962C8B-B14F-4D97-AF65-F5344CB8AC3E}">
        <p14:creationId xmlns:p14="http://schemas.microsoft.com/office/powerpoint/2010/main" val="10938237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78</a:t>
            </a:fld>
            <a:endParaRPr lang="es-ES" dirty="0"/>
          </a:p>
        </p:txBody>
      </p:sp>
    </p:spTree>
    <p:extLst>
      <p:ext uri="{BB962C8B-B14F-4D97-AF65-F5344CB8AC3E}">
        <p14:creationId xmlns:p14="http://schemas.microsoft.com/office/powerpoint/2010/main" val="39115337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79</a:t>
            </a:fld>
            <a:endParaRPr lang="es-ES" dirty="0"/>
          </a:p>
        </p:txBody>
      </p:sp>
    </p:spTree>
    <p:extLst>
      <p:ext uri="{BB962C8B-B14F-4D97-AF65-F5344CB8AC3E}">
        <p14:creationId xmlns:p14="http://schemas.microsoft.com/office/powerpoint/2010/main" val="7372387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80</a:t>
            </a:fld>
            <a:endParaRPr lang="es-ES" dirty="0"/>
          </a:p>
        </p:txBody>
      </p:sp>
    </p:spTree>
    <p:extLst>
      <p:ext uri="{BB962C8B-B14F-4D97-AF65-F5344CB8AC3E}">
        <p14:creationId xmlns:p14="http://schemas.microsoft.com/office/powerpoint/2010/main" val="27094474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82</a:t>
            </a:fld>
            <a:endParaRPr lang="es-ES" dirty="0"/>
          </a:p>
        </p:txBody>
      </p:sp>
    </p:spTree>
    <p:extLst>
      <p:ext uri="{BB962C8B-B14F-4D97-AF65-F5344CB8AC3E}">
        <p14:creationId xmlns:p14="http://schemas.microsoft.com/office/powerpoint/2010/main" val="35824924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83</a:t>
            </a:fld>
            <a:endParaRPr lang="es-ES" dirty="0"/>
          </a:p>
        </p:txBody>
      </p:sp>
    </p:spTree>
    <p:extLst>
      <p:ext uri="{BB962C8B-B14F-4D97-AF65-F5344CB8AC3E}">
        <p14:creationId xmlns:p14="http://schemas.microsoft.com/office/powerpoint/2010/main" val="21586104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84</a:t>
            </a:fld>
            <a:endParaRPr lang="es-ES" dirty="0"/>
          </a:p>
        </p:txBody>
      </p:sp>
    </p:spTree>
    <p:extLst>
      <p:ext uri="{BB962C8B-B14F-4D97-AF65-F5344CB8AC3E}">
        <p14:creationId xmlns:p14="http://schemas.microsoft.com/office/powerpoint/2010/main" val="23751083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85</a:t>
            </a:fld>
            <a:endParaRPr lang="es-ES" dirty="0"/>
          </a:p>
        </p:txBody>
      </p:sp>
    </p:spTree>
    <p:extLst>
      <p:ext uri="{BB962C8B-B14F-4D97-AF65-F5344CB8AC3E}">
        <p14:creationId xmlns:p14="http://schemas.microsoft.com/office/powerpoint/2010/main" val="24439771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86</a:t>
            </a:fld>
            <a:endParaRPr lang="es-ES" dirty="0"/>
          </a:p>
        </p:txBody>
      </p:sp>
    </p:spTree>
    <p:extLst>
      <p:ext uri="{BB962C8B-B14F-4D97-AF65-F5344CB8AC3E}">
        <p14:creationId xmlns:p14="http://schemas.microsoft.com/office/powerpoint/2010/main" val="42358377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Cliveden.-The Long_Garden</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87</a:t>
            </a:fld>
            <a:endParaRPr lang="es-ES" dirty="0"/>
          </a:p>
        </p:txBody>
      </p:sp>
    </p:spTree>
    <p:extLst>
      <p:ext uri="{BB962C8B-B14F-4D97-AF65-F5344CB8AC3E}">
        <p14:creationId xmlns:p14="http://schemas.microsoft.com/office/powerpoint/2010/main" val="20692395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88</a:t>
            </a:fld>
            <a:endParaRPr lang="es-ES" dirty="0"/>
          </a:p>
        </p:txBody>
      </p:sp>
    </p:spTree>
    <p:extLst>
      <p:ext uri="{BB962C8B-B14F-4D97-AF65-F5344CB8AC3E}">
        <p14:creationId xmlns:p14="http://schemas.microsoft.com/office/powerpoint/2010/main" val="31558401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89</a:t>
            </a:fld>
            <a:endParaRPr lang="es-ES" dirty="0"/>
          </a:p>
        </p:txBody>
      </p:sp>
    </p:spTree>
    <p:extLst>
      <p:ext uri="{BB962C8B-B14F-4D97-AF65-F5344CB8AC3E}">
        <p14:creationId xmlns:p14="http://schemas.microsoft.com/office/powerpoint/2010/main" val="29196100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90</a:t>
            </a:fld>
            <a:endParaRPr lang="es-ES" dirty="0"/>
          </a:p>
        </p:txBody>
      </p:sp>
    </p:spTree>
    <p:extLst>
      <p:ext uri="{BB962C8B-B14F-4D97-AF65-F5344CB8AC3E}">
        <p14:creationId xmlns:p14="http://schemas.microsoft.com/office/powerpoint/2010/main" val="29576479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91</a:t>
            </a:fld>
            <a:endParaRPr lang="es-ES" dirty="0"/>
          </a:p>
        </p:txBody>
      </p:sp>
    </p:spTree>
    <p:extLst>
      <p:ext uri="{BB962C8B-B14F-4D97-AF65-F5344CB8AC3E}">
        <p14:creationId xmlns:p14="http://schemas.microsoft.com/office/powerpoint/2010/main" val="39110901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Cliveden.-Fuente</a:t>
            </a:r>
            <a:r>
              <a:rPr lang="es-ES" baseline="0" dirty="0"/>
              <a:t> del amor</a:t>
            </a:r>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92</a:t>
            </a:fld>
            <a:endParaRPr lang="es-ES" dirty="0"/>
          </a:p>
        </p:txBody>
      </p:sp>
    </p:spTree>
    <p:extLst>
      <p:ext uri="{BB962C8B-B14F-4D97-AF65-F5344CB8AC3E}">
        <p14:creationId xmlns:p14="http://schemas.microsoft.com/office/powerpoint/2010/main" val="42458289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93</a:t>
            </a:fld>
            <a:endParaRPr lang="es-ES" dirty="0"/>
          </a:p>
        </p:txBody>
      </p:sp>
    </p:spTree>
    <p:extLst>
      <p:ext uri="{BB962C8B-B14F-4D97-AF65-F5344CB8AC3E}">
        <p14:creationId xmlns:p14="http://schemas.microsoft.com/office/powerpoint/2010/main" val="1131113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94</a:t>
            </a:fld>
            <a:endParaRPr lang="es-ES" dirty="0"/>
          </a:p>
        </p:txBody>
      </p:sp>
    </p:spTree>
    <p:extLst>
      <p:ext uri="{BB962C8B-B14F-4D97-AF65-F5344CB8AC3E}">
        <p14:creationId xmlns:p14="http://schemas.microsoft.com/office/powerpoint/2010/main" val="14082139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95</a:t>
            </a:fld>
            <a:endParaRPr lang="es-ES" dirty="0"/>
          </a:p>
        </p:txBody>
      </p:sp>
    </p:spTree>
    <p:extLst>
      <p:ext uri="{BB962C8B-B14F-4D97-AF65-F5344CB8AC3E}">
        <p14:creationId xmlns:p14="http://schemas.microsoft.com/office/powerpoint/2010/main" val="26590812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96</a:t>
            </a:fld>
            <a:endParaRPr lang="es-ES" dirty="0"/>
          </a:p>
        </p:txBody>
      </p:sp>
    </p:spTree>
    <p:extLst>
      <p:ext uri="{BB962C8B-B14F-4D97-AF65-F5344CB8AC3E}">
        <p14:creationId xmlns:p14="http://schemas.microsoft.com/office/powerpoint/2010/main" val="26831541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97</a:t>
            </a:fld>
            <a:endParaRPr lang="es-ES" dirty="0"/>
          </a:p>
        </p:txBody>
      </p:sp>
    </p:spTree>
    <p:extLst>
      <p:ext uri="{BB962C8B-B14F-4D97-AF65-F5344CB8AC3E}">
        <p14:creationId xmlns:p14="http://schemas.microsoft.com/office/powerpoint/2010/main" val="40412646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98</a:t>
            </a:fld>
            <a:endParaRPr lang="es-ES" dirty="0"/>
          </a:p>
        </p:txBody>
      </p:sp>
    </p:spTree>
    <p:extLst>
      <p:ext uri="{BB962C8B-B14F-4D97-AF65-F5344CB8AC3E}">
        <p14:creationId xmlns:p14="http://schemas.microsoft.com/office/powerpoint/2010/main" val="2460204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99</a:t>
            </a:fld>
            <a:endParaRPr lang="es-ES" dirty="0"/>
          </a:p>
        </p:txBody>
      </p:sp>
    </p:spTree>
    <p:extLst>
      <p:ext uri="{BB962C8B-B14F-4D97-AF65-F5344CB8AC3E}">
        <p14:creationId xmlns:p14="http://schemas.microsoft.com/office/powerpoint/2010/main" val="37718566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a:p>
            <a:endParaRPr lang="es-ES" dirty="0"/>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100</a:t>
            </a:fld>
            <a:endParaRPr lang="es-ES" dirty="0"/>
          </a:p>
        </p:txBody>
      </p:sp>
    </p:spTree>
    <p:extLst>
      <p:ext uri="{BB962C8B-B14F-4D97-AF65-F5344CB8AC3E}">
        <p14:creationId xmlns:p14="http://schemas.microsoft.com/office/powerpoint/2010/main" val="14922877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101</a:t>
            </a:fld>
            <a:endParaRPr lang="es-ES" dirty="0"/>
          </a:p>
        </p:txBody>
      </p:sp>
    </p:spTree>
    <p:extLst>
      <p:ext uri="{BB962C8B-B14F-4D97-AF65-F5344CB8AC3E}">
        <p14:creationId xmlns:p14="http://schemas.microsoft.com/office/powerpoint/2010/main" val="30098314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102</a:t>
            </a:fld>
            <a:endParaRPr lang="es-ES" dirty="0"/>
          </a:p>
        </p:txBody>
      </p:sp>
    </p:spTree>
    <p:extLst>
      <p:ext uri="{BB962C8B-B14F-4D97-AF65-F5344CB8AC3E}">
        <p14:creationId xmlns:p14="http://schemas.microsoft.com/office/powerpoint/2010/main" val="42573133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103</a:t>
            </a:fld>
            <a:endParaRPr lang="es-ES" dirty="0"/>
          </a:p>
        </p:txBody>
      </p:sp>
    </p:spTree>
    <p:extLst>
      <p:ext uri="{BB962C8B-B14F-4D97-AF65-F5344CB8AC3E}">
        <p14:creationId xmlns:p14="http://schemas.microsoft.com/office/powerpoint/2010/main" val="228816254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104</a:t>
            </a:fld>
            <a:endParaRPr lang="es-ES" dirty="0"/>
          </a:p>
        </p:txBody>
      </p:sp>
    </p:spTree>
    <p:extLst>
      <p:ext uri="{BB962C8B-B14F-4D97-AF65-F5344CB8AC3E}">
        <p14:creationId xmlns:p14="http://schemas.microsoft.com/office/powerpoint/2010/main" val="8340449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105</a:t>
            </a:fld>
            <a:endParaRPr lang="es-ES" dirty="0"/>
          </a:p>
        </p:txBody>
      </p:sp>
    </p:spTree>
    <p:extLst>
      <p:ext uri="{BB962C8B-B14F-4D97-AF65-F5344CB8AC3E}">
        <p14:creationId xmlns:p14="http://schemas.microsoft.com/office/powerpoint/2010/main" val="9232526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106</a:t>
            </a:fld>
            <a:endParaRPr lang="es-ES" dirty="0"/>
          </a:p>
        </p:txBody>
      </p:sp>
    </p:spTree>
    <p:extLst>
      <p:ext uri="{BB962C8B-B14F-4D97-AF65-F5344CB8AC3E}">
        <p14:creationId xmlns:p14="http://schemas.microsoft.com/office/powerpoint/2010/main" val="5203078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107</a:t>
            </a:fld>
            <a:endParaRPr lang="es-ES" dirty="0"/>
          </a:p>
        </p:txBody>
      </p:sp>
    </p:spTree>
    <p:extLst>
      <p:ext uri="{BB962C8B-B14F-4D97-AF65-F5344CB8AC3E}">
        <p14:creationId xmlns:p14="http://schemas.microsoft.com/office/powerpoint/2010/main" val="25187721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108</a:t>
            </a:fld>
            <a:endParaRPr lang="es-ES" dirty="0"/>
          </a:p>
        </p:txBody>
      </p:sp>
    </p:spTree>
    <p:extLst>
      <p:ext uri="{BB962C8B-B14F-4D97-AF65-F5344CB8AC3E}">
        <p14:creationId xmlns:p14="http://schemas.microsoft.com/office/powerpoint/2010/main" val="1452444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109</a:t>
            </a:fld>
            <a:endParaRPr lang="es-ES" dirty="0"/>
          </a:p>
        </p:txBody>
      </p:sp>
    </p:spTree>
    <p:extLst>
      <p:ext uri="{BB962C8B-B14F-4D97-AF65-F5344CB8AC3E}">
        <p14:creationId xmlns:p14="http://schemas.microsoft.com/office/powerpoint/2010/main" val="26410950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110</a:t>
            </a:fld>
            <a:endParaRPr lang="es-ES" dirty="0"/>
          </a:p>
        </p:txBody>
      </p:sp>
    </p:spTree>
    <p:extLst>
      <p:ext uri="{BB962C8B-B14F-4D97-AF65-F5344CB8AC3E}">
        <p14:creationId xmlns:p14="http://schemas.microsoft.com/office/powerpoint/2010/main" val="2765497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Cliveden. gardens.-q</a:t>
            </a:r>
          </a:p>
        </p:txBody>
      </p:sp>
      <p:sp>
        <p:nvSpPr>
          <p:cNvPr id="4" name="3 Marcador de número de diapositiva"/>
          <p:cNvSpPr>
            <a:spLocks noGrp="1"/>
          </p:cNvSpPr>
          <p:nvPr>
            <p:ph type="sldNum" sz="quarter" idx="10"/>
          </p:nvPr>
        </p:nvSpPr>
        <p:spPr/>
        <p:txBody>
          <a:bodyPr/>
          <a:lstStyle/>
          <a:p>
            <a:fld id="{152A2293-D402-4E39-85F1-4235D7764838}" type="slidenum">
              <a:rPr lang="es-ES" smtClean="0"/>
              <a:t>111</a:t>
            </a:fld>
            <a:endParaRPr lang="es-ES" dirty="0"/>
          </a:p>
        </p:txBody>
      </p:sp>
    </p:spTree>
    <p:extLst>
      <p:ext uri="{BB962C8B-B14F-4D97-AF65-F5344CB8AC3E}">
        <p14:creationId xmlns:p14="http://schemas.microsoft.com/office/powerpoint/2010/main" val="2746977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hyperlink" Target="http://www.google.es/url?sa=i&amp;rct=j&amp;q=&amp;esrc=s&amp;frm=1&amp;source=images&amp;cd=&amp;cad=rja&amp;docid=9U4zdzLGxxIy7M&amp;tbnid=Xh7Iq66Y42XaSM:&amp;ved=0CAUQjRw&amp;url=http://www.salford.gov.uk/aboutsalford.htm&amp;ei=tS8bUqvWDKTI0QWZvoEw&amp;bvm=bv.51156542,d.d2k&amp;psig=AFQjCNEiuTgj15D-ODjHCZtlSoQhb-7mmg&amp;ust=1377599790158202" TargetMode="Externa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jpg"/></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TtHetyyqiMg1BM&amp;tbnid=zaumuPYH_ElgXM:&amp;ved=0CAUQjRw&amp;url=http://thegallopinggardener.blogspot.com/2012/11/the-galloping-gardener-recommends-great.html&amp;ei=lwwbUoHsMevP0AXGmIDIBQ&amp;bvm=bv.51156542,d.ZGU&amp;psig=AFQjCNE7Sul3OZDXh5cCEOpt6-6N-yaJoQ&amp;ust=1377590773343404"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www.google.es/url?sa=i&amp;rct=j&amp;q=&amp;esrc=s&amp;frm=1&amp;source=images&amp;cd=&amp;cad=rja&amp;docid=6CRb0SQNpJMyaM&amp;tbnid=fc9UrNjDVD2knM:&amp;ved=0CAUQjRw&amp;url=http://www.ngs.org.uk/gardens/gardenfinder/garden.aspx?id=21&amp;ei=Vg0bUsjpN4eW0QW6pYCYDw&amp;psig=AFQjCNE7Sul3OZDXh5cCEOpt6-6N-yaJoQ&amp;ust=1377590773343404" TargetMode="Externa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www.google.es/url?sa=i&amp;rct=j&amp;q=&amp;esrc=s&amp;frm=1&amp;source=images&amp;cd=&amp;cad=rja&amp;docid=Fs6imiyk8DhpyM&amp;tbnid=L8sbiAZfwlXxSM:&amp;ved=0CAUQjRw&amp;url=http://www.flickr.com/photos/erichardyuk/9019088750/&amp;ei=AA8bUpj1Kuz40gW7-4G4Aw&amp;psig=AFQjCNE7Sul3OZDXh5cCEOpt6-6N-yaJoQ&amp;ust=1377590773343404"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7.xml"/><Relationship Id="rId4" Type="http://schemas.openxmlformats.org/officeDocument/2006/relationships/image" Target="../media/image70.jpg"/></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92.jpg"/><Relationship Id="rId5" Type="http://schemas.openxmlformats.org/officeDocument/2006/relationships/image" Target="../media/image91.jpg"/><Relationship Id="rId4" Type="http://schemas.openxmlformats.org/officeDocument/2006/relationships/image" Target="../media/image90.jpg"/></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78.xml"/><Relationship Id="rId1" Type="http://schemas.openxmlformats.org/officeDocument/2006/relationships/slideLayout" Target="../slideLayouts/slideLayout7.xml"/><Relationship Id="rId5" Type="http://schemas.openxmlformats.org/officeDocument/2006/relationships/image" Target="../media/image104.jpg"/><Relationship Id="rId4" Type="http://schemas.openxmlformats.org/officeDocument/2006/relationships/image" Target="../media/image103.jpg"/></Relationships>
</file>

<file path=ppt/slides/_rels/slide11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462464" cy="2016224"/>
          </a:xfrm>
        </p:spPr>
        <p:txBody>
          <a:bodyPr>
            <a:noAutofit/>
          </a:bodyPr>
          <a:lstStyle/>
          <a:p>
            <a:r>
              <a:rPr lang="es-ES" sz="3200" dirty="0"/>
              <a:t>EUROPA.-LA VUELTA AL MUNDO EN 885 JARDINES</a:t>
            </a:r>
            <a:br>
              <a:rPr lang="es-ES" sz="3600" dirty="0"/>
            </a:br>
            <a:r>
              <a:rPr lang="es-ES" sz="3600" dirty="0"/>
              <a:t>AH.-Inglaterra</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 </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7467600" cy="1143000"/>
          </a:xfrm>
        </p:spPr>
        <p:txBody>
          <a:bodyPr/>
          <a:lstStyle/>
          <a:p>
            <a:r>
              <a:rPr lang="es-ES" dirty="0"/>
              <a:t>Peel Park Salford.</a:t>
            </a:r>
          </a:p>
        </p:txBody>
      </p:sp>
      <p:sp>
        <p:nvSpPr>
          <p:cNvPr id="3" name="2 Marcador de contenido"/>
          <p:cNvSpPr>
            <a:spLocks noGrp="1"/>
          </p:cNvSpPr>
          <p:nvPr>
            <p:ph sz="quarter" idx="1"/>
          </p:nvPr>
        </p:nvSpPr>
        <p:spPr/>
        <p:txBody>
          <a:bodyPr>
            <a:normAutofit/>
          </a:bodyPr>
          <a:lstStyle/>
          <a:p>
            <a:r>
              <a:rPr lang="es-ES" dirty="0"/>
              <a:t>Peel Park es un parque urbano publico en Salford, Greater Manchester , Inglaterra, situado en la llanura de inundación del río Irwell abajo Salford Crescent y adyacente a la Universidad de Salford . Fue el primero de los tres parques públicos que se abrieron el 22 de agosto de 1846, para la gente de Manchester y Salford, pagados por suscripción pública.</a:t>
            </a:r>
          </a:p>
          <a:p>
            <a:r>
              <a:rPr lang="es-ES" dirty="0"/>
              <a:t>Reformadores de principios del siglo XIX se había convertido en preocupación por las consecuencias de la caja y el pensamiento de que los sectores públicos y los jardines eran la solución. </a:t>
            </a:r>
          </a:p>
        </p:txBody>
      </p:sp>
    </p:spTree>
    <p:extLst>
      <p:ext uri="{BB962C8B-B14F-4D97-AF65-F5344CB8AC3E}">
        <p14:creationId xmlns:p14="http://schemas.microsoft.com/office/powerpoint/2010/main" val="2153061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Richard Walker , el miembro del Parlamento para denunciar que había hablado en el Parlamento por la falta de áreas para la recreación de su ciudad natal y en 1833 el Comité Selecto de Paseos Públicos se creó para estudiar el problema.</a:t>
            </a:r>
          </a:p>
          <a:p>
            <a:r>
              <a:rPr lang="es-ES" dirty="0"/>
              <a:t> La inclusión de Peel Park y David Lewis Recreation Ground. </a:t>
            </a:r>
          </a:p>
          <a:p>
            <a:r>
              <a:rPr lang="es-ES" dirty="0"/>
              <a:t>El parque fue inaugurado en 1846 como parte de una iniciativa pionera Manchester / Salford de tres parques públicos.</a:t>
            </a:r>
          </a:p>
          <a:p>
            <a:r>
              <a:rPr lang="es-ES" dirty="0"/>
              <a:t>Estos fueron los primeros en establecerse en una ciudad industrial. </a:t>
            </a:r>
          </a:p>
          <a:p>
            <a:endParaRPr lang="es-ES" dirty="0"/>
          </a:p>
        </p:txBody>
      </p:sp>
    </p:spTree>
    <p:extLst>
      <p:ext uri="{BB962C8B-B14F-4D97-AF65-F5344CB8AC3E}">
        <p14:creationId xmlns:p14="http://schemas.microsoft.com/office/powerpoint/2010/main" val="1750599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548680"/>
            <a:ext cx="7467600" cy="5688632"/>
          </a:xfrm>
        </p:spPr>
        <p:txBody>
          <a:bodyPr>
            <a:normAutofit/>
          </a:bodyPr>
          <a:lstStyle/>
          <a:p>
            <a:endParaRPr lang="es-ES" dirty="0"/>
          </a:p>
          <a:p>
            <a:r>
              <a:rPr lang="es-ES" dirty="0"/>
              <a:t>Vinculado con el establecimiento de uno de los primeros museos públicos locales en el país y la primera biblioteca pública libre en 1850, Peel Park formado una parte crucial de la reforma social hito en la época victoriana y era intrínseca al desarrollo de la zona de Media Luna. </a:t>
            </a:r>
          </a:p>
          <a:p>
            <a:r>
              <a:rPr lang="es-ES" dirty="0"/>
              <a:t>Peel Park se extendió por etapas a través de finales de los XIX y principios de siglo XX para incluir el espacio abierto ahora conocido como el David Lewis Recreation Ground.</a:t>
            </a:r>
          </a:p>
          <a:p>
            <a:r>
              <a:rPr lang="es-ES" dirty="0"/>
              <a:t> El cambio de límites propuesto refleja el límite histórico de principios del siglo XX. </a:t>
            </a:r>
          </a:p>
        </p:txBody>
      </p:sp>
    </p:spTree>
    <p:extLst>
      <p:ext uri="{BB962C8B-B14F-4D97-AF65-F5344CB8AC3E}">
        <p14:creationId xmlns:p14="http://schemas.microsoft.com/office/powerpoint/2010/main" val="3613406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parque hoy incluye el David Lewis Sports Ground y cuenta con las siguientes instalaciones disponibles: </a:t>
            </a:r>
          </a:p>
          <a:p>
            <a:r>
              <a:rPr lang="es-ES" dirty="0"/>
              <a:t>Campos de fútbol </a:t>
            </a:r>
          </a:p>
          <a:p>
            <a:r>
              <a:rPr lang="es-ES" dirty="0"/>
              <a:t>Características florales </a:t>
            </a:r>
          </a:p>
          <a:p>
            <a:r>
              <a:rPr lang="es-ES" dirty="0"/>
              <a:t>Ropa de cama de alfombras </a:t>
            </a:r>
          </a:p>
          <a:p>
            <a:r>
              <a:rPr lang="es-ES" dirty="0"/>
              <a:t>Dos esculturas modernas que son parte de la Irwell Escultura Trail - "La Tela de la Naturaleza", de Julia Hilton y "Monumento al Tercer Milenio", de Adrian Moakes </a:t>
            </a:r>
          </a:p>
          <a:p>
            <a:r>
              <a:rPr lang="es-ES" dirty="0"/>
              <a:t>Marie Curie Campo de la Esperanza </a:t>
            </a:r>
          </a:p>
          <a:p>
            <a:r>
              <a:rPr lang="es-ES" dirty="0"/>
              <a:t>Obelisco Flood (1866) </a:t>
            </a:r>
          </a:p>
          <a:p>
            <a:r>
              <a:rPr lang="es-ES" dirty="0"/>
              <a:t>Zona de juegos equipada para 4 a 14 años de edad. </a:t>
            </a:r>
          </a:p>
        </p:txBody>
      </p:sp>
    </p:spTree>
    <p:extLst>
      <p:ext uri="{BB962C8B-B14F-4D97-AF65-F5344CB8AC3E}">
        <p14:creationId xmlns:p14="http://schemas.microsoft.com/office/powerpoint/2010/main" val="1388234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643192" cy="5781256"/>
          </a:xfrm>
        </p:spPr>
        <p:txBody>
          <a:bodyPr/>
          <a:lstStyle/>
          <a:p>
            <a:r>
              <a:rPr lang="es-ES" dirty="0"/>
              <a:t>Spencer Tunick reunió a 4.000 ingléses que desnudó el 1 de mayo en Peel Park en Salford, al oeste de Manchester.</a:t>
            </a:r>
          </a:p>
          <a:p>
            <a:r>
              <a:rPr lang="es-ES" dirty="0"/>
              <a:t>El último proyecto del artista de EE.UU. fue encargado por la galería Lowry para celebrar su 10 º aniversario .</a:t>
            </a:r>
          </a:p>
          <a:p>
            <a:r>
              <a:rPr lang="es-ES" dirty="0"/>
              <a:t>Tunick ha creado instalaciones de desnudos que ofrecen los grupos cada vez mayores de personas en lugares tan variados como Sao Paulo, Barcelona, ​​Cleveland, Ohio y Viena .</a:t>
            </a:r>
          </a:p>
          <a:p>
            <a:r>
              <a:rPr lang="es-ES" dirty="0"/>
              <a:t> Dijo que el trabajo en Salford y Manchester era un "prospecto interesante". </a:t>
            </a:r>
          </a:p>
        </p:txBody>
      </p:sp>
    </p:spTree>
    <p:extLst>
      <p:ext uri="{BB962C8B-B14F-4D97-AF65-F5344CB8AC3E}">
        <p14:creationId xmlns:p14="http://schemas.microsoft.com/office/powerpoint/2010/main" val="840325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2996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792588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4499992" cy="3014537"/>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0"/>
            <a:ext cx="4644008" cy="3014537"/>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14536"/>
            <a:ext cx="5905500" cy="3843464"/>
          </a:xfrm>
          <a:prstGeom prst="rect">
            <a:avLst/>
          </a:prstGeom>
        </p:spPr>
      </p:pic>
      <p:pic>
        <p:nvPicPr>
          <p:cNvPr id="1026" name="Picture 2" descr="http://www.salford.gov.uk/i/peelparkinsummer.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05500" y="3014536"/>
            <a:ext cx="3238500" cy="3843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337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4317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49946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362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019355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02113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986378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8061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44773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1311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9893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25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60249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Ascott House.</a:t>
            </a:r>
          </a:p>
        </p:txBody>
      </p:sp>
      <p:sp>
        <p:nvSpPr>
          <p:cNvPr id="3" name="2 Marcador de contenido"/>
          <p:cNvSpPr>
            <a:spLocks noGrp="1"/>
          </p:cNvSpPr>
          <p:nvPr>
            <p:ph sz="quarter" idx="1"/>
          </p:nvPr>
        </p:nvSpPr>
        <p:spPr/>
        <p:txBody>
          <a:bodyPr>
            <a:normAutofit/>
          </a:bodyPr>
          <a:lstStyle/>
          <a:p>
            <a:r>
              <a:rPr lang="es-ES" dirty="0"/>
              <a:t>Ascott House, a veces denominado simplemente Ascott, se encuentra en la pedanía de Ascott cerca del ala en Buckinghamshire , Inglaterra . </a:t>
            </a:r>
          </a:p>
          <a:p>
            <a:r>
              <a:rPr lang="es-ES" dirty="0"/>
              <a:t>Está situado en una (13 km 2) Residencia de 3,200 acres. </a:t>
            </a:r>
          </a:p>
          <a:p>
            <a:r>
              <a:rPr lang="es-ES" dirty="0"/>
              <a:t>Ascott House fue originalmente una casa de campo, construida en el reinado de Jaime I y conocido como "Ascott Hall". </a:t>
            </a:r>
          </a:p>
          <a:p>
            <a:r>
              <a:rPr lang="es-ES" dirty="0"/>
              <a:t>En 1873 fue adquirido por el barón Mayer de Rothschild (de la vecina Mentmore Towers raíces ). </a:t>
            </a:r>
          </a:p>
        </p:txBody>
      </p:sp>
    </p:spTree>
    <p:extLst>
      <p:ext uri="{BB962C8B-B14F-4D97-AF65-F5344CB8AC3E}">
        <p14:creationId xmlns:p14="http://schemas.microsoft.com/office/powerpoint/2010/main" val="2000058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La familia Rothschild había comenzó a adquirir grandes extensiones de tierra en Buckinghamshire a principios de siglo, en el que se construyó una serie de grandes mansiones del 1852 en adelante. Barón Mayer dio la casa a Ascott a su sobrino Leopold de Rothschild , que lo transformó en las siguientes décadas en la importante, pero informal casa de campo que es en la actualidad. </a:t>
            </a:r>
          </a:p>
          <a:p>
            <a:r>
              <a:rPr lang="es-ES" dirty="0"/>
              <a:t>Los extensos jardines fueron presentados con el asesoramiento del diseñador de jardines Sir Harry Veitch cerca  de1902 por Leopold de Rothschild como regalo de bodas a su esposa. Un reloj de sol hecho de jardinería ornamental completo con números latinos proclama en tejo recortado: "Luz y sombra por turno, pero el amor siempre". </a:t>
            </a:r>
          </a:p>
        </p:txBody>
      </p:sp>
    </p:spTree>
    <p:extLst>
      <p:ext uri="{BB962C8B-B14F-4D97-AF65-F5344CB8AC3E}">
        <p14:creationId xmlns:p14="http://schemas.microsoft.com/office/powerpoint/2010/main" val="3341785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Más cercano a la fachada sur de la casa están las áreas pavimentadas de jardines al estilo de Gertrude Jekyll , y de éstos a través de grandes áreas de césped están los jardines en terrazas. </a:t>
            </a:r>
          </a:p>
          <a:p>
            <a:r>
              <a:rPr lang="es-ES" dirty="0"/>
              <a:t>La característica dominante de estos jardines individuales son los setos recortados, setos y arbustos de floración. </a:t>
            </a:r>
          </a:p>
          <a:p>
            <a:r>
              <a:rPr lang="es-ES" dirty="0"/>
              <a:t>La característica más grande del jardín es la fuente de bronce  que representa " Venus en su concha carro asistida por querubines ", obra del escultor estadounidense Thomas Waldo historia . </a:t>
            </a:r>
          </a:p>
          <a:p>
            <a:r>
              <a:rPr lang="es-ES" dirty="0"/>
              <a:t>La historia también fue responsable de la fuente en el jardín de flores holandesas. </a:t>
            </a:r>
          </a:p>
        </p:txBody>
      </p:sp>
    </p:spTree>
    <p:extLst>
      <p:ext uri="{BB962C8B-B14F-4D97-AF65-F5344CB8AC3E}">
        <p14:creationId xmlns:p14="http://schemas.microsoft.com/office/powerpoint/2010/main" val="3061551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Este jardín, llamado así por sus exhibiciones de tulipanes en primavera, nos acercamos a ella mediante unas escaleras a través de un jardín de rocas , con gruta artificial y estalagmitas .</a:t>
            </a:r>
          </a:p>
          <a:p>
            <a:r>
              <a:rPr lang="es-ES" dirty="0"/>
              <a:t> En el centro de la fuente de alto el jardín de la historia, coronada por Cupido con el apoyo de los delfines , está rodeado por un sistema de lecho formal. </a:t>
            </a:r>
          </a:p>
          <a:p>
            <a:r>
              <a:rPr lang="es-ES" dirty="0"/>
              <a:t>Desde jardín adyacente a la entrada del frente de topiarisado cuadro y laureles mucho césped en la avenida , rodeada por un seto de haya de altura, lleva al estanque. Este grupo, creado originalmente para el patinaje , es el corazón de un jardín de estilo Monet , completado con un techo de paja de verano también diseñado por George Devey. </a:t>
            </a:r>
          </a:p>
          <a:p>
            <a:endParaRPr lang="es-ES" dirty="0"/>
          </a:p>
        </p:txBody>
      </p:sp>
    </p:spTree>
    <p:extLst>
      <p:ext uri="{BB962C8B-B14F-4D97-AF65-F5344CB8AC3E}">
        <p14:creationId xmlns:p14="http://schemas.microsoft.com/office/powerpoint/2010/main" val="530105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Ascott House, con algunos de sus importantes del arte de recogida y una pequeña parte de la masa, se le dio en 1947 a la Fundación Nacional de Anthony de Rothschild. </a:t>
            </a:r>
          </a:p>
          <a:p>
            <a:r>
              <a:rPr lang="es-ES" dirty="0"/>
              <a:t>El mercado de National Trust de la propiedad bajo el nombre de "Ascott". </a:t>
            </a:r>
          </a:p>
          <a:p>
            <a:r>
              <a:rPr lang="es-ES" dirty="0"/>
              <a:t>Sin embargo, como en el cercano Waddesdon Manor , la familia Rothschild mantiene un control muy cercano sobre Ascott, y el actual residente de la casa es el hijo del donante, Sir Evelyn de Rothschild .</a:t>
            </a:r>
          </a:p>
          <a:p>
            <a:r>
              <a:rPr lang="es-ES" dirty="0"/>
              <a:t> Ha añadido nuevas obras de arte y cerámica a la colección y gran parte de lo que se ve en la colección sigue siendo propiedad privada de la familia Rothschild. </a:t>
            </a:r>
          </a:p>
        </p:txBody>
      </p:sp>
    </p:spTree>
    <p:extLst>
      <p:ext uri="{BB962C8B-B14F-4D97-AF65-F5344CB8AC3E}">
        <p14:creationId xmlns:p14="http://schemas.microsoft.com/office/powerpoint/2010/main" val="3102337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Sir Evelyn de Rothschild también se ha ampliado la finca a su tamaño actual de aproximadamente  (13 kilómetros de ²). </a:t>
            </a:r>
          </a:p>
          <a:p>
            <a:r>
              <a:rPr lang="es-ES" dirty="0"/>
              <a:t>La finca tiene muchos kilómetros de nueva plantación de árboles en carretera, bien cuidado cobertura y cultivos y la plantación de nuevo arbolado, pero conserva algunas de las mayores praderas permanentes y campos pequeños.</a:t>
            </a:r>
          </a:p>
          <a:p>
            <a:r>
              <a:rPr lang="es-ES" dirty="0"/>
              <a:t> Un camino nuevo e importante, los A505 surca el área entre la casa y su Stud Farm , pero ha sido ocultado con la plantación densa del arbolado. </a:t>
            </a:r>
          </a:p>
          <a:p>
            <a:endParaRPr lang="es-ES" dirty="0"/>
          </a:p>
        </p:txBody>
      </p:sp>
    </p:spTree>
    <p:extLst>
      <p:ext uri="{BB962C8B-B14F-4D97-AF65-F5344CB8AC3E}">
        <p14:creationId xmlns:p14="http://schemas.microsoft.com/office/powerpoint/2010/main" val="1058775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No hay restaurante público o tienda de venta de tarjetas postales . </a:t>
            </a:r>
          </a:p>
          <a:p>
            <a:r>
              <a:rPr lang="es-ES" dirty="0"/>
              <a:t>La guía ha sido agotada por años, y mientras se espera una nueva edición, a partir de 2007, sin embargo, tuvo que aparecer. </a:t>
            </a:r>
          </a:p>
          <a:p>
            <a:r>
              <a:rPr lang="es-ES" dirty="0"/>
              <a:t>La casa conserva mucho el ambiente de una casa privada, y está abierta al público en la tarde de muchos días de la semana durante el verano. </a:t>
            </a:r>
          </a:p>
          <a:p>
            <a:endParaRPr lang="es-ES" dirty="0"/>
          </a:p>
        </p:txBody>
      </p:sp>
    </p:spTree>
    <p:extLst>
      <p:ext uri="{BB962C8B-B14F-4D97-AF65-F5344CB8AC3E}">
        <p14:creationId xmlns:p14="http://schemas.microsoft.com/office/powerpoint/2010/main" val="1499104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393305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10925"/>
            <a:ext cx="9144000" cy="3273552"/>
          </a:xfrm>
          <a:prstGeom prst="rect">
            <a:avLst/>
          </a:prstGeom>
        </p:spPr>
      </p:pic>
    </p:spTree>
    <p:extLst>
      <p:ext uri="{BB962C8B-B14F-4D97-AF65-F5344CB8AC3E}">
        <p14:creationId xmlns:p14="http://schemas.microsoft.com/office/powerpoint/2010/main" val="40680484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56389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031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5173"/>
          <a:stretch/>
        </p:blipFill>
        <p:spPr>
          <a:xfrm>
            <a:off x="0" y="0"/>
            <a:ext cx="9144000" cy="6858000"/>
          </a:xfrm>
          <a:prstGeom prst="rect">
            <a:avLst/>
          </a:prstGeom>
        </p:spPr>
      </p:pic>
    </p:spTree>
    <p:extLst>
      <p:ext uri="{BB962C8B-B14F-4D97-AF65-F5344CB8AC3E}">
        <p14:creationId xmlns:p14="http://schemas.microsoft.com/office/powerpoint/2010/main" val="2878120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4117"/>
          <a:stretch/>
        </p:blipFill>
        <p:spPr>
          <a:xfrm>
            <a:off x="0" y="0"/>
            <a:ext cx="9144000" cy="7029400"/>
          </a:xfrm>
          <a:prstGeom prst="rect">
            <a:avLst/>
          </a:prstGeom>
        </p:spPr>
      </p:pic>
    </p:spTree>
    <p:extLst>
      <p:ext uri="{BB962C8B-B14F-4D97-AF65-F5344CB8AC3E}">
        <p14:creationId xmlns:p14="http://schemas.microsoft.com/office/powerpoint/2010/main" val="3322704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45406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657600" cy="283582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00" y="0"/>
            <a:ext cx="5486400" cy="41148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926314"/>
            <a:ext cx="5238750" cy="39243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38750" y="4114800"/>
            <a:ext cx="3905250" cy="2735814"/>
          </a:xfrm>
          <a:prstGeom prst="rect">
            <a:avLst/>
          </a:prstGeom>
        </p:spPr>
      </p:pic>
    </p:spTree>
    <p:extLst>
      <p:ext uri="{BB962C8B-B14F-4D97-AF65-F5344CB8AC3E}">
        <p14:creationId xmlns:p14="http://schemas.microsoft.com/office/powerpoint/2010/main" val="20045804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5246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0412297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655719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0087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28891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3919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56842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00050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28702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0259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2325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6090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4.bp.blogspot.com/_vF-Cy75U2zU/TF46BJQb8MI/AAAAAAAAGDs/PEe__WSNySg/s1600/Ascott1.jpg"/>
          <p:cNvPicPr>
            <a:picLocks noChangeAspect="1" noChangeArrowheads="1"/>
          </p:cNvPicPr>
          <p:nvPr/>
        </p:nvPicPr>
        <p:blipFill rotWithShape="1">
          <a:blip r:embed="rId2">
            <a:extLst>
              <a:ext uri="{28A0092B-C50C-407E-A947-70E740481C1C}">
                <a14:useLocalDpi xmlns:a14="http://schemas.microsoft.com/office/drawing/2010/main" val="0"/>
              </a:ext>
            </a:extLst>
          </a:blip>
          <a:srcRect l="3970"/>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1868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3.bp.blogspot.com/_vF-Cy75U2zU/TF5E-F-uW4I/AAAAAAAAGEE/wDd74L5r0eU/s1600/Ascott6.jpg"/>
          <p:cNvPicPr>
            <a:picLocks noChangeAspect="1" noChangeArrowheads="1"/>
          </p:cNvPicPr>
          <p:nvPr/>
        </p:nvPicPr>
        <p:blipFill rotWithShape="1">
          <a:blip r:embed="rId2">
            <a:extLst>
              <a:ext uri="{28A0092B-C50C-407E-A947-70E740481C1C}">
                <a14:useLocalDpi xmlns:a14="http://schemas.microsoft.com/office/drawing/2010/main" val="0"/>
              </a:ext>
            </a:extLst>
          </a:blip>
          <a:srcRect b="6666"/>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0298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761263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x0c-4BhUqPc/UJaTbd7E0LI/AAAAAAAAL6g/9fzZpOQqfv8/s640/Ascott1.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917" b="1764"/>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7382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4.bp.blogspot.com/-N3WOq1HozBw/UJWIwyqxNoI/AAAAAAAAL0Y/gPC3F8DZIpo/s1600/C+for+Chenies.jpg"/>
          <p:cNvPicPr>
            <a:picLocks noChangeAspect="1" noChangeArrowheads="1"/>
          </p:cNvPicPr>
          <p:nvPr/>
        </p:nvPicPr>
        <p:blipFill rotWithShape="1">
          <a:blip r:embed="rId2">
            <a:extLst>
              <a:ext uri="{28A0092B-C50C-407E-A947-70E740481C1C}">
                <a14:useLocalDpi xmlns:a14="http://schemas.microsoft.com/office/drawing/2010/main" val="0"/>
              </a:ext>
            </a:extLst>
          </a:blip>
          <a:srcRect l="3676"/>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8181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ngs.org.uk/images/gardens/web/21%20(0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9763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2.bp.blogspot.com/_vF-Cy75U2zU/TF48DqEvmhI/AAAAAAAAGD0/epC8nyaonQU/s1600/Ascott3.jpg"/>
          <p:cNvPicPr>
            <a:picLocks noChangeAspect="1" noChangeArrowheads="1"/>
          </p:cNvPicPr>
          <p:nvPr/>
        </p:nvPicPr>
        <p:blipFill rotWithShape="1">
          <a:blip r:embed="rId2">
            <a:extLst>
              <a:ext uri="{28A0092B-C50C-407E-A947-70E740481C1C}">
                <a14:useLocalDpi xmlns:a14="http://schemas.microsoft.com/office/drawing/2010/main" val="0"/>
              </a:ext>
            </a:extLst>
          </a:blip>
          <a:srcRect r="5147"/>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0385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4.bp.blogspot.com/_vF-Cy75U2zU/TF5FdTeiHsI/AAAAAAAAGEM/cMgT4e8vd4I/s1600/Ascott2.jpg"/>
          <p:cNvPicPr>
            <a:picLocks noChangeAspect="1" noChangeArrowheads="1"/>
          </p:cNvPicPr>
          <p:nvPr/>
        </p:nvPicPr>
        <p:blipFill rotWithShape="1">
          <a:blip r:embed="rId2">
            <a:extLst>
              <a:ext uri="{28A0092B-C50C-407E-A947-70E740481C1C}">
                <a14:useLocalDpi xmlns:a14="http://schemas.microsoft.com/office/drawing/2010/main" val="0"/>
              </a:ext>
            </a:extLst>
          </a:blip>
          <a:srcRect l="4853"/>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8102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1.bp.blogspot.com/_vF-Cy75U2zU/TF5Fn9M9jEI/AAAAAAAAGEU/GDwR7njaDmc/s1600/Ascott4.jpg"/>
          <p:cNvPicPr>
            <a:picLocks noChangeAspect="1" noChangeArrowheads="1"/>
          </p:cNvPicPr>
          <p:nvPr/>
        </p:nvPicPr>
        <p:blipFill rotWithShape="1">
          <a:blip r:embed="rId2">
            <a:extLst>
              <a:ext uri="{28A0092B-C50C-407E-A947-70E740481C1C}">
                <a14:useLocalDpi xmlns:a14="http://schemas.microsoft.com/office/drawing/2010/main" val="0"/>
              </a:ext>
            </a:extLst>
          </a:blip>
          <a:srcRect b="6079"/>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1692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http://farm3.staticflickr.com/2883/9019088750_c1da88468b_b.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63961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Broughton Grange Gardens</a:t>
            </a:r>
          </a:p>
        </p:txBody>
      </p:sp>
      <p:sp>
        <p:nvSpPr>
          <p:cNvPr id="3" name="2 Marcador de contenido"/>
          <p:cNvSpPr>
            <a:spLocks noGrp="1"/>
          </p:cNvSpPr>
          <p:nvPr>
            <p:ph sz="quarter" idx="1"/>
          </p:nvPr>
        </p:nvSpPr>
        <p:spPr>
          <a:xfrm>
            <a:off x="457200" y="1600200"/>
            <a:ext cx="7787208" cy="4873752"/>
          </a:xfrm>
        </p:spPr>
        <p:txBody>
          <a:bodyPr/>
          <a:lstStyle/>
          <a:p>
            <a:r>
              <a:rPr lang="es-ES" dirty="0"/>
              <a:t>Un impresionante jardín de 25 hectáreas de  bosque de la luz en un entorno atractivo en Oxfordshire. </a:t>
            </a:r>
          </a:p>
          <a:p>
            <a:r>
              <a:rPr lang="es-ES" dirty="0"/>
              <a:t>La pieza central es un gran jardín con terraza creado por Tom Stuart-Smith en 2001. </a:t>
            </a:r>
          </a:p>
          <a:p>
            <a:r>
              <a:rPr lang="es-ES" dirty="0"/>
              <a:t>Visión se ha utilizado para mezclar los jardines en el campo. </a:t>
            </a:r>
          </a:p>
          <a:p>
            <a:r>
              <a:rPr lang="es-ES" dirty="0"/>
              <a:t>Buenas primeras pantallas de tulipanes seguido de excelente plantación herbáceas en verano. </a:t>
            </a:r>
          </a:p>
          <a:p>
            <a:r>
              <a:rPr lang="es-ES" dirty="0"/>
              <a:t>Áreas formales e informales se combinan para hacer de este un sitio especial incluido recientemente puso arboretum y con muchos proyectos en marcha. </a:t>
            </a:r>
          </a:p>
        </p:txBody>
      </p:sp>
    </p:spTree>
    <p:extLst>
      <p:ext uri="{BB962C8B-B14F-4D97-AF65-F5344CB8AC3E}">
        <p14:creationId xmlns:p14="http://schemas.microsoft.com/office/powerpoint/2010/main" val="31206586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12541187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32788705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353"/>
          <a:stretch/>
        </p:blipFill>
        <p:spPr>
          <a:xfrm>
            <a:off x="0" y="0"/>
            <a:ext cx="9144000" cy="6957392"/>
          </a:xfrm>
          <a:prstGeom prst="rect">
            <a:avLst/>
          </a:prstGeom>
        </p:spPr>
      </p:pic>
    </p:spTree>
    <p:extLst>
      <p:ext uri="{BB962C8B-B14F-4D97-AF65-F5344CB8AC3E}">
        <p14:creationId xmlns:p14="http://schemas.microsoft.com/office/powerpoint/2010/main" val="25692963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gardenvisit.com/assets/madge/broughton_grange/600x/broughton_grange_600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6038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2941" b="-1961"/>
          <a:stretch/>
        </p:blipFill>
        <p:spPr>
          <a:xfrm>
            <a:off x="0" y="-1"/>
            <a:ext cx="9144000" cy="6992471"/>
          </a:xfrm>
          <a:prstGeom prst="rect">
            <a:avLst/>
          </a:prstGeom>
        </p:spPr>
      </p:pic>
    </p:spTree>
    <p:extLst>
      <p:ext uri="{BB962C8B-B14F-4D97-AF65-F5344CB8AC3E}">
        <p14:creationId xmlns:p14="http://schemas.microsoft.com/office/powerpoint/2010/main" val="25510939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062"/>
          <a:stretch/>
        </p:blipFill>
        <p:spPr>
          <a:xfrm>
            <a:off x="0" y="0"/>
            <a:ext cx="9144000" cy="6858000"/>
          </a:xfrm>
          <a:prstGeom prst="rect">
            <a:avLst/>
          </a:prstGeom>
        </p:spPr>
      </p:pic>
    </p:spTree>
    <p:extLst>
      <p:ext uri="{BB962C8B-B14F-4D97-AF65-F5344CB8AC3E}">
        <p14:creationId xmlns:p14="http://schemas.microsoft.com/office/powerpoint/2010/main" val="23553753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676"/>
          <a:stretch/>
        </p:blipFill>
        <p:spPr>
          <a:xfrm>
            <a:off x="0" y="0"/>
            <a:ext cx="9144000" cy="7029399"/>
          </a:xfrm>
          <a:prstGeom prst="rect">
            <a:avLst/>
          </a:prstGeom>
        </p:spPr>
      </p:pic>
    </p:spTree>
    <p:extLst>
      <p:ext uri="{BB962C8B-B14F-4D97-AF65-F5344CB8AC3E}">
        <p14:creationId xmlns:p14="http://schemas.microsoft.com/office/powerpoint/2010/main" val="17261627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Cliveden garden</a:t>
            </a:r>
          </a:p>
        </p:txBody>
      </p:sp>
      <p:sp>
        <p:nvSpPr>
          <p:cNvPr id="3" name="2 Marcador de contenido"/>
          <p:cNvSpPr>
            <a:spLocks noGrp="1"/>
          </p:cNvSpPr>
          <p:nvPr>
            <p:ph sz="quarter" idx="1"/>
          </p:nvPr>
        </p:nvSpPr>
        <p:spPr/>
        <p:txBody>
          <a:bodyPr>
            <a:normAutofit lnSpcReduction="10000"/>
          </a:bodyPr>
          <a:lstStyle/>
          <a:p>
            <a:r>
              <a:rPr lang="es-ES" dirty="0"/>
              <a:t>Cliveden  es una mansión italiana y la finca de Taplow , Buckinghamshire , Inglaterra . </a:t>
            </a:r>
          </a:p>
          <a:p>
            <a:r>
              <a:rPr lang="es-ES" dirty="0"/>
              <a:t>Establecido en los bancos 40 metros  sobre el río Támesis , su razón de pendiente hacia el río. </a:t>
            </a:r>
          </a:p>
          <a:p>
            <a:r>
              <a:rPr lang="es-ES" dirty="0"/>
              <a:t>El sitio ha sido el hogar de un conde, tres condesas, dos duques, un Príncipe de Gales y los vizcondes Astor. </a:t>
            </a:r>
          </a:p>
          <a:p>
            <a:r>
              <a:rPr lang="es-ES" dirty="0"/>
              <a:t>Siendo el hogar de Nancy Astor , la casa era el lugar de reunión del grupo Cliveden de los años 1920 y 1930, un grupo de intelectuales políticos. </a:t>
            </a:r>
          </a:p>
          <a:p>
            <a:r>
              <a:rPr lang="es-ES" dirty="0"/>
              <a:t>Más tarde, durante la década de 1960, se convirtió en el escenario de los acontecimientos clave de la tristemente célebre asunto Profumo.</a:t>
            </a:r>
          </a:p>
        </p:txBody>
      </p:sp>
    </p:spTree>
    <p:extLst>
      <p:ext uri="{BB962C8B-B14F-4D97-AF65-F5344CB8AC3E}">
        <p14:creationId xmlns:p14="http://schemas.microsoft.com/office/powerpoint/2010/main" val="4978341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 Durante la década de 1970, fue ocupada por la Universidad de Stanford de California, que lo utilizó como un campus en el extranjero.</a:t>
            </a:r>
          </a:p>
          <a:p>
            <a:r>
              <a:rPr lang="es-ES" dirty="0"/>
              <a:t> Hoy en día propiedad de la National Trust , la casa se ​​alquila como un hotel de cinco estrellas, dirigido por London &amp; Regional Properties.</a:t>
            </a:r>
          </a:p>
          <a:p>
            <a:r>
              <a:rPr lang="es-ES" dirty="0"/>
              <a:t>Cliveden significa "valle de los acantilados" y se refiere a la dene (valle), que atraviesa parte de la finca, al este de la casa. </a:t>
            </a:r>
          </a:p>
          <a:p>
            <a:r>
              <a:rPr lang="es-ES" dirty="0"/>
              <a:t>Cliveden se ha escrito de manera diferente a través de los siglos, algunas de las variaciones que son Cliffden, Clifden, Cliefden y Clyveden. </a:t>
            </a:r>
          </a:p>
        </p:txBody>
      </p:sp>
    </p:spTree>
    <p:extLst>
      <p:ext uri="{BB962C8B-B14F-4D97-AF65-F5344CB8AC3E}">
        <p14:creationId xmlns:p14="http://schemas.microsoft.com/office/powerpoint/2010/main" val="25998440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Los (152 ha) jardines y bosques están abiertos al público, junto con partes de la casa en ciertos días  Ha habido tres casas en este sitio: la primera, construida en 1666, se quemó en 1795 y la segunda casa (1824) también fue destruida por el fuego en 1849. </a:t>
            </a:r>
          </a:p>
          <a:p>
            <a:r>
              <a:rPr lang="es-ES" dirty="0"/>
              <a:t>El grado actual 1 casa de la lista fue construido en 1851 por el arquitecto Charles Barry para George Sutherland-Leveson-Gower,</a:t>
            </a:r>
          </a:p>
          <a:p>
            <a:r>
              <a:rPr lang="es-ES" dirty="0"/>
              <a:t>La finca se extiende a 375 hectáreas (1,52 km 2) de los cuales unos (0,73 km 2) comprenden los jardines, el resto son bosques y prados. </a:t>
            </a:r>
          </a:p>
          <a:p>
            <a:r>
              <a:rPr lang="es-ES" dirty="0"/>
              <a:t>El oficial parterre al sur de la casa es uno de los más grandes de Europa en(16.000 m.).</a:t>
            </a:r>
          </a:p>
          <a:p>
            <a:endParaRPr lang="es-ES" dirty="0"/>
          </a:p>
          <a:p>
            <a:endParaRPr lang="es-ES" dirty="0"/>
          </a:p>
        </p:txBody>
      </p:sp>
    </p:spTree>
    <p:extLst>
      <p:ext uri="{BB962C8B-B14F-4D97-AF65-F5344CB8AC3E}">
        <p14:creationId xmlns:p14="http://schemas.microsoft.com/office/powerpoint/2010/main" val="14777267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Consiste recortadas pirámides de tejo y 16 parterres con forma de cuña afilada con caja de cobertura y lleno de pantallas de colores de temporada de bulbos, plantas anuales y azaleas en una vuelta a los programas de plantación del siglo XIX originales ideados por el jardinero de Sutherland John Fleming.  </a:t>
            </a:r>
          </a:p>
          <a:p>
            <a:r>
              <a:rPr lang="es-ES" dirty="0"/>
              <a:t>The Long Garden consta de Topiaria en forma de sacacorchos-espirales, pavos reales y setos de boj y fue diseñada por Norah Lindsay en c.1900. </a:t>
            </a:r>
          </a:p>
          <a:p>
            <a:r>
              <a:rPr lang="es-ES" dirty="0"/>
              <a:t>El jardín del agua de estilo japonés fue presentado por la primera Lord Astor en c.1893 y se cree que es el primer jardín de estilo oriental en el país.  Cuenta con una pagoda , en una isla, comprada a la Bagatelle inmobiliarias en París . La plantación  es sobre todo de floración primaveral: cerezos , arbusto glicinas y gigantes Gunneras . </a:t>
            </a:r>
          </a:p>
        </p:txBody>
      </p:sp>
    </p:spTree>
    <p:extLst>
      <p:ext uri="{BB962C8B-B14F-4D97-AF65-F5344CB8AC3E}">
        <p14:creationId xmlns:p14="http://schemas.microsoft.com/office/powerpoint/2010/main" val="25846240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El Jardín de las Rosas original, diseñad por Sir Geoffrey Jellicoe para la familia Astor, en la década de 1960 ha sufrido desde que la enfermedad se levantó y se ha replantado como un jardín "secreto" de las plantas herbáceas.</a:t>
            </a:r>
          </a:p>
          <a:p>
            <a:r>
              <a:rPr lang="es-ES" dirty="0"/>
              <a:t>La siembra de las fronteras herbáceas en el patio fue diseñado en la década de 1970 por el National Trust asesor Graham Stuart Thomas . </a:t>
            </a:r>
          </a:p>
          <a:p>
            <a:r>
              <a:rPr lang="es-ES" dirty="0"/>
              <a:t>Las flores de color orientadas al oeste características fronterizas "calientes" (rojo, amarillo, naranja) y la orientada al este límite se planta con los colores "fríos" (azul, rosa y negro). </a:t>
            </a:r>
          </a:p>
          <a:p>
            <a:r>
              <a:rPr lang="es-ES" dirty="0"/>
              <a:t>En 2011 la Fundación inició un ambicioso proyecto para restaurar el jardín todo el siglo XIX cerca del borde oriental de la finca.</a:t>
            </a:r>
          </a:p>
          <a:p>
            <a:endParaRPr lang="es-ES" dirty="0"/>
          </a:p>
        </p:txBody>
      </p:sp>
    </p:spTree>
    <p:extLst>
      <p:ext uri="{BB962C8B-B14F-4D97-AF65-F5344CB8AC3E}">
        <p14:creationId xmlns:p14="http://schemas.microsoft.com/office/powerpoint/2010/main" val="36491048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Originalmente, este es el lugar donde la fruta se cultiva para la casa, pero desde 1950 se ha establecido con mucha vegetación.</a:t>
            </a:r>
          </a:p>
          <a:p>
            <a:r>
              <a:rPr lang="es-ES" dirty="0"/>
              <a:t> El jardín circular tiene un diámetro de 250 metros y la restauración incluirá el restablecimiento de los caminos y los arcos de hierro forjado, así como variedades de frutas originales siempre que sea posible.  </a:t>
            </a:r>
          </a:p>
          <a:p>
            <a:r>
              <a:rPr lang="es-ES" dirty="0"/>
              <a:t>Hay una avenida de tilos a cada lado de la unidad principal de la casa. </a:t>
            </a:r>
          </a:p>
          <a:p>
            <a:r>
              <a:rPr lang="es-ES" dirty="0"/>
              <a:t>Cliveden tiene parte de la Colección Nacional de Plantas de Catalpa .  </a:t>
            </a:r>
          </a:p>
          <a:p>
            <a:r>
              <a:rPr lang="es-ES" dirty="0"/>
              <a:t>En 1897, la primera Lord Astor importó una sección de una Secuoya californiana y la había instalado en el bosque. </a:t>
            </a:r>
          </a:p>
        </p:txBody>
      </p:sp>
    </p:spTree>
    <p:extLst>
      <p:ext uri="{BB962C8B-B14F-4D97-AF65-F5344CB8AC3E}">
        <p14:creationId xmlns:p14="http://schemas.microsoft.com/office/powerpoint/2010/main" val="20912828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Con  (5,03 m) de ancho es la sección más grande de un Sequoia gigantea en Gran Bretaña. </a:t>
            </a:r>
          </a:p>
          <a:p>
            <a:r>
              <a:rPr lang="es-ES" dirty="0"/>
              <a:t> Los bosques se establecieron primero en salir por Lord Orkney en el siglo XVIII en lo que había sido estéril acantilado, sino que fueron más adelante muy repoblados por Bill Astor pero sufrieron gravemente en el Gran Tormenta del 1987 .</a:t>
            </a:r>
          </a:p>
          <a:p>
            <a:r>
              <a:rPr lang="es-ES" dirty="0"/>
              <a:t> El National Trust continúa la re-siembra de los hayedos.</a:t>
            </a:r>
          </a:p>
          <a:p>
            <a:r>
              <a:rPr lang="es-ES" dirty="0"/>
              <a:t>El laberinto original de Cliveden , encargado por Lord Astor en 1894, ha sido objeto de una importante restauración, después de haber permanecido cubierto e inaccesible desde 1950.  Fue replantado con 1100 tejos de casi dos metros de altura  en una superficie de un tercio de (1,2 hectáreas) y se abrió al público en 2011. </a:t>
            </a:r>
          </a:p>
          <a:p>
            <a:endParaRPr lang="es-ES" dirty="0"/>
          </a:p>
          <a:p>
            <a:endParaRPr lang="es-ES" dirty="0"/>
          </a:p>
        </p:txBody>
      </p:sp>
    </p:spTree>
    <p:extLst>
      <p:ext uri="{BB962C8B-B14F-4D97-AF65-F5344CB8AC3E}">
        <p14:creationId xmlns:p14="http://schemas.microsoft.com/office/powerpoint/2010/main" val="40859768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059"/>
          <a:stretch/>
        </p:blipFill>
        <p:spPr>
          <a:xfrm>
            <a:off x="0" y="-99392"/>
            <a:ext cx="9144000" cy="6957392"/>
          </a:xfrm>
          <a:prstGeom prst="rect">
            <a:avLst/>
          </a:prstGeom>
        </p:spPr>
      </p:pic>
    </p:spTree>
    <p:extLst>
      <p:ext uri="{BB962C8B-B14F-4D97-AF65-F5344CB8AC3E}">
        <p14:creationId xmlns:p14="http://schemas.microsoft.com/office/powerpoint/2010/main" val="169891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01684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87452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5126954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93305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33056"/>
            <a:ext cx="9144000" cy="3119239"/>
          </a:xfrm>
          <a:prstGeom prst="rect">
            <a:avLst/>
          </a:prstGeom>
        </p:spPr>
      </p:pic>
    </p:spTree>
    <p:extLst>
      <p:ext uri="{BB962C8B-B14F-4D97-AF65-F5344CB8AC3E}">
        <p14:creationId xmlns:p14="http://schemas.microsoft.com/office/powerpoint/2010/main" val="6128938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0473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09138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325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8" y="0"/>
            <a:ext cx="4918212" cy="299695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0"/>
            <a:ext cx="4211960" cy="2996951"/>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b="3663"/>
          <a:stretch/>
        </p:blipFill>
        <p:spPr>
          <a:xfrm>
            <a:off x="0" y="2708920"/>
            <a:ext cx="9144000" cy="4149080"/>
          </a:xfrm>
          <a:prstGeom prst="rect">
            <a:avLst/>
          </a:prstGeom>
        </p:spPr>
      </p:pic>
    </p:spTree>
    <p:extLst>
      <p:ext uri="{BB962C8B-B14F-4D97-AF65-F5344CB8AC3E}">
        <p14:creationId xmlns:p14="http://schemas.microsoft.com/office/powerpoint/2010/main" val="34192985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78573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2751900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45"/>
          <a:stretch/>
        </p:blipFill>
        <p:spPr>
          <a:xfrm>
            <a:off x="0" y="-99392"/>
            <a:ext cx="9144000" cy="6957392"/>
          </a:xfrm>
          <a:prstGeom prst="rect">
            <a:avLst/>
          </a:prstGeom>
        </p:spPr>
      </p:pic>
    </p:spTree>
    <p:extLst>
      <p:ext uri="{BB962C8B-B14F-4D97-AF65-F5344CB8AC3E}">
        <p14:creationId xmlns:p14="http://schemas.microsoft.com/office/powerpoint/2010/main" val="5827890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219"/>
          <a:stretch/>
        </p:blipFill>
        <p:spPr>
          <a:xfrm>
            <a:off x="0" y="-99392"/>
            <a:ext cx="9144000" cy="6957392"/>
          </a:xfrm>
          <a:prstGeom prst="rect">
            <a:avLst/>
          </a:prstGeom>
        </p:spPr>
      </p:pic>
    </p:spTree>
    <p:extLst>
      <p:ext uri="{BB962C8B-B14F-4D97-AF65-F5344CB8AC3E}">
        <p14:creationId xmlns:p14="http://schemas.microsoft.com/office/powerpoint/2010/main" val="9804121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3671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3800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8511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818182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48"/>
            <a:ext cx="9144000" cy="6853052"/>
          </a:xfrm>
          <a:prstGeom prst="rect">
            <a:avLst/>
          </a:prstGeom>
        </p:spPr>
      </p:pic>
    </p:spTree>
    <p:extLst>
      <p:ext uri="{BB962C8B-B14F-4D97-AF65-F5344CB8AC3E}">
        <p14:creationId xmlns:p14="http://schemas.microsoft.com/office/powerpoint/2010/main" val="6692459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7828641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9488930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05333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5380340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29410190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108520" y="0"/>
            <a:ext cx="9252520" cy="6857999"/>
          </a:xfrm>
          <a:prstGeom prst="rect">
            <a:avLst/>
          </a:prstGeom>
        </p:spPr>
      </p:pic>
    </p:spTree>
    <p:extLst>
      <p:ext uri="{BB962C8B-B14F-4D97-AF65-F5344CB8AC3E}">
        <p14:creationId xmlns:p14="http://schemas.microsoft.com/office/powerpoint/2010/main" val="17414550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317994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40820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6252668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64502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3645024"/>
            <a:ext cx="4752528" cy="321297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3645024"/>
            <a:ext cx="4499992"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0"/>
            <a:ext cx="4499992" cy="3645024"/>
          </a:xfrm>
          <a:prstGeom prst="rect">
            <a:avLst/>
          </a:prstGeom>
        </p:spPr>
      </p:pic>
    </p:spTree>
    <p:extLst>
      <p:ext uri="{BB962C8B-B14F-4D97-AF65-F5344CB8AC3E}">
        <p14:creationId xmlns:p14="http://schemas.microsoft.com/office/powerpoint/2010/main" val="38534958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36111350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78556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9909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69578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3569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356992"/>
            <a:ext cx="9144000" cy="3501008"/>
          </a:xfrm>
          <a:prstGeom prst="rect">
            <a:avLst/>
          </a:prstGeom>
        </p:spPr>
      </p:pic>
    </p:spTree>
    <p:extLst>
      <p:ext uri="{BB962C8B-B14F-4D97-AF65-F5344CB8AC3E}">
        <p14:creationId xmlns:p14="http://schemas.microsoft.com/office/powerpoint/2010/main" val="28629515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59100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835918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577064" cy="6858000"/>
          </a:xfrm>
          <a:prstGeom prst="rect">
            <a:avLst/>
          </a:prstGeom>
        </p:spPr>
      </p:pic>
    </p:spTree>
    <p:extLst>
      <p:ext uri="{BB962C8B-B14F-4D97-AF65-F5344CB8AC3E}">
        <p14:creationId xmlns:p14="http://schemas.microsoft.com/office/powerpoint/2010/main" val="226282162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99189966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99392"/>
            <a:ext cx="4572000" cy="7056784"/>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r="6177" b="4796"/>
          <a:stretch/>
        </p:blipFill>
        <p:spPr>
          <a:xfrm>
            <a:off x="0" y="3429000"/>
            <a:ext cx="4572000" cy="3429000"/>
          </a:xfrm>
          <a:prstGeom prst="rect">
            <a:avLst/>
          </a:prstGeom>
        </p:spPr>
      </p:pic>
    </p:spTree>
    <p:extLst>
      <p:ext uri="{BB962C8B-B14F-4D97-AF65-F5344CB8AC3E}">
        <p14:creationId xmlns:p14="http://schemas.microsoft.com/office/powerpoint/2010/main" val="331464181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131"/>
          <a:stretch/>
        </p:blipFill>
        <p:spPr>
          <a:xfrm>
            <a:off x="0" y="0"/>
            <a:ext cx="9144000" cy="6857999"/>
          </a:xfrm>
          <a:prstGeom prst="rect">
            <a:avLst/>
          </a:prstGeom>
        </p:spPr>
      </p:pic>
    </p:spTree>
    <p:extLst>
      <p:ext uri="{BB962C8B-B14F-4D97-AF65-F5344CB8AC3E}">
        <p14:creationId xmlns:p14="http://schemas.microsoft.com/office/powerpoint/2010/main" val="14178484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59451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396</TotalTime>
  <Words>2596</Words>
  <Application>Microsoft Office PowerPoint</Application>
  <PresentationFormat>Presentación en pantalla (4:3)</PresentationFormat>
  <Paragraphs>243</Paragraphs>
  <Slides>112</Slides>
  <Notes>79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112</vt:i4>
      </vt:variant>
    </vt:vector>
  </HeadingPairs>
  <TitlesOfParts>
    <vt:vector size="117" baseType="lpstr">
      <vt:lpstr>Calibri</vt:lpstr>
      <vt:lpstr>Century Schoolbook</vt:lpstr>
      <vt:lpstr>Wingdings</vt:lpstr>
      <vt:lpstr>Wingdings 2</vt:lpstr>
      <vt:lpstr>Default Theme</vt:lpstr>
      <vt:lpstr>EUROPA.-LA VUELTA AL MUNDO EN 885 JARDINES AH.-Inglaterra</vt:lpstr>
      <vt:lpstr>Peel Park Salford.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Ascott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Broughton Grange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Cliveden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27</cp:revision>
  <dcterms:created xsi:type="dcterms:W3CDTF">2013-08-24T06:13:10Z</dcterms:created>
  <dcterms:modified xsi:type="dcterms:W3CDTF">2018-03-08T11:57:30Z</dcterms:modified>
</cp:coreProperties>
</file>