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7"/>
  </p:notesMasterIdLst>
  <p:sldIdLst>
    <p:sldId id="256" r:id="rId2"/>
    <p:sldId id="257" r:id="rId3"/>
    <p:sldId id="366" r:id="rId4"/>
    <p:sldId id="258" r:id="rId5"/>
    <p:sldId id="283" r:id="rId6"/>
    <p:sldId id="279" r:id="rId7"/>
    <p:sldId id="278" r:id="rId8"/>
    <p:sldId id="264" r:id="rId9"/>
    <p:sldId id="282" r:id="rId10"/>
    <p:sldId id="284" r:id="rId11"/>
    <p:sldId id="259" r:id="rId12"/>
    <p:sldId id="260" r:id="rId13"/>
    <p:sldId id="261" r:id="rId14"/>
    <p:sldId id="262" r:id="rId15"/>
    <p:sldId id="263" r:id="rId16"/>
    <p:sldId id="265" r:id="rId17"/>
    <p:sldId id="266" r:id="rId18"/>
    <p:sldId id="268" r:id="rId19"/>
    <p:sldId id="269" r:id="rId20"/>
    <p:sldId id="289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80" r:id="rId29"/>
    <p:sldId id="281" r:id="rId30"/>
    <p:sldId id="285" r:id="rId31"/>
    <p:sldId id="286" r:id="rId32"/>
    <p:sldId id="287" r:id="rId33"/>
    <p:sldId id="288" r:id="rId34"/>
    <p:sldId id="291" r:id="rId35"/>
    <p:sldId id="292" r:id="rId36"/>
    <p:sldId id="368" r:id="rId37"/>
    <p:sldId id="369" r:id="rId38"/>
    <p:sldId id="293" r:id="rId39"/>
    <p:sldId id="367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2" r:id="rId48"/>
    <p:sldId id="303" r:id="rId49"/>
    <p:sldId id="304" r:id="rId50"/>
    <p:sldId id="305" r:id="rId51"/>
    <p:sldId id="306" r:id="rId52"/>
    <p:sldId id="370" r:id="rId53"/>
    <p:sldId id="371" r:id="rId54"/>
    <p:sldId id="307" r:id="rId55"/>
    <p:sldId id="351" r:id="rId56"/>
    <p:sldId id="352" r:id="rId57"/>
    <p:sldId id="359" r:id="rId58"/>
    <p:sldId id="353" r:id="rId59"/>
    <p:sldId id="310" r:id="rId60"/>
    <p:sldId id="326" r:id="rId61"/>
    <p:sldId id="327" r:id="rId62"/>
    <p:sldId id="343" r:id="rId63"/>
    <p:sldId id="318" r:id="rId64"/>
    <p:sldId id="319" r:id="rId65"/>
    <p:sldId id="308" r:id="rId66"/>
    <p:sldId id="309" r:id="rId67"/>
    <p:sldId id="311" r:id="rId68"/>
    <p:sldId id="312" r:id="rId69"/>
    <p:sldId id="313" r:id="rId70"/>
    <p:sldId id="314" r:id="rId71"/>
    <p:sldId id="316" r:id="rId72"/>
    <p:sldId id="317" r:id="rId73"/>
    <p:sldId id="320" r:id="rId74"/>
    <p:sldId id="321" r:id="rId75"/>
    <p:sldId id="322" r:id="rId76"/>
    <p:sldId id="323" r:id="rId77"/>
    <p:sldId id="325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6" r:id="rId91"/>
    <p:sldId id="340" r:id="rId92"/>
    <p:sldId id="341" r:id="rId93"/>
    <p:sldId id="344" r:id="rId94"/>
    <p:sldId id="348" r:id="rId95"/>
    <p:sldId id="354" r:id="rId96"/>
    <p:sldId id="342" r:id="rId97"/>
    <p:sldId id="315" r:id="rId98"/>
    <p:sldId id="345" r:id="rId99"/>
    <p:sldId id="347" r:id="rId100"/>
    <p:sldId id="349" r:id="rId101"/>
    <p:sldId id="350" r:id="rId102"/>
    <p:sldId id="355" r:id="rId103"/>
    <p:sldId id="356" r:id="rId104"/>
    <p:sldId id="357" r:id="rId105"/>
    <p:sldId id="358" r:id="rId10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289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0481E-CF0A-4992-BE04-5F21C585C94C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F9542-A4DC-4DC8-895D-6A2459D1530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4388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3231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4713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762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09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1879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0174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5084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Hasselt..-El agua de caída característica tiene lineas horizontaesl y  verticales en las rocas utilizadas. </a:t>
            </a:r>
          </a:p>
          <a:p>
            <a:r>
              <a:rPr lang="es-ES" dirty="0"/>
              <a:t>El zigzag de puente en el estanque se llama Yatsuhashi. 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0193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2577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52550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11138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9957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77405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10139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02645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0666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61643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16952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43247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39040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77536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20172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3784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768805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94112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78294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Japanse Tuin Hasselt.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31345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Tussen Bos en Vijvers.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20069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Tussen Bos en Vijvers.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84549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Tussen Bos en Vijvers.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48233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Tussen Bos en Vijvers.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23930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Tussen Bos en Vijvers.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16492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Tussen Bos en Vijvers.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545207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Tussen Bos en Vijvers.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38105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Tussen Bos en Vijvers.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258488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Tussen Bos en Vijvers.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517634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Tussen Bos en Vijvers.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40526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Tussen Bos en Vijvers.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14863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Tussen Bos en Vijvers.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213678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998304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615393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672550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767213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949475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73926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1187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571380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755502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418730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006069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099152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397813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245758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384704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306294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377556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594503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50270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261270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885071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528707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453018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653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862492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752835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703998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452065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575828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002424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065227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998409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960126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964358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763444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304857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322156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522950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941128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679537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49629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046620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43502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498702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260232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9542-A4DC-4DC8-895D-6A2459D15309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8186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jp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764704"/>
            <a:ext cx="6172200" cy="201622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</a:t>
            </a:r>
            <a:br>
              <a:rPr lang="es-ES" sz="3600" dirty="0"/>
            </a:br>
            <a:r>
              <a:rPr lang="es-ES" sz="3200" dirty="0"/>
              <a:t>AK BELGICA.-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Japanse Tuin Hasselt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De Japanse Tuin en Hasselt tiene cerca de 6 hectáreas. </a:t>
            </a:r>
          </a:p>
          <a:p>
            <a:r>
              <a:rPr lang="es-ES" dirty="0"/>
              <a:t>Es el mayor jardín japonés en Europa. </a:t>
            </a:r>
          </a:p>
          <a:p>
            <a:r>
              <a:rPr lang="es-ES" dirty="0"/>
              <a:t> Profesionales japoneses construyeron el jardín en 1992. </a:t>
            </a:r>
          </a:p>
          <a:p>
            <a:r>
              <a:rPr lang="es-ES" dirty="0"/>
              <a:t>La ceremonia de la casa 'Korokan' significa </a:t>
            </a:r>
          </a:p>
          <a:p>
            <a:pPr marL="0" indent="0">
              <a:buNone/>
            </a:pPr>
            <a:r>
              <a:rPr lang="es-ES" dirty="0"/>
              <a:t>  "Un lugar de calma y refugio para los viajeros". </a:t>
            </a:r>
          </a:p>
          <a:p>
            <a:r>
              <a:rPr lang="es-ES" dirty="0"/>
              <a:t>La casa de té se encuentra a medio camino de una colina.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1847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 El agua de caída característica tiene líneas horizontales y  verticales en las rocas utilizadas. </a:t>
            </a:r>
          </a:p>
          <a:p>
            <a:r>
              <a:rPr lang="es-ES" dirty="0"/>
              <a:t>El puente zigzag  en el estanque se llama Yatsuhashi.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3733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61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8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06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0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669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681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62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04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70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96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88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7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92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17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-108520" y="0"/>
            <a:ext cx="9433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46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5487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937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355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87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78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969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29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7732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311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6827"/>
          <a:stretch/>
        </p:blipFill>
        <p:spPr>
          <a:xfrm>
            <a:off x="-1" y="-13448"/>
            <a:ext cx="9238129" cy="687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8933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1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471" b="7647"/>
          <a:stretch/>
        </p:blipFill>
        <p:spPr>
          <a:xfrm>
            <a:off x="-1" y="0"/>
            <a:ext cx="9278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490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7255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058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99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431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200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44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804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891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87"/>
          <a:stretch/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317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484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891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Tussen Bos en Vijvers.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El jardín de la fami-Meyers Plummer encuentra un poco más de 2.200 m2. </a:t>
            </a:r>
          </a:p>
          <a:p>
            <a:r>
              <a:rPr lang="es-ES" dirty="0"/>
              <a:t> Se trata de un jardín con una zona de bosque,  un área abierta y dos grandes estanques naturales. </a:t>
            </a:r>
          </a:p>
          <a:p>
            <a:r>
              <a:rPr lang="es-ES" dirty="0"/>
              <a:t> El jardín fue construido por ellos mismos. </a:t>
            </a:r>
          </a:p>
          <a:p>
            <a:r>
              <a:rPr lang="es-ES" dirty="0"/>
              <a:t> El énfasis está en el uso armonioso de las plantas perennes en muchas fronteras mixtas y una buena distribución del espacio disponible. </a:t>
            </a:r>
          </a:p>
          <a:p>
            <a:r>
              <a:rPr lang="es-ES" dirty="0"/>
              <a:t>Los árboles nativos, arbustos y plantas perennes tienen un papel importante. </a:t>
            </a:r>
          </a:p>
          <a:p>
            <a:r>
              <a:rPr lang="es-ES" dirty="0"/>
              <a:t>El jardín fascina desde la primavera hasta el invierno.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73919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Koen en Pulderbos va junto con Annie. </a:t>
            </a:r>
          </a:p>
          <a:p>
            <a:r>
              <a:rPr lang="es-ES" dirty="0"/>
              <a:t>Comenzó en 1974 con la construcción de su jardín. Era un bosque salvaje en un jardín paisajístico con bordes mixtos y una zona de bosque. </a:t>
            </a:r>
          </a:p>
          <a:p>
            <a:r>
              <a:rPr lang="es-ES" dirty="0"/>
              <a:t>Annie primero buscó una solución para el húmedo suelo. </a:t>
            </a:r>
          </a:p>
          <a:p>
            <a:r>
              <a:rPr lang="es-ES" dirty="0"/>
              <a:t>Por esta razón cavaron zanjas alrededor de sus jardines. Que son invisibles, ya que se han incluido en los senderos. </a:t>
            </a:r>
          </a:p>
          <a:p>
            <a:r>
              <a:rPr lang="es-ES" dirty="0"/>
              <a:t>Las trincheras son de dos estanques naturales que se encuentran en el punto más bajo del jardín. </a:t>
            </a:r>
          </a:p>
          <a:p>
            <a:r>
              <a:rPr lang="es-ES" dirty="0"/>
              <a:t>También ajustaron su revestimiento a las circunstancias que estaban a la mano: suelo arenoso enriquecido con humus. </a:t>
            </a:r>
          </a:p>
          <a:p>
            <a:r>
              <a:rPr lang="es-ES" dirty="0"/>
              <a:t>Lo mismo ocurre con gramíneas como Molinia y 'Zebrina' Miscanthus sinensis excelente. 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73259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Annie ama a un desorden ordenado. </a:t>
            </a:r>
          </a:p>
          <a:p>
            <a:r>
              <a:rPr lang="es-ES" dirty="0"/>
              <a:t>Las exuberantes fronteras tienen muchos coloridos y tan lejos como el otoño. </a:t>
            </a:r>
          </a:p>
          <a:p>
            <a:r>
              <a:rPr lang="es-ES" dirty="0"/>
              <a:t>Annie es importante tanto desde el punto de vista estético, así como la naturaleza es importante.</a:t>
            </a:r>
          </a:p>
          <a:p>
            <a:r>
              <a:rPr lang="es-ES" dirty="0"/>
              <a:t> La flor en el otoño como la equinácea, Persicaria, Verbena bonariensis y Matricaria aseguran que las abejas y las mariposas pueden encontrar los regalos preparados con néctar suficiente .</a:t>
            </a:r>
          </a:p>
          <a:p>
            <a:r>
              <a:rPr lang="es-ES" dirty="0"/>
              <a:t>Además de la apertura de los dos estanques, es el área de bosque cerrado que consta de dos antiguos árboles y uno recién plantado. </a:t>
            </a:r>
          </a:p>
        </p:txBody>
      </p:sp>
    </p:spTree>
    <p:extLst>
      <p:ext uri="{BB962C8B-B14F-4D97-AF65-F5344CB8AC3E}">
        <p14:creationId xmlns:p14="http://schemas.microsoft.com/office/powerpoint/2010/main" val="14443721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0871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374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-108520" y="0"/>
            <a:ext cx="93610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842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050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8702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259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05"/>
          <a:stretch/>
        </p:blipFill>
        <p:spPr>
          <a:xfrm>
            <a:off x="-10852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397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89"/>
          <a:stretch/>
        </p:blipFill>
        <p:spPr>
          <a:xfrm>
            <a:off x="0" y="22121"/>
            <a:ext cx="9144000" cy="683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2325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308" b="6079"/>
          <a:stretch/>
        </p:blipFill>
        <p:spPr>
          <a:xfrm>
            <a:off x="-108520" y="0"/>
            <a:ext cx="93735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0909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382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8181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763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765" b="5687"/>
          <a:stretch/>
        </p:blipFill>
        <p:spPr>
          <a:xfrm>
            <a:off x="-1" y="0"/>
            <a:ext cx="93053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868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Tuin van Carlos &amp; Marie-Jeanne.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Este jardín de 2.250 m2 está situado entre los campos.</a:t>
            </a:r>
          </a:p>
          <a:p>
            <a:r>
              <a:rPr lang="es-ES" dirty="0"/>
              <a:t> Coberturas verdes, formas extravagantes y estructuras desempeñan un papel clave en este caso. </a:t>
            </a:r>
          </a:p>
          <a:p>
            <a:r>
              <a:rPr lang="es-ES" dirty="0"/>
              <a:t>La poda es la ocupación principal en este jardín. </a:t>
            </a:r>
          </a:p>
          <a:p>
            <a:r>
              <a:rPr lang="es-ES" dirty="0"/>
              <a:t>La entrada majestuosa, un túnel de tilos, con setos de tejo  en el jardín central. </a:t>
            </a:r>
          </a:p>
          <a:p>
            <a:r>
              <a:rPr lang="es-ES" dirty="0"/>
              <a:t>Esto es el formato más pequeño, más lúdico y adornan muchas flores (rosas, hortensias y lavanda) los límites con el boj.. </a:t>
            </a:r>
          </a:p>
        </p:txBody>
      </p:sp>
    </p:spTree>
    <p:extLst>
      <p:ext uri="{BB962C8B-B14F-4D97-AF65-F5344CB8AC3E}">
        <p14:creationId xmlns:p14="http://schemas.microsoft.com/office/powerpoint/2010/main" val="19310385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764704"/>
            <a:ext cx="7848872" cy="5709248"/>
          </a:xfrm>
        </p:spPr>
        <p:txBody>
          <a:bodyPr>
            <a:normAutofit/>
          </a:bodyPr>
          <a:lstStyle/>
          <a:p>
            <a:r>
              <a:rPr lang="es-ES" dirty="0"/>
              <a:t>Las flores son abundantes, pero no juegan el papel principal. </a:t>
            </a:r>
          </a:p>
          <a:p>
            <a:r>
              <a:rPr lang="es-ES" dirty="0"/>
              <a:t>Son elegidas de tal manera que su prosperidad no es demasiado obvio o demasiado intrusivo. </a:t>
            </a:r>
          </a:p>
          <a:p>
            <a:r>
              <a:rPr lang="es-ES" dirty="0"/>
              <a:t>Esto se reserva para las numerosas coberturas, formas peculiares de boj y paisajes, que a su vez proporcionan estructura y perspectivas sorprendentes. </a:t>
            </a:r>
          </a:p>
          <a:p>
            <a:r>
              <a:rPr lang="es-ES" dirty="0"/>
              <a:t>Hay también una gran cantidad de plantas en maceta con Agapanthus como favoritas. </a:t>
            </a:r>
          </a:p>
          <a:p>
            <a:r>
              <a:rPr lang="es-ES" dirty="0"/>
              <a:t>Hay dos estanques con nenúfares y plantas de estanque silvestre.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34801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En la parte trasera hay un jardín de fragancia y un jardín de hierbas. </a:t>
            </a:r>
          </a:p>
          <a:p>
            <a:r>
              <a:rPr lang="es-ES" dirty="0"/>
              <a:t>El ambiente es diferente, más tranquilo y rural con la presencia de ovejas en la huerta, un invernadero y un huerto.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95237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9866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2459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7255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8573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5874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182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72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9578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692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163" b="6862"/>
          <a:stretch/>
        </p:blipFill>
        <p:spPr>
          <a:xfrm>
            <a:off x="-108520" y="0"/>
            <a:ext cx="93600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0340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471" b="6666"/>
          <a:stretch/>
        </p:blipFill>
        <p:spPr>
          <a:xfrm>
            <a:off x="-1" y="0"/>
            <a:ext cx="9278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4121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909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7533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-180528" y="0"/>
            <a:ext cx="9324528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1187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05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298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8102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961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6586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87055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68843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18" b="6862"/>
          <a:stretch/>
        </p:blipFill>
        <p:spPr>
          <a:xfrm>
            <a:off x="0" y="0"/>
            <a:ext cx="92919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0381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939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16275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4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83410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429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3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10"/>
          <a:stretch/>
        </p:blipFill>
        <p:spPr>
          <a:xfrm>
            <a:off x="0" y="0"/>
            <a:ext cx="46440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64"/>
          <a:stretch/>
        </p:blipFill>
        <p:spPr>
          <a:xfrm>
            <a:off x="4644008" y="0"/>
            <a:ext cx="45221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53333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1044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0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26688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09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8901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2298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3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86414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49588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01900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4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13508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711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4521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68"/>
          <a:stretch/>
        </p:blipFill>
        <p:spPr>
          <a:xfrm>
            <a:off x="-180529" y="0"/>
            <a:ext cx="4680521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4152" b="5311"/>
          <a:stretch/>
        </p:blipFill>
        <p:spPr>
          <a:xfrm>
            <a:off x="4499993" y="-1"/>
            <a:ext cx="47784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9184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6470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185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99"/>
          <a:stretch/>
        </p:blipFill>
        <p:spPr>
          <a:xfrm>
            <a:off x="16894" y="0"/>
            <a:ext cx="4123057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6"/>
          <a:stretch/>
        </p:blipFill>
        <p:spPr>
          <a:xfrm>
            <a:off x="4139952" y="-99392"/>
            <a:ext cx="5004048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16847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018" b="7058"/>
          <a:stretch/>
        </p:blipFill>
        <p:spPr>
          <a:xfrm>
            <a:off x="-108521" y="0"/>
            <a:ext cx="93466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9540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89385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471" b="5491"/>
          <a:stretch/>
        </p:blipFill>
        <p:spPr>
          <a:xfrm>
            <a:off x="-1" y="0"/>
            <a:ext cx="9278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85113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08209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4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5154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85563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9630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82162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19002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04733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138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3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91004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9966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79948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6470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6418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329</TotalTime>
  <Words>1183</Words>
  <Application>Microsoft Office PowerPoint</Application>
  <PresentationFormat>Presentación en pantalla (4:3)</PresentationFormat>
  <Paragraphs>218</Paragraphs>
  <Slides>105</Slides>
  <Notes>85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105</vt:i4>
      </vt:variant>
    </vt:vector>
  </HeadingPairs>
  <TitlesOfParts>
    <vt:vector size="110" baseType="lpstr">
      <vt:lpstr>Calibri</vt:lpstr>
      <vt:lpstr>Century Schoolbook</vt:lpstr>
      <vt:lpstr>Wingdings</vt:lpstr>
      <vt:lpstr>Wingdings 2</vt:lpstr>
      <vt:lpstr>Default Theme</vt:lpstr>
      <vt:lpstr>EUROPA.-LA VUELTA AL MUNDO EN 885 JARDINES AK BELGICA.-</vt:lpstr>
      <vt:lpstr>Japanse Tuin Hasselt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Tussen Bos en Vijvers.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Tuin van Carlos &amp; Marie-Jeanne.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21</cp:revision>
  <dcterms:created xsi:type="dcterms:W3CDTF">2013-08-24T06:13:10Z</dcterms:created>
  <dcterms:modified xsi:type="dcterms:W3CDTF">2018-03-08T12:04:18Z</dcterms:modified>
</cp:coreProperties>
</file>