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7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37C553-68B8-4468-BA1C-95F6FF761589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72B556-D714-4517-BF77-547E3C2A828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0798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B993906F-DB29-43EF-AA60-8C9457FB6B75}" type="slidenum">
              <a:rPr lang="es-ES" sz="1200">
                <a:solidFill>
                  <a:prstClr val="black"/>
                </a:solidFill>
              </a:rPr>
              <a:pPr eaLnBrk="1" hangingPunct="1"/>
              <a:t>7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Frankfurt.-Jardin Chino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68A18CB2-2A8B-4D07-87B8-0BA530E630F5}" type="slidenum">
              <a:rPr lang="es-ES" sz="1200">
                <a:solidFill>
                  <a:prstClr val="black"/>
                </a:solidFill>
              </a:rPr>
              <a:pPr eaLnBrk="1" hangingPunct="1"/>
              <a:t>8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Frankfurt.-Jardin Chino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C566598A-6FA8-429E-9B3D-A03218C2C8C0}" type="slidenum">
              <a:rPr lang="es-ES" sz="1200">
                <a:solidFill>
                  <a:prstClr val="black"/>
                </a:solidFill>
              </a:rPr>
              <a:pPr eaLnBrk="1" hangingPunct="1"/>
              <a:t>9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Frankfurt.-Jardin Chino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5C3D00E7-8A20-4FF0-AED1-FAFD828F15EC}" type="slidenum">
              <a:rPr lang="es-ES" sz="1200">
                <a:solidFill>
                  <a:prstClr val="black"/>
                </a:solidFill>
              </a:rPr>
              <a:pPr eaLnBrk="1" hangingPunct="1"/>
              <a:t>10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Frankfurt.-Jardin Chino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D433A86E-35A7-4910-A89F-22BDE241100C}" type="slidenum">
              <a:rPr lang="es-ES" sz="1200">
                <a:solidFill>
                  <a:prstClr val="black"/>
                </a:solidFill>
              </a:rPr>
              <a:pPr eaLnBrk="1" hangingPunct="1"/>
              <a:t>11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Frankfurt.-Jardin Chino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76F09220-0DAB-4090-999B-EA483ADC9504}" type="slidenum">
              <a:rPr lang="es-ES" sz="1200">
                <a:solidFill>
                  <a:prstClr val="black"/>
                </a:solidFill>
              </a:rPr>
              <a:pPr eaLnBrk="1" hangingPunct="1"/>
              <a:t>12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Frankfurt.-Jardin Chino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3FCC2CF5-BA0A-4245-867D-7AAE9947F352}" type="slidenum">
              <a:rPr lang="es-ES" sz="1200">
                <a:solidFill>
                  <a:prstClr val="black"/>
                </a:solidFill>
              </a:rPr>
              <a:pPr eaLnBrk="1" hangingPunct="1"/>
              <a:t>13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Frankfurt.-Jardin Chino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1820A4B-0959-4699-85F3-26B640F30816}" type="slidenum">
              <a:rPr lang="es-ES" sz="1200">
                <a:solidFill>
                  <a:prstClr val="black"/>
                </a:solidFill>
              </a:rPr>
              <a:pPr eaLnBrk="1" hangingPunct="1"/>
              <a:t>14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Frankfurt.-Dreieichpark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1282190-7F86-4247-A594-787975697594}" type="slidenum">
              <a:rPr lang="es-ES" sz="1200">
                <a:solidFill>
                  <a:prstClr val="black"/>
                </a:solidFill>
              </a:rPr>
              <a:pPr eaLnBrk="1" hangingPunct="1"/>
              <a:t>15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Frankfurt.-Jardin Chino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DDD868A9-28BD-456D-9F74-9E131E64EC56}" type="slidenum">
              <a:rPr lang="es-ES" sz="1200">
                <a:solidFill>
                  <a:prstClr val="black"/>
                </a:solidFill>
              </a:rPr>
              <a:pPr eaLnBrk="1" hangingPunct="1"/>
              <a:t>16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Frankfurt.-Brethman Park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70FB1667-A636-4506-B27D-04BFEA30DA75}" type="slidenum">
              <a:rPr lang="es-ES" sz="1200">
                <a:solidFill>
                  <a:prstClr val="black"/>
                </a:solidFill>
              </a:rPr>
              <a:pPr eaLnBrk="1" hangingPunct="1"/>
              <a:t>17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Frankfurt.-Bethmann Park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302F8044-1DB0-43F1-88C8-1EA4CCC603B6}" type="slidenum">
              <a:rPr lang="es-ES" sz="1200">
                <a:solidFill>
                  <a:prstClr val="black"/>
                </a:solidFill>
              </a:rPr>
              <a:pPr eaLnBrk="1" hangingPunct="1"/>
              <a:t>18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Frankfurt.-BethmannPark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Frankfurt.-Palmengarten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3068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Frankfurt Palm Garden en ca. 1890-1900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1033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26C5B5F1-A301-4422-834C-1D31DD790C21}" type="slidenum">
              <a:rPr lang="es-ES" sz="1200">
                <a:solidFill>
                  <a:prstClr val="black"/>
                </a:solidFill>
              </a:rPr>
              <a:pPr eaLnBrk="1" hangingPunct="1"/>
              <a:t>23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Frankfurt.-Palmengarten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8641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Frankfurt.-Palmengarten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5869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6529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Frankfurt.-Palmengarten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0629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4865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4821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Palmengarten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9B522B84-DC51-46C7-BF61-FCA0EC137012}" type="slidenum">
              <a:rPr lang="es-ES" sz="1200">
                <a:solidFill>
                  <a:prstClr val="black"/>
                </a:solidFill>
              </a:rPr>
              <a:pPr eaLnBrk="1" hangingPunct="1"/>
              <a:t>31</a:t>
            </a:fld>
            <a:endParaRPr lang="es-ES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2D53B15A-DCA7-44CE-9E81-6A0795C8E7A6}" type="slidenum">
              <a:rPr lang="es-ES" sz="1200">
                <a:solidFill>
                  <a:prstClr val="black"/>
                </a:solidFill>
              </a:rPr>
              <a:pPr eaLnBrk="1" hangingPunct="1"/>
              <a:t>32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Frankfurt.-Palmengarten Music Theater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Palmengarten.-Frankfurt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3213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Frankfurt..-Palmengarten..-Canna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3117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Frankfurt..-Palmengarten..-Nicotiana Gaura Verbena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3568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Frankfurt..-Palmengarten..-Perovskia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119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Frankfurt..-Palmengarten..-Verbena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373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Frankfurt..-Palmengarten.fuchsia-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2043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9721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Frankfurt..-Palmengarten.-Tillantias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5520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7144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Frankfurt.-Palmengarten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8284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1723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Frankfurt..-Palmengarten.-Camelias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0623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Frankfurt..-Palmengarten.-Camelias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8045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54581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Palmengarten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20403FE5-51EB-4CFB-8CD2-45426D822CA4}" type="slidenum">
              <a:rPr lang="es-ES" sz="1200">
                <a:solidFill>
                  <a:prstClr val="black"/>
                </a:solidFill>
              </a:rPr>
              <a:pPr eaLnBrk="1" hangingPunct="1"/>
              <a:t>48</a:t>
            </a:fld>
            <a:endParaRPr lang="es-ES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00129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Palmengarten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9A331F95-1733-44C8-AD71-5E09BEADF3A9}" type="slidenum">
              <a:rPr lang="es-ES" sz="1200">
                <a:solidFill>
                  <a:prstClr val="black"/>
                </a:solidFill>
              </a:rPr>
              <a:pPr eaLnBrk="1" hangingPunct="1"/>
              <a:t>50</a:t>
            </a:fld>
            <a:endParaRPr lang="es-ES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11967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37879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4492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Palmengarten.-Frankfurt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47545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Frankfurt.-Palmengarten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49663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Frankfurt.-Palmengarten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87109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Frankfurt..-Palmengarten.Dalhia</a:t>
            </a:r>
            <a:r>
              <a:rPr lang="es-ES" baseline="0" dirty="0"/>
              <a:t> Vulcano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94742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41254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Frankfurt..-Palmengarten.Perowskia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41720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Frankfurt..-Palmengarten.-Verbena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24859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07208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35113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2355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45148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75164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39567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96971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16854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Palmengarten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BEAA8E13-F6E1-4CA4-9E34-B24CFF2ACE75}" type="slidenum">
              <a:rPr lang="es-ES" sz="1200">
                <a:solidFill>
                  <a:prstClr val="black"/>
                </a:solidFill>
              </a:rPr>
              <a:pPr eaLnBrk="1" hangingPunct="1"/>
              <a:t>70</a:t>
            </a:fld>
            <a:endParaRPr lang="es-ES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Palmengarten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8F8B0F2E-0783-4191-A2CD-FAC0FD0B4E93}" type="slidenum">
              <a:rPr lang="es-ES" sz="1200">
                <a:solidFill>
                  <a:prstClr val="black"/>
                </a:solidFill>
              </a:rPr>
              <a:pPr eaLnBrk="1" hangingPunct="1"/>
              <a:t>71</a:t>
            </a:fld>
            <a:endParaRPr lang="es-ES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Palmengarten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3EC7A801-76FC-4F0B-B382-F26B5E5AE32B}" type="slidenum">
              <a:rPr lang="es-ES" sz="1200">
                <a:solidFill>
                  <a:prstClr val="black"/>
                </a:solidFill>
              </a:rPr>
              <a:pPr eaLnBrk="1" hangingPunct="1"/>
              <a:t>72</a:t>
            </a:fld>
            <a:endParaRPr lang="es-ES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Palmengarten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103B6D51-E919-4527-A037-00B89E80FFE7}" type="slidenum">
              <a:rPr lang="es-ES" sz="1200">
                <a:solidFill>
                  <a:prstClr val="black"/>
                </a:solidFill>
              </a:rPr>
              <a:pPr eaLnBrk="1" hangingPunct="1"/>
              <a:t>73</a:t>
            </a:fld>
            <a:endParaRPr lang="es-ES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Palmengarten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421610D9-A180-4A64-A6C4-870B8299CE93}" type="slidenum">
              <a:rPr lang="es-ES" sz="1200">
                <a:solidFill>
                  <a:prstClr val="black"/>
                </a:solidFill>
              </a:rPr>
              <a:pPr eaLnBrk="1" hangingPunct="1"/>
              <a:t>74</a:t>
            </a:fld>
            <a:endParaRPr lang="es-ES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Palmengarten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9615546B-94E0-424D-AAF1-835E1C123993}" type="slidenum">
              <a:rPr lang="es-ES" sz="1200">
                <a:solidFill>
                  <a:prstClr val="black"/>
                </a:solidFill>
              </a:rPr>
              <a:pPr eaLnBrk="1" hangingPunct="1"/>
              <a:t>75</a:t>
            </a:fld>
            <a:endParaRPr lang="es-ES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01868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Frankfurt..-Palmengarten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90260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 Botanischer Garten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5432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 Botanischer Garten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5318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Botanischer</a:t>
            </a:r>
            <a:r>
              <a:rPr lang="es-ES" baseline="0" dirty="0"/>
              <a:t> </a:t>
            </a:r>
            <a:r>
              <a:rPr lang="es-ES" dirty="0"/>
              <a:t>Garten,</a:t>
            </a:r>
            <a:r>
              <a:rPr lang="es-ES" baseline="0" dirty="0"/>
              <a:t> </a:t>
            </a:r>
            <a:r>
              <a:rPr lang="es-ES" dirty="0"/>
              <a:t>Frankfurt</a:t>
            </a:r>
            <a:r>
              <a:rPr lang="es-ES" baseline="0" dirty="0"/>
              <a:t> </a:t>
            </a:r>
            <a:r>
              <a:rPr lang="es-ES" dirty="0"/>
              <a:t>am</a:t>
            </a:r>
            <a:r>
              <a:rPr lang="es-ES" baseline="0" dirty="0"/>
              <a:t> </a:t>
            </a:r>
            <a:r>
              <a:rPr lang="es-ES" dirty="0"/>
              <a:t>Main.-Euphorbia_aphylla_-_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25045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Botanischer</a:t>
            </a:r>
            <a:r>
              <a:rPr lang="es-ES" baseline="0" dirty="0"/>
              <a:t> </a:t>
            </a:r>
            <a:r>
              <a:rPr lang="es-ES" dirty="0"/>
              <a:t>Garten,</a:t>
            </a:r>
            <a:r>
              <a:rPr lang="es-ES" baseline="0" dirty="0"/>
              <a:t> </a:t>
            </a:r>
            <a:r>
              <a:rPr lang="es-ES" dirty="0"/>
              <a:t>Frankfurt</a:t>
            </a:r>
            <a:r>
              <a:rPr lang="es-ES" baseline="0" dirty="0"/>
              <a:t> </a:t>
            </a:r>
            <a:r>
              <a:rPr lang="es-ES" dirty="0"/>
              <a:t>am</a:t>
            </a:r>
            <a:r>
              <a:rPr lang="es-ES" baseline="0" dirty="0"/>
              <a:t> </a:t>
            </a:r>
            <a:r>
              <a:rPr lang="es-ES" dirty="0"/>
              <a:t>Main.-Dioscorea_caucasica_-_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72819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Botanischer</a:t>
            </a:r>
            <a:r>
              <a:rPr lang="es-ES" baseline="0" dirty="0"/>
              <a:t> </a:t>
            </a:r>
            <a:r>
              <a:rPr lang="es-ES" dirty="0"/>
              <a:t>Garten,</a:t>
            </a:r>
            <a:r>
              <a:rPr lang="es-ES" baseline="0" dirty="0"/>
              <a:t> </a:t>
            </a:r>
            <a:r>
              <a:rPr lang="es-ES" dirty="0"/>
              <a:t>Frankfurt</a:t>
            </a:r>
            <a:r>
              <a:rPr lang="es-ES" baseline="0" dirty="0"/>
              <a:t> </a:t>
            </a:r>
            <a:r>
              <a:rPr lang="es-ES" dirty="0"/>
              <a:t>am</a:t>
            </a:r>
            <a:r>
              <a:rPr lang="es-ES" baseline="0" dirty="0"/>
              <a:t> </a:t>
            </a:r>
            <a:r>
              <a:rPr lang="es-ES" dirty="0"/>
              <a:t>Main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52025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Botanischer</a:t>
            </a:r>
            <a:r>
              <a:rPr lang="es-ES" baseline="0" dirty="0"/>
              <a:t> </a:t>
            </a:r>
            <a:r>
              <a:rPr lang="es-ES" dirty="0"/>
              <a:t>Garten,Frankfurt_am_Main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23336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Botanischer_Garten,_Frankfurt_am_Main_Aethionema_grandiflorum_-_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65955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Botanischer</a:t>
            </a:r>
            <a:r>
              <a:rPr lang="es-ES" baseline="0" dirty="0"/>
              <a:t> </a:t>
            </a:r>
            <a:r>
              <a:rPr lang="es-ES" dirty="0"/>
              <a:t>Garten,Frankfurt</a:t>
            </a:r>
            <a:r>
              <a:rPr lang="es-ES" baseline="0" dirty="0"/>
              <a:t> </a:t>
            </a:r>
            <a:r>
              <a:rPr lang="es-ES" dirty="0"/>
              <a:t>am</a:t>
            </a:r>
            <a:r>
              <a:rPr lang="es-ES" baseline="0" dirty="0"/>
              <a:t> </a:t>
            </a:r>
            <a:r>
              <a:rPr lang="es-ES" dirty="0"/>
              <a:t>Main.-Actaea_alba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057226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Botanischer</a:t>
            </a:r>
            <a:r>
              <a:rPr lang="es-ES" baseline="0" dirty="0"/>
              <a:t> </a:t>
            </a:r>
            <a:r>
              <a:rPr lang="es-ES" dirty="0"/>
              <a:t>Garten,_Frankfurt_am_Main.-Corylopsis_spicata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431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Botanischer</a:t>
            </a:r>
            <a:r>
              <a:rPr lang="es-ES" baseline="0" dirty="0"/>
              <a:t> </a:t>
            </a:r>
            <a:r>
              <a:rPr lang="es-ES" dirty="0"/>
              <a:t>Garten,</a:t>
            </a:r>
            <a:r>
              <a:rPr lang="es-ES" baseline="0" dirty="0"/>
              <a:t> </a:t>
            </a:r>
            <a:r>
              <a:rPr lang="es-ES" dirty="0"/>
              <a:t>Frankfurt</a:t>
            </a:r>
            <a:r>
              <a:rPr lang="es-ES" baseline="0" dirty="0"/>
              <a:t> </a:t>
            </a:r>
            <a:r>
              <a:rPr lang="es-ES" dirty="0"/>
              <a:t>am</a:t>
            </a:r>
            <a:r>
              <a:rPr lang="es-ES" baseline="0" dirty="0"/>
              <a:t> </a:t>
            </a:r>
            <a:r>
              <a:rPr lang="es-ES" dirty="0"/>
              <a:t>Main.-Hypericum_rumeliacum_-_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87204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Botanischer_Garten,_Frankfurt_am_Main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09378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Botanischer_Garten,_Frankfurt_am_Main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59531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Botanischer_Garten,_Frankfurt_am_Main_-_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74818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Botanischer_Garten,_Frankfurt_am_Main_-Pinus aristata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35757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Frankfurt Botanischer Garten.-Alyssum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B0AB-28F3-4D4B-8056-56A31A39645E}" type="slidenum">
              <a:rPr lang="es-ES" smtClean="0">
                <a:solidFill>
                  <a:prstClr val="black"/>
                </a:solidFill>
              </a:rPr>
              <a:pPr/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32755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49252F3C-EEF5-4593-AD18-654710BC9B6C}" type="slidenum">
              <a:rPr lang="es-ES" sz="1200">
                <a:solidFill>
                  <a:prstClr val="black"/>
                </a:solidFill>
              </a:rPr>
              <a:pPr eaLnBrk="1" hangingPunct="1"/>
              <a:t>98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Frankfurt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C2DF3426-6D37-4D9F-9D31-F44FB8B330A0}" type="slidenum">
              <a:rPr lang="es-ES" sz="1200">
                <a:solidFill>
                  <a:prstClr val="black"/>
                </a:solidFill>
              </a:rPr>
              <a:pPr eaLnBrk="1" hangingPunct="1"/>
              <a:t>99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Frankfurt.-Botanico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0B0061A7-1AC8-4E58-900B-A2E0118D322A}" type="slidenum">
              <a:rPr lang="es-ES" sz="1200">
                <a:solidFill>
                  <a:prstClr val="black"/>
                </a:solidFill>
              </a:rPr>
              <a:pPr eaLnBrk="1" hangingPunct="1"/>
              <a:t>100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Frankfurt.-Botanico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9E47B73-FEFD-4BB8-9F40-200C527618F8}" type="slidenum">
              <a:rPr lang="es-ES" sz="1200">
                <a:solidFill>
                  <a:prstClr val="black"/>
                </a:solidFill>
              </a:rPr>
              <a:pPr eaLnBrk="1" hangingPunct="1"/>
              <a:t>101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Frankfurt.-Botanico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Palmengarten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721F5C01-BC96-4B77-91DC-F5CA6B21ADEF}" type="slidenum">
              <a:rPr lang="es-ES" sz="1200">
                <a:solidFill>
                  <a:prstClr val="black"/>
                </a:solidFill>
              </a:rPr>
              <a:pPr eaLnBrk="1" hangingPunct="1"/>
              <a:t>102</a:t>
            </a:fld>
            <a:endParaRPr lang="es-ES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FF2DFCD0-6E47-4EE6-8883-7B40251BAE60}" type="slidenum">
              <a:rPr lang="es-ES" sz="1200">
                <a:solidFill>
                  <a:prstClr val="black"/>
                </a:solidFill>
              </a:rPr>
              <a:pPr eaLnBrk="1" hangingPunct="1"/>
              <a:t>103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Frankfurt.-Reisenger Anslagen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0DD76926-B202-4562-A3BE-0890E3EF0F06}" type="slidenum">
              <a:rPr lang="es-ES" sz="1200">
                <a:solidFill>
                  <a:prstClr val="black"/>
                </a:solidFill>
              </a:rPr>
              <a:pPr eaLnBrk="1" hangingPunct="1"/>
              <a:t>104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Frankfurt.-Oostpark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0701C0A9-F416-4854-9C92-10BE8C786227}" type="slidenum">
              <a:rPr lang="es-ES" sz="1200">
                <a:solidFill>
                  <a:prstClr val="black"/>
                </a:solidFill>
              </a:rPr>
              <a:pPr eaLnBrk="1" hangingPunct="1"/>
              <a:t>105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Frankfurt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//upload.wikimedia.org/wikipedia/de/0/07/Bethmannpark_FFM_Chinesischer_Garten.JPG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4/4f/Palmengarten1.jp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7/73/Botanischer-garten-ffm004.jpg" TargetMode="Externa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318448" cy="165618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</a:t>
            </a:r>
            <a:br>
              <a:rPr lang="es-ES" sz="3600" dirty="0"/>
            </a:br>
            <a:r>
              <a:rPr lang="es-ES" sz="3600" dirty="0"/>
              <a:t>ALEMANIA.-A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5003322"/>
            <a:ext cx="431824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Frankfurt.-.-Brethman Park</a:t>
            </a:r>
            <a:br>
              <a:rPr lang="es-ES" dirty="0"/>
            </a:br>
            <a:r>
              <a:rPr lang="es-ES" dirty="0"/>
              <a:t>Jardin Chino</a:t>
            </a:r>
          </a:p>
        </p:txBody>
      </p:sp>
      <p:sp>
        <p:nvSpPr>
          <p:cNvPr id="59395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El parque Bethmann con 3,1 hectárea es una gran zona verde en Frankfurt . </a:t>
            </a:r>
          </a:p>
          <a:p>
            <a:r>
              <a:rPr lang="es-ES" dirty="0"/>
              <a:t>El parque está situado en un triángulo entre Friedberger Landstrasse , Berger Street y Wall Trail en este Rasganorte , fuera de las murallas de la ciudad . </a:t>
            </a:r>
          </a:p>
          <a:p>
            <a:r>
              <a:rPr lang="es-ES" dirty="0"/>
              <a:t>El nombre deriva de la familia Bethmann de Frankfurt.</a:t>
            </a:r>
          </a:p>
          <a:p>
            <a:r>
              <a:rPr lang="es-ES" dirty="0"/>
              <a:t>1783 adquirió Johann Philipp Bethmann un jardín "delante de las puertas", dijo Friedberger Tor , que en ese fortificaciones Frankfurt pertenecía, y lo puso  una casa de jardín en el estilo rococó.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9343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332656"/>
            <a:ext cx="7467600" cy="6192688"/>
          </a:xfrm>
        </p:spPr>
        <p:txBody>
          <a:bodyPr/>
          <a:lstStyle/>
          <a:p>
            <a:r>
              <a:rPr lang="es-ES" dirty="0"/>
              <a:t>El parque registra un número de visitantes famosos, 1803 King Friedrich Wilhelm III. de Prusia de 1813 el emperador Napoleón Bonaparte de 1815 Johann Wolfgang von Goethe o 1863 el emperador Francisco José de Austria-Hungría con motivo del día Prince en Frankfurt . </a:t>
            </a:r>
          </a:p>
          <a:p>
            <a:r>
              <a:rPr lang="es-ES" dirty="0"/>
              <a:t>El parque tiene  la última moda rediseñado varias veces ( Rococó , Jardín Inglés , el historicismo ). En 1941 entró en la posesión de la ciudad de Frankfurt. En 1953 se convirtió en un jardín de tienda y educativas, como. Una "guía práctica" para los amantes de las flores y plantas Desde 1976, el parque es un monumento protegido. 1989, en la parte suroeste dio lugar a un jardín chino , el Jardín de la Paz Celestial 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59776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rchivo: Bethmannpark FFM chino Garte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255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118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19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C:\Documents and Settings\JOSE ELIAS\Escritorio\ALEMANIA\Frankfurt Main.-ChineseGarden_FFM_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7870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:\Documents and Settings\JOSE ELIAS\Escritorio\ALEMANIA\Frankfurt Main.-Chinesischer-garten-ffm0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1076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C:\Documents and Settings\JOSE ELIAS\Escritorio\ALEMANIA\Frankfurt Main.-Chinesischer-garten-ffm0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7149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C:\Documents and Settings\JOSE ELIAS\Escritorio\ALEMANIA\Frankfurt Main.--Chinesischer-garten-ffm0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1095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3" descr="C:\Documents and Settings\JOSE ELIAS\Escritorio\ALEMANIA\Frankfurt Main.--Chinesischer-garten-ffm0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5072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C:\Documents and Settings\JOSE ELIAS\Escritorio\ALEMANIA\Frankfurt Main.--Chinesischer-garten-ffm0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6847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C:\Documents and Settings\JOSE ELIAS\Escritorio\ALEMANIA\Frankfurt Main.--Chinesischer-garten-ffm0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8532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C:\Documents and Settings\JOSE ELIAS\Escritorio\ALEMANIA\Frankfurt Main.-Dreieichpar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5131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C:\Documents and Settings\JOSE ELIAS\Escritorio\ALEMANIA\Frankfurt Main.--Garten-des-Himmlischen-Frieden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4315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C:\Documents and Settings\JOSE ELIAS\Escritorio\ALEMANIA\Frankfurt Main Bethmannpark-ffm0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90702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C:\Documents and Settings\JOSE ELIAS\Escritorio\ALEMANIA\Frankfurt Main.-Bethmannpark-ffm0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80769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C:\Documents and Settings\JOSE ELIAS\Escritorio\ALEMANIA\Frankfurt Main.--Bethmannpark-ffm0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16180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Frankfurt Palmengarten</a:t>
            </a:r>
          </a:p>
        </p:txBody>
      </p:sp>
      <p:sp>
        <p:nvSpPr>
          <p:cNvPr id="69635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Palmengarten (22 hectáreas) es uno de los dos jardines botánicos de Frankfurt am Main y el jardín más grande de su tipo en Alemania . </a:t>
            </a:r>
          </a:p>
          <a:p>
            <a:r>
              <a:rPr lang="es-ES" dirty="0"/>
              <a:t>Se encuentra en el distrito Westend-Süd . </a:t>
            </a:r>
          </a:p>
          <a:p>
            <a:r>
              <a:rPr lang="es-ES" dirty="0"/>
              <a:t>Al igual que muchos sitios públicos en Frankfurt, fue financiado privadamente y ejecutado por el arquitecto Heinrich Siesmayer .</a:t>
            </a:r>
          </a:p>
          <a:p>
            <a:r>
              <a:rPr lang="es-ES" dirty="0"/>
              <a:t> El trabajo se completó en 1871 y se abrió al público. </a:t>
            </a:r>
          </a:p>
          <a:p>
            <a:r>
              <a:rPr lang="es-ES" dirty="0"/>
              <a:t>Una visita de colorido fue la del animador estadounidense Buffalo Bill quien trajo su espectáculo occidental en 1890. </a:t>
            </a:r>
          </a:p>
        </p:txBody>
      </p:sp>
    </p:spTree>
    <p:extLst>
      <p:ext uri="{BB962C8B-B14F-4D97-AF65-F5344CB8AC3E}">
        <p14:creationId xmlns:p14="http://schemas.microsoft.com/office/powerpoint/2010/main" val="14592094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7467600" cy="6213304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En 1931, fue adquirido por la ciudad de Frankfurt, pero luego fue transferido a las autoridades estadounidenses de ocupación después de la Segunda Guerra Mundial . </a:t>
            </a:r>
          </a:p>
          <a:p>
            <a:r>
              <a:rPr lang="es-ES" dirty="0"/>
              <a:t>Cuando el Palmengarten  volvió a manos de la ciudad en los años sesenta, un esfuerzo importante reconstrucción se inició. </a:t>
            </a:r>
          </a:p>
          <a:p>
            <a:r>
              <a:rPr lang="es-ES" dirty="0"/>
              <a:t>Halls destruidos en la guerra fueron reconstruidos y ampliados. </a:t>
            </a:r>
          </a:p>
          <a:p>
            <a:r>
              <a:rPr lang="es-ES" dirty="0"/>
              <a:t>En 1992, la reconstrucción terminó completamente y el Palmengarten brilló en su nueva forma. </a:t>
            </a:r>
          </a:p>
          <a:p>
            <a:r>
              <a:rPr lang="es-ES" dirty="0"/>
              <a:t>Justo al lado de la zona de la Palmengarten esta el Jardín Botánico de Fráncfort , que pertenece al departamento de biología de la Johann Wolfgang Goethe-Universität Frankfurt ..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240604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7016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rchivo: Palmengarten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41888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C:\Documents and Settings\JOSE ELIAS\Escritorio\ALEMANIA\Frankfurt_-_Palmengart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41387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006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5342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8631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162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3426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36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6398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2467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Palmengarten Frankfrt am Main.-Eingangsschau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14194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C:\Documents and Settings\JOSE ELIAS\Escritorio\ALEMANIA\Frankfurt_Palmengarten_Musiktheater_Papageno_20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67161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4982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5215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0352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3111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7991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905"/>
            <a:ext cx="9144000" cy="609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5047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" y="-57881"/>
            <a:ext cx="9127191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4266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6179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7497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6300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7750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3847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5665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36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6583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4426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Palmengarten Frankfrt am Mai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25503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147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Palmengarten en Frankfu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10321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4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7278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15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6494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1045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590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020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8522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34"/>
            <a:ext cx="9144000" cy="680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37712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8460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840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94835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45641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28469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42066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16646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67056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99072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53475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2292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18025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3 Imagen" descr="Palmengarten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538206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Palmengarten Frankfurt am Main.-2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792860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Palmengarten_fg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540894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Palmengarten_Tropicari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138058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Palmengarten_Palmenhaus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619858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Palmengarten_Wasserfall.-ñ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260985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05778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82707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Frankfurt Botanischer Garten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El Botanischer Garten der Johann Wolfgang Goethe-Universität Frankfurt am Main (7 hectáreas), también conocido como la Frankfurt am Main Botanischer Garten, es un jardín botánico y arboreto mantenido por la Universidad Goethe .</a:t>
            </a:r>
          </a:p>
          <a:p>
            <a:r>
              <a:rPr lang="es-ES" dirty="0"/>
              <a:t> Se encuentra en Siesmayerstraße 72, Frankfurt am Main , Alemania , y abre todos los días en los meses más cálidos.</a:t>
            </a:r>
          </a:p>
          <a:p>
            <a:r>
              <a:rPr lang="es-ES" dirty="0"/>
              <a:t>Primer Jardín: cerca de la Tor Eschenheimer (1767-1907.)</a:t>
            </a:r>
          </a:p>
        </p:txBody>
      </p:sp>
    </p:spTree>
    <p:extLst>
      <p:ext uri="{BB962C8B-B14F-4D97-AF65-F5344CB8AC3E}">
        <p14:creationId xmlns:p14="http://schemas.microsoft.com/office/powerpoint/2010/main" val="159511113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7467600" cy="5709248"/>
          </a:xfrm>
        </p:spPr>
        <p:txBody>
          <a:bodyPr/>
          <a:lstStyle/>
          <a:p>
            <a:r>
              <a:rPr lang="es-ES" dirty="0"/>
              <a:t>Primer jardín botánico de Francfort fue creado en los años 1763-1774 por Johann Christian Senckenberg (1707-1772), y fue operado por la Fundación Senckenberg como un hortus medicus para el cultivo de hierbas medicinales para el hospital público de la fundación e instituto médico. Su sitio, cerca de 1 hectárea, fue modelado sobre Carl Linnaeus Garden 'en Uppsala .</a:t>
            </a:r>
          </a:p>
          <a:p>
            <a:r>
              <a:rPr lang="es-ES" dirty="0"/>
              <a:t> Hasta 1867 cada director era médico. </a:t>
            </a:r>
          </a:p>
          <a:p>
            <a:r>
              <a:rPr lang="es-ES" dirty="0"/>
              <a:t>Para 1903, el jardín cultivado más de 4.000 especies , pero su extensión se había reducido gradualmente por la expansión hospital hasta que sólo quedaron 7.000 m². </a:t>
            </a:r>
          </a:p>
        </p:txBody>
      </p:sp>
    </p:spTree>
    <p:extLst>
      <p:ext uri="{BB962C8B-B14F-4D97-AF65-F5344CB8AC3E}">
        <p14:creationId xmlns:p14="http://schemas.microsoft.com/office/powerpoint/2010/main" val="13657045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>
            <a:normAutofit lnSpcReduction="10000"/>
          </a:bodyPr>
          <a:lstStyle/>
          <a:p>
            <a:r>
              <a:rPr lang="es-ES" dirty="0"/>
              <a:t>Segunda Jardín: junto a la Palmengarten (1907-1958). Después de largas negociaciones entre la ciudad y la fundación, una nueva de 1.4 hectárea sitio se encuentra justo al este de la Palmengarten. </a:t>
            </a:r>
          </a:p>
          <a:p>
            <a:r>
              <a:rPr lang="es-ES" dirty="0"/>
              <a:t>La medida se llevó a cabo en 1907-1908. </a:t>
            </a:r>
          </a:p>
          <a:p>
            <a:r>
              <a:rPr lang="es-ES" dirty="0"/>
              <a:t>Cuando la universidad se fundó en 1914, el jardín se convirtió en un centro de investigación. </a:t>
            </a:r>
          </a:p>
          <a:p>
            <a:r>
              <a:rPr lang="es-ES" dirty="0"/>
              <a:t>En la década de 1930 fue mejorado por un arboretum , jardín alpino y dunas de arena .</a:t>
            </a:r>
          </a:p>
          <a:p>
            <a:r>
              <a:rPr lang="es-ES" dirty="0"/>
              <a:t> (El Palmengarten fue restaurado en la década de 1960 y sirve como otro jardín botánico de Francfort importante.) </a:t>
            </a:r>
          </a:p>
          <a:p>
            <a:r>
              <a:rPr lang="es-ES" dirty="0"/>
              <a:t>Jardín Tercero: Siesmayerstraße (desde 1931). Desde 1931-1937, el jardín de nuevo comenzó la reubicación en el sitio de hoy en Siesmayerstraße en el noroeste Grüneburgpark . </a:t>
            </a:r>
          </a:p>
        </p:txBody>
      </p:sp>
    </p:spTree>
    <p:extLst>
      <p:ext uri="{BB962C8B-B14F-4D97-AF65-F5344CB8AC3E}">
        <p14:creationId xmlns:p14="http://schemas.microsoft.com/office/powerpoint/2010/main" val="206102318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Este movimiento se retrasó por la Segunda Guerra Mundial y la posterior ocupación estadounidense, y el traslado se completó finalmente en 1958. </a:t>
            </a:r>
          </a:p>
          <a:p>
            <a:r>
              <a:rPr lang="es-ES" dirty="0"/>
              <a:t>Un edificio de laboratorio y gran invernadero se añadieron en los años 1961-63. </a:t>
            </a:r>
          </a:p>
          <a:p>
            <a:r>
              <a:rPr lang="es-ES" dirty="0"/>
              <a:t>Hoy, el jardín cuenta con alrededor de 5.000 especies , con colecciones especiales de Rubus (45 especies ) y plantas autóctonas de Europa central . </a:t>
            </a:r>
          </a:p>
          <a:p>
            <a:r>
              <a:rPr lang="es-ES" dirty="0"/>
              <a:t>Está organizado en dos áreas principales de la siguiente manera. </a:t>
            </a:r>
          </a:p>
          <a:p>
            <a:r>
              <a:rPr lang="es-ES" dirty="0"/>
              <a:t>La geobotánica área contiene un jardín alpino , arboretum , praderas , estepas , pantanos y estanques , así como las colecciones de plantas de las Islas Canarias , el Cáucaso , Asia Oriental , Mediterráneo y América del Norte . </a:t>
            </a:r>
          </a:p>
        </p:txBody>
      </p:sp>
    </p:spTree>
    <p:extLst>
      <p:ext uri="{BB962C8B-B14F-4D97-AF65-F5344CB8AC3E}">
        <p14:creationId xmlns:p14="http://schemas.microsoft.com/office/powerpoint/2010/main" val="355058108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7467600" cy="5637240"/>
          </a:xfrm>
        </p:spPr>
        <p:txBody>
          <a:bodyPr/>
          <a:lstStyle/>
          <a:p>
            <a:r>
              <a:rPr lang="es-ES" dirty="0"/>
              <a:t>La recopilación sistemática y ecológica incluye los cultivos vegetales, especies en peligro de extinción , plantas ornamentales, rosas y el Neuer Senckenbergischer Arzneipflanzengarten (Nueva Senckenberg Jardín de Plantas Medicinales, 1200 m²). </a:t>
            </a:r>
          </a:p>
        </p:txBody>
      </p:sp>
    </p:spTree>
    <p:extLst>
      <p:ext uri="{BB962C8B-B14F-4D97-AF65-F5344CB8AC3E}">
        <p14:creationId xmlns:p14="http://schemas.microsoft.com/office/powerpoint/2010/main" val="25671854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rchivo: Botanischer-garten-ffm004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44464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2179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81259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04455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34939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04969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4261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9754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55651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21839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10204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06637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17231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18610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12035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:\Documents and Settings\JOSE ELIAS\Escritorio\ALEMANIA\Frankfurt Main.-Ahorn-ostpark-ffm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456584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C:\Documents and Settings\JOSE ELIAS\Escritorio\ALEMANIA\Frankfurt Main.-Botanischer-garten-ffm0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657115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C:\Documents and Settings\JOSE ELIAS\Escritorio\ALEMANIA\Frankfurt Main.-Botanischer-garten-ffm0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429756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C:\Documents and Settings\JOSE ELIAS\Escritorio\ALEMANIA\Frankfurt Main Botanischer-garten-ffm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290217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3 Imagen" descr="Palmengarten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72995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C:\Documents and Settings\JOSE ELIAS\Escritorio\ALEMANIA\FrANKFURT mAIN.-Reisinger-anlag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632563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C:\Documents and Settings\JOSE ELIAS\Escritorio\ALEMANIA\Frankfurt Main.-Weide-ostpark-ffm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674350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C:\Documents and Settings\JOSE ELIAS\Escritorio\ALEMANIA\Frankfurt.-Springbrunnen_Obermainanlage%2C_Frankfur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40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</TotalTime>
  <Words>1359</Words>
  <Application>Microsoft Office PowerPoint</Application>
  <PresentationFormat>Presentación en pantalla (4:3)</PresentationFormat>
  <Paragraphs>218</Paragraphs>
  <Slides>105</Slides>
  <Notes>89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105</vt:i4>
      </vt:variant>
    </vt:vector>
  </HeadingPairs>
  <TitlesOfParts>
    <vt:vector size="111" baseType="lpstr">
      <vt:lpstr>Calibri</vt:lpstr>
      <vt:lpstr>Century Schoolbook</vt:lpstr>
      <vt:lpstr>Times New Roman</vt:lpstr>
      <vt:lpstr>Wingdings</vt:lpstr>
      <vt:lpstr>Wingdings 2</vt:lpstr>
      <vt:lpstr>Default Theme</vt:lpstr>
      <vt:lpstr>EUROPA.-LA VUELTA AL MUNDO EN 885 JARDINES ALEMANIA.-A</vt:lpstr>
      <vt:lpstr>Frankfurt.-.-Brethman Park Jardin Chino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Frankfurt Palmengarten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Frankfurt Botanischer Garten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11</cp:revision>
  <dcterms:created xsi:type="dcterms:W3CDTF">2013-08-24T06:13:10Z</dcterms:created>
  <dcterms:modified xsi:type="dcterms:W3CDTF">2018-03-08T12:12:08Z</dcterms:modified>
</cp:coreProperties>
</file>