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0"/>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D46ADA-B704-4709-8C11-1305CBCBFF31}"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BBC16B-CC43-4386-A55D-D93EEB35A4BE}" type="slidenum">
              <a:rPr lang="es-ES" smtClean="0"/>
              <a:t>‹Nº›</a:t>
            </a:fld>
            <a:endParaRPr lang="es-ES" dirty="0"/>
          </a:p>
        </p:txBody>
      </p:sp>
    </p:spTree>
    <p:extLst>
      <p:ext uri="{BB962C8B-B14F-4D97-AF65-F5344CB8AC3E}">
        <p14:creationId xmlns:p14="http://schemas.microsoft.com/office/powerpoint/2010/main" val="4239523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Berlin Botanischer Garten</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B366BF-A8B2-43E8-80DE-7F04175333B3}" type="slidenum">
              <a:rPr lang="es-ES">
                <a:solidFill>
                  <a:prstClr val="black"/>
                </a:solidFill>
              </a:rPr>
              <a:pPr>
                <a:defRPr/>
              </a:pPr>
              <a:t>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Berlin Botanischer Garten</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7FB0D6-C2F8-4114-8CED-56440D688CCA}"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Botanischer Garten Berlin</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D50860-395F-44FC-8DE8-FD5996F564DF}"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Botanischer Garten Berlin</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75FE33-4511-42CF-8BD6-3BB82CDCE097}"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Botanischer Garten Berlin</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20AF6D-7801-409E-B5A3-6BCB85E02AA7}"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Botanischer Garten Berlin</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FE7C68-3C2E-43E2-8254-C4F5467C670D}"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Botanischer Garten Berlin</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5A0335-52A2-4828-B12C-AD9CDA9A56C8}"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Botanischer Garten Düsseldorf</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27853C-EA68-43C8-A424-82139694457F}"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Botanischer Garten Munich</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67946D-DB7F-481A-B353-3C02E5749042}"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Botanischer Garten Munich</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A30989-8EE1-433E-876F-AD608C222626}"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Botanischer Garten Berlin</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A536A6-44C5-4CF9-BD50-56BA67EEEE62}"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Botanischer Garten Berlin</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C5F398-521A-44EF-A835-01D7C546EBFD}"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Botanischer Garten Düsseldorf</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83E62B-F90E-4A5D-A2B2-0CCDB625785D}"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Botanischer Garten Düsseldorf</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02E7BF-F80F-4695-AE11-3A760437948B}"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Herrenhausen</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2377A7-778C-4DD4-9F28-73AF011F4FBE}"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Herrenhausen</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7E413B-773A-40A1-B1B7-1B71717740A5}"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Herrenhausen</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0242DD-6611-4FF9-8463-D34464FE8DF7}"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Herrenhausen</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8218BE-7FF8-4909-BEF1-73E5AAABADE0}"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Herrenhausen</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CD2DB7-739E-4F23-B9DF-D49FE034C489}"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Herrenhausen</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39703D-F5DB-4DB8-8CE2-9905449102AA}"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Herrenhausen</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D4EF94-5D48-426C-A8F3-66E971AEF707}"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Herrenhausen</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36B9FD-58CF-4947-B323-FBAEDAB9076E}"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Herrenhausen</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6E54F4-38EA-4899-9E1F-089251FDEF31}"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Herrenhausen</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BF26B8-CB1D-486B-B855-F3A64EC881DA}"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Herrenhausen</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A97222C-C429-49C4-B4CF-089CE0A94E40}"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Herrenhausen</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E0091F-6DD0-435C-9AA4-F0D9AB8DD6A7}"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Herrenhausen</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18E051-97EC-4C59-AF79-738EA758E72D}"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Hildegard Weyand</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058841-0803-490A-940F-72CE425C6F63}"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Hildegard Weyand</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46357F-4C44-4926-8D70-F34CAE86C119}"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Hildegard Weyand</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16E945-423E-41E5-A8F2-0D492B0667C5}"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Hildegard Weyand</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31E0FB-224A-4A5C-91E2-50CDB54B6586}"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Hildegard Weyand</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7F501B-47EF-4E2D-90B9-4ABE7940FA68}"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Hildegard Weyand</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E46245-6C30-4A69-BA96-AB29A2CD7BF4}"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Hildegard Weyand</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A07C6F-7302-494D-885F-AFE8A19A7FDC}"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Hildegard Weyand</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B3B2BD-ADB5-4434-8919-7CC6628B14BE}"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Hildegard Weyand</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6974E9-BD9D-433F-AF96-BE1D63E8032B}"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Hildegard Weyand</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1A7640-0BE1-4408-8D72-1BF414D18E23}"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Hildegard Weyand</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58C31C-B3F0-4FFB-8D9E-2C754E7805AE}"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Hildegard Weyand</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EB2F2D-AAE9-489A-B176-386ABD01C8DB}"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Hildegard Weyand</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A82A7F-F331-4CA2-80AA-ACE9AE2BCA45}"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Hildegard Weyand</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670344-1DC6-4F83-95DA-6793DBEF9DD1}"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Hildegard Weyand</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AD8934-AF52-4846-9530-CA398B0CEEF1}"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Hildegard Weyand</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4CC64E-A0F5-4206-904D-A12130A280D9}"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Hildegard Weyand</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A49D1D-D5C9-483A-80AA-44C337840C1F}"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Hildegard Weyand</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2D5881-78D7-48C9-A046-663CCE41A58C}"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Hildegard Weyand</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8A490B-012E-4976-B07D-84B166443B6A}"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Pillnitz</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10EAA4-E360-472B-9C68-CF1173199D55}"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Pillnitz</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909153-975E-42E2-BA71-77861A87DCCA}"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Pillnitz</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4A0306-3A46-49D0-BB1B-20908A92C480}"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Pillnitz</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E2DC4D-1124-4C78-A4D0-8BD032B1047C}"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Pillnitz</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D92F2C-9AE7-4BF4-AE40-D0DC9749E688}"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Pillnitz</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F4157A-7079-4C55-B2E2-0AEFB5996BEB}"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Pillnitz</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BF5F74-C272-4AD4-AD6F-0AE962BDE7BD}"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Pillnitz</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63A3F9-04E1-42EF-A445-CC5BF41DFDD9}"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Pillnitz</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5379F1-D79D-4CAD-A918-7859A93C5963}"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Pillnitz</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7F74A2-52BA-431D-B63B-1B9D4C388224}"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Schwetzingen Palace</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6F0A54-B2B5-4CC6-974E-C2AC0800F8B7}"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Schwetzingen Palace</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0A62E0-21D6-4D5F-8BEC-76D8166BC2B8}"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Schwetzingen Palace</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38329B-83D8-4AC6-A9E8-44A336071228}"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Schwetzingen Place</a:t>
            </a:r>
          </a:p>
        </p:txBody>
      </p:sp>
      <p:sp>
        <p:nvSpPr>
          <p:cNvPr id="4" name="3 Marcador de número de diapositiva"/>
          <p:cNvSpPr>
            <a:spLocks noGrp="1"/>
          </p:cNvSpPr>
          <p:nvPr>
            <p:ph type="sldNum" sz="quarter" idx="5"/>
          </p:nvPr>
        </p:nvSpPr>
        <p:spPr/>
        <p:txBody>
          <a:bodyPr/>
          <a:lstStyle/>
          <a:p>
            <a:pPr>
              <a:defRPr/>
            </a:pPr>
            <a:fld id="{78B61BEE-3D8F-459E-97AF-BD63601B2FEB}"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Schwetzingen Palace</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1D30EE-1A97-45E3-AA32-35F2227D8F18}"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Schwetzingen Palace</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1F91B6-DCBC-488B-AD26-37001BDA2463}"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Schwetzingen Palace</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05ED59-14DA-43A5-8A14-8550466B63F9}"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Schwetzingen Palace</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9997BD-799E-4FDC-B45D-7687E4629289}"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Schwetzingen Palace</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0FE06A-DCB3-4745-9695-C3A3DAAD073F}"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Schwetzingen Palace</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9649C3-A24D-4E3D-8D82-ADD2F02E7FD9}"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Sans Souci</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C5384D-97CB-487A-BF73-0764A5125188}"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Sans Souci</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1DA32D-EC27-4E23-92AA-67580CC8F506}"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Sans Souci</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7E22C2-F21D-4E25-8948-6405BD671A98}"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Sans Souci</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06E0A7-7DAD-4E71-A980-DC1EC42ED99B}"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Sans Souci</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5F9AAE-7148-4545-84B7-059D8262AFB5}"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Sans Souci</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2458B3-0CA7-4357-9D87-498BA4188020}"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Sans Souci</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2D7261-D042-4204-83AB-093126214AFD}"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Sans Souci</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E00EA3-DDD8-48B7-AB50-6C8600BA3A02}"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Sans Souci</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58E9C2-7054-4C50-B7EF-E041D059CCB9}"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Sans Soucis</a:t>
            </a:r>
          </a:p>
        </p:txBody>
      </p:sp>
      <p:sp>
        <p:nvSpPr>
          <p:cNvPr id="4" name="3 Marcador de número de diapositiva"/>
          <p:cNvSpPr>
            <a:spLocks noGrp="1"/>
          </p:cNvSpPr>
          <p:nvPr>
            <p:ph type="sldNum" sz="quarter" idx="5"/>
          </p:nvPr>
        </p:nvSpPr>
        <p:spPr/>
        <p:txBody>
          <a:bodyPr/>
          <a:lstStyle/>
          <a:p>
            <a:pPr>
              <a:defRPr/>
            </a:pPr>
            <a:fld id="{4F394476-B4FF-478C-BE78-D68EA79F66AA}"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Sans Soucis.-Casa China</a:t>
            </a:r>
          </a:p>
        </p:txBody>
      </p:sp>
      <p:sp>
        <p:nvSpPr>
          <p:cNvPr id="4" name="3 Marcador de número de diapositiva"/>
          <p:cNvSpPr>
            <a:spLocks noGrp="1"/>
          </p:cNvSpPr>
          <p:nvPr>
            <p:ph type="sldNum" sz="quarter" idx="5"/>
          </p:nvPr>
        </p:nvSpPr>
        <p:spPr/>
        <p:txBody>
          <a:bodyPr/>
          <a:lstStyle/>
          <a:p>
            <a:pPr>
              <a:defRPr/>
            </a:pPr>
            <a:fld id="{C6DD1C50-AFB8-4F46-8779-ED8042AF8FFF}"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Sans Soucis en el 1900</a:t>
            </a:r>
          </a:p>
        </p:txBody>
      </p:sp>
      <p:sp>
        <p:nvSpPr>
          <p:cNvPr id="4" name="3 Marcador de número de diapositiva"/>
          <p:cNvSpPr>
            <a:spLocks noGrp="1"/>
          </p:cNvSpPr>
          <p:nvPr>
            <p:ph type="sldNum" sz="quarter" idx="5"/>
          </p:nvPr>
        </p:nvSpPr>
        <p:spPr/>
        <p:txBody>
          <a:bodyPr/>
          <a:lstStyle/>
          <a:p>
            <a:pPr>
              <a:defRPr/>
            </a:pPr>
            <a:fld id="{8A3D3C61-B669-4F89-ADE2-2CD6C236FB3C}"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Lindehrof</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65C92F-24EC-4688-8B35-22056B585116}"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Linderhof</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F7D99B-0C19-4275-8D31-4D453640D05E}"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Linderhof</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4D4E11-8C70-4446-8976-F662FE67FCC3}"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Linderhof</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AD96E0-FF32-4E0D-9BB5-ABF68BAED1D6}"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Linderhof</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6D2A40-372F-4C1B-A09B-81CF88D635D2}"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Linderhof</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FEADEC-2085-44BA-BB15-34802E73C7A4}"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Linderhof</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6A58D5-9A07-452F-842C-299361106DF8}"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Linderhof</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CACAD2-0012-4F8F-BF8E-3D9AB1C13364}"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Linderhof</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FEA3A9-FC79-46DE-967C-F12767E2A958}"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Linderhof</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AE157A-902D-4E35-B0CD-0E9EF55E9DDE}"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Linderhof</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5413A5-1A20-4305-B5B1-5AC8674BABD1}"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Linderhof</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2B8CB4-B7C2-4304-A7BD-AFAC510A824F}"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Linderhof</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9654F8-49ED-40DC-A565-012FDC9C2B15}"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Linderhof</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FAF4C8-3B5A-46ED-B531-95321A108E5F}"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Linderhof</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EF4FAD-EACE-4374-82DA-DAE19DD63A95}"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Linderhof</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8E7BD7-3C8F-4443-A6F3-A6B93EBDE7E0}"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Linderhof</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70B238-4C21-4303-98CF-97FDD2D355C0}"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Linderhof</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B6260A-FEBD-441A-8B82-7C8CCB6F741A}"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Linderhof</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EB8F3E-ACDB-43EB-BB8C-F2802DD45558}"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Linderhof</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6DA13F-5378-4A60-BE7F-F8D23AAF96CD}"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dirty="0"/>
          </a:p>
        </p:txBody>
      </p:sp>
      <p:sp>
        <p:nvSpPr>
          <p:cNvPr id="4" name="3 Marcador de número de diapositiva"/>
          <p:cNvSpPr>
            <a:spLocks noGrp="1"/>
          </p:cNvSpPr>
          <p:nvPr>
            <p:ph type="sldNum" sz="quarter" idx="5"/>
          </p:nvPr>
        </p:nvSpPr>
        <p:spPr/>
        <p:txBody>
          <a:bodyPr/>
          <a:lstStyle/>
          <a:p>
            <a:pPr>
              <a:defRPr/>
            </a:pPr>
            <a:fld id="{2941D69B-206D-4FF2-86FA-71FE4BCB2B13}"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Nymphenburg</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3D2C7F-F150-4696-91A3-D1EE49EADBBE}"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dirty="0"/>
          </a:p>
        </p:txBody>
      </p:sp>
      <p:sp>
        <p:nvSpPr>
          <p:cNvPr id="4" name="3 Marcador de número de diapositiva"/>
          <p:cNvSpPr>
            <a:spLocks noGrp="1"/>
          </p:cNvSpPr>
          <p:nvPr>
            <p:ph type="sldNum" sz="quarter" idx="5"/>
          </p:nvPr>
        </p:nvSpPr>
        <p:spPr/>
        <p:txBody>
          <a:bodyPr/>
          <a:lstStyle/>
          <a:p>
            <a:pPr>
              <a:defRPr/>
            </a:pPr>
            <a:fld id="{E2FD941E-7C27-46F9-B80C-757496736296}"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Nymphenburg</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A9C959-557E-405B-83C2-CFDFF705CDAF}"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Nymphenburg Palace Gardens.-1</a:t>
            </a:r>
          </a:p>
        </p:txBody>
      </p:sp>
      <p:sp>
        <p:nvSpPr>
          <p:cNvPr id="4" name="3 Marcador de número de diapositiva"/>
          <p:cNvSpPr>
            <a:spLocks noGrp="1"/>
          </p:cNvSpPr>
          <p:nvPr>
            <p:ph type="sldNum" sz="quarter" idx="5"/>
          </p:nvPr>
        </p:nvSpPr>
        <p:spPr/>
        <p:txBody>
          <a:bodyPr/>
          <a:lstStyle/>
          <a:p>
            <a:pPr>
              <a:defRPr/>
            </a:pPr>
            <a:fld id="{06325CAA-DCB3-4134-9178-3E19F04CDAD1}"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Nymphenburg Palace Gardens.-1</a:t>
            </a:r>
          </a:p>
        </p:txBody>
      </p:sp>
      <p:sp>
        <p:nvSpPr>
          <p:cNvPr id="4" name="3 Marcador de número de diapositiva"/>
          <p:cNvSpPr>
            <a:spLocks noGrp="1"/>
          </p:cNvSpPr>
          <p:nvPr>
            <p:ph type="sldNum" sz="quarter" idx="5"/>
          </p:nvPr>
        </p:nvSpPr>
        <p:spPr/>
        <p:txBody>
          <a:bodyPr/>
          <a:lstStyle/>
          <a:p>
            <a:pPr>
              <a:defRPr/>
            </a:pPr>
            <a:fld id="{AF9C936E-E20A-44F9-B4AF-77831A6DD4E1}"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Nymphenburg</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77CCB7-A8D8-4325-99CA-140666904BEA}"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Nymphenburg Palace Gardens.-1</a:t>
            </a:r>
          </a:p>
        </p:txBody>
      </p:sp>
      <p:sp>
        <p:nvSpPr>
          <p:cNvPr id="4" name="3 Marcador de número de diapositiva"/>
          <p:cNvSpPr>
            <a:spLocks noGrp="1"/>
          </p:cNvSpPr>
          <p:nvPr>
            <p:ph type="sldNum" sz="quarter" idx="5"/>
          </p:nvPr>
        </p:nvSpPr>
        <p:spPr/>
        <p:txBody>
          <a:bodyPr/>
          <a:lstStyle/>
          <a:p>
            <a:pPr>
              <a:defRPr/>
            </a:pPr>
            <a:fld id="{250572D5-387A-4B56-AE95-4424BBAA1EED}"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Nymphenburg</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48E1CC-6D1E-421F-8F46-987B97EB5316}"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Nymphenburg</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08D37F-8423-41CA-86A5-CD10D9C120CB}"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dirty="0"/>
          </a:p>
        </p:txBody>
      </p:sp>
      <p:sp>
        <p:nvSpPr>
          <p:cNvPr id="4" name="3 Marcador de número de diapositiva"/>
          <p:cNvSpPr>
            <a:spLocks noGrp="1"/>
          </p:cNvSpPr>
          <p:nvPr>
            <p:ph type="sldNum" sz="quarter" idx="5"/>
          </p:nvPr>
        </p:nvSpPr>
        <p:spPr/>
        <p:txBody>
          <a:bodyPr/>
          <a:lstStyle/>
          <a:p>
            <a:pPr>
              <a:defRPr/>
            </a:pPr>
            <a:fld id="{8FBCD260-9CC9-4023-BF4C-E17F8200B04E}"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Nymphenburg Palace Gardens.-1</a:t>
            </a:r>
          </a:p>
        </p:txBody>
      </p:sp>
      <p:sp>
        <p:nvSpPr>
          <p:cNvPr id="4" name="3 Marcador de número de diapositiva"/>
          <p:cNvSpPr>
            <a:spLocks noGrp="1"/>
          </p:cNvSpPr>
          <p:nvPr>
            <p:ph type="sldNum" sz="quarter" idx="5"/>
          </p:nvPr>
        </p:nvSpPr>
        <p:spPr/>
        <p:txBody>
          <a:bodyPr/>
          <a:lstStyle/>
          <a:p>
            <a:pPr>
              <a:defRPr/>
            </a:pPr>
            <a:fld id="{B38822BC-507C-42B4-821D-1986B43BA490}"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Nymphenburg Palace Gardens.-1</a:t>
            </a:r>
          </a:p>
        </p:txBody>
      </p:sp>
      <p:sp>
        <p:nvSpPr>
          <p:cNvPr id="4" name="3 Marcador de número de diapositiva"/>
          <p:cNvSpPr>
            <a:spLocks noGrp="1"/>
          </p:cNvSpPr>
          <p:nvPr>
            <p:ph type="sldNum" sz="quarter" idx="5"/>
          </p:nvPr>
        </p:nvSpPr>
        <p:spPr/>
        <p:txBody>
          <a:bodyPr/>
          <a:lstStyle/>
          <a:p>
            <a:pPr>
              <a:defRPr/>
            </a:pPr>
            <a:fld id="{D8A40007-5CF0-414B-9D2D-247D704FE3C3}"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dirty="0"/>
          </a:p>
        </p:txBody>
      </p:sp>
      <p:sp>
        <p:nvSpPr>
          <p:cNvPr id="4" name="3 Marcador de número de diapositiva"/>
          <p:cNvSpPr>
            <a:spLocks noGrp="1"/>
          </p:cNvSpPr>
          <p:nvPr>
            <p:ph type="sldNum" sz="quarter" idx="5"/>
          </p:nvPr>
        </p:nvSpPr>
        <p:spPr/>
        <p:txBody>
          <a:bodyPr/>
          <a:lstStyle/>
          <a:p>
            <a:pPr>
              <a:defRPr/>
            </a:pPr>
            <a:fld id="{9440EA51-1CD5-4C60-9204-367B33EEEFB7}"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Nymphenburg</a:t>
            </a:r>
          </a:p>
        </p:txBody>
      </p:sp>
      <p:sp>
        <p:nvSpPr>
          <p:cNvPr id="4" name="3 Marcador de número de diapositiva"/>
          <p:cNvSpPr>
            <a:spLocks noGrp="1"/>
          </p:cNvSpPr>
          <p:nvPr>
            <p:ph type="sldNum" sz="quarter" idx="5"/>
          </p:nvPr>
        </p:nvSpPr>
        <p:spPr/>
        <p:txBody>
          <a:bodyPr/>
          <a:lstStyle/>
          <a:p>
            <a:pPr>
              <a:defRPr/>
            </a:pPr>
            <a:fld id="{0D2A4F4C-FB1B-4124-AF4A-CEB9DCC4913E}"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Nymphenburg</a:t>
            </a:r>
          </a:p>
        </p:txBody>
      </p:sp>
      <p:sp>
        <p:nvSpPr>
          <p:cNvPr id="4" name="3 Marcador de número de diapositiva"/>
          <p:cNvSpPr>
            <a:spLocks noGrp="1"/>
          </p:cNvSpPr>
          <p:nvPr>
            <p:ph type="sldNum" sz="quarter" idx="5"/>
          </p:nvPr>
        </p:nvSpPr>
        <p:spPr/>
        <p:txBody>
          <a:bodyPr/>
          <a:lstStyle/>
          <a:p>
            <a:pPr>
              <a:defRPr/>
            </a:pPr>
            <a:fld id="{557F5218-7934-460D-9284-ABB72E0E0292}"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Fin</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400979-6F74-40F6-B094-8C8C72A54988}" type="slidenum">
              <a:rPr lang="es-ES">
                <a:solidFill>
                  <a:prstClr val="black"/>
                </a:solidFill>
              </a:rPr>
              <a:pPr>
                <a:defRPr/>
              </a:pPr>
              <a:t>138</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7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102.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5.xml"/><Relationship Id="rId1" Type="http://schemas.openxmlformats.org/officeDocument/2006/relationships/slideLayout" Target="../slideLayouts/slideLayout7.xml"/><Relationship Id="rId4" Type="http://schemas.openxmlformats.org/officeDocument/2006/relationships/image" Target="../media/image1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172200" cy="1656184"/>
          </a:xfrm>
        </p:spPr>
        <p:txBody>
          <a:bodyPr>
            <a:noAutofit/>
          </a:bodyPr>
          <a:lstStyle/>
          <a:p>
            <a:r>
              <a:rPr lang="es-ES" sz="3200" dirty="0"/>
              <a:t>EUROPA.-LA VUELTA AL MUNDO EN 885 JARDINES.</a:t>
            </a:r>
            <a:br>
              <a:rPr lang="es-ES" sz="3600" dirty="0"/>
            </a:br>
            <a:r>
              <a:rPr lang="es-ES" sz="3200" dirty="0"/>
              <a:t>ALEMANIA.-B</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a:p>
            <a:r>
              <a:rPr lang="es-ES" sz="2800" dirty="0"/>
              <a:t> </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p:txBody>
          <a:bodyPr/>
          <a:lstStyle/>
          <a:p>
            <a:pPr eaLnBrk="1" hangingPunct="1"/>
            <a:r>
              <a:rPr lang="es-ES" dirty="0"/>
              <a:t> BOTANISCHER GARTENS</a:t>
            </a:r>
          </a:p>
        </p:txBody>
      </p:sp>
      <p:sp>
        <p:nvSpPr>
          <p:cNvPr id="4099" name="2 Marcador de contenido"/>
          <p:cNvSpPr>
            <a:spLocks noGrp="1"/>
          </p:cNvSpPr>
          <p:nvPr>
            <p:ph sz="quarter" idx="1"/>
          </p:nvPr>
        </p:nvSpPr>
        <p:spPr/>
        <p:txBody>
          <a:bodyPr/>
          <a:lstStyle/>
          <a:p>
            <a:pPr eaLnBrk="1" hangingPunct="1"/>
            <a:r>
              <a:rPr lang="es-ES" dirty="0"/>
              <a:t>Jardines botánicos en Alemania.</a:t>
            </a:r>
          </a:p>
        </p:txBody>
      </p:sp>
    </p:spTree>
    <p:extLst>
      <p:ext uri="{BB962C8B-B14F-4D97-AF65-F5344CB8AC3E}">
        <p14:creationId xmlns:p14="http://schemas.microsoft.com/office/powerpoint/2010/main" val="2861129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3 Imagen" descr="Botanischer Garten Berli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4479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1 Imagen" descr="Botanischer Garten Berli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8838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1 Imagen" descr="Botanischer Garten.-Berl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875" y="0"/>
            <a:ext cx="9286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422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1 Imagen" descr="Botanischer_Garten_Berlin_Greenhouse_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042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Berlin Botanischer Gart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5654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Botanischer_Garten_Berlin_Viktoria-Seerosen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4110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Botanischer_Garten_Berlin_Viktoria-Seerosen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86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1011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Botanischer Garten .-Düsseldorf.-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6917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Botanischer Garten Munich.-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0403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Botanischer Garten Munich.-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4796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Botanischer_Garten_Berlin_Greenhouse_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6868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Berlin Botanischer Gart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3756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Botanischer Garten.-Düsseldor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01744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Botanischer Garten.-Düsseldorf.-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9754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p:cNvSpPr>
            <a:spLocks noGrp="1"/>
          </p:cNvSpPr>
          <p:nvPr>
            <p:ph type="title"/>
          </p:nvPr>
        </p:nvSpPr>
        <p:spPr/>
        <p:txBody>
          <a:bodyPr/>
          <a:lstStyle/>
          <a:p>
            <a:pPr eaLnBrk="1" hangingPunct="1"/>
            <a:r>
              <a:rPr lang="es-ES" dirty="0"/>
              <a:t>HERRENHAUSEN</a:t>
            </a:r>
          </a:p>
        </p:txBody>
      </p:sp>
      <p:sp>
        <p:nvSpPr>
          <p:cNvPr id="18435" name="2 Marcador de contenido"/>
          <p:cNvSpPr>
            <a:spLocks noGrp="1"/>
          </p:cNvSpPr>
          <p:nvPr>
            <p:ph sz="quarter" idx="1"/>
          </p:nvPr>
        </p:nvSpPr>
        <p:spPr>
          <a:xfrm>
            <a:off x="457200" y="2349500"/>
            <a:ext cx="7427168" cy="3975100"/>
          </a:xfrm>
        </p:spPr>
        <p:txBody>
          <a:bodyPr>
            <a:normAutofit/>
          </a:bodyPr>
          <a:lstStyle/>
          <a:p>
            <a:pPr marL="274320" indent="-274320" eaLnBrk="1" fontAlgn="auto" hangingPunct="1">
              <a:spcAft>
                <a:spcPts val="0"/>
              </a:spcAft>
              <a:buClr>
                <a:schemeClr val="accent3"/>
              </a:buClr>
              <a:buFont typeface="Wingdings 2"/>
              <a:buChar char=""/>
              <a:defRPr/>
            </a:pPr>
            <a:r>
              <a:rPr lang="es-ES" dirty="0"/>
              <a:t>Los </a:t>
            </a:r>
            <a:r>
              <a:rPr lang="es-ES" b="1" dirty="0"/>
              <a:t>Herrenhäuser Gärten</a:t>
            </a:r>
            <a:r>
              <a:rPr lang="es-ES" dirty="0"/>
              <a:t> en alemán ( cuya traducción literal es </a:t>
            </a:r>
            <a:r>
              <a:rPr lang="es-ES" i="1" dirty="0"/>
              <a:t>Jardines de las Casas de los Señores</a:t>
            </a:r>
            <a:r>
              <a:rPr lang="es-ES" dirty="0"/>
              <a:t>), se encuentran en la capital (Hanóver), del estado federado alemán de la Baja Sajonia (en alemán: Niedersachsen) y lo componen los jardines denominados: </a:t>
            </a:r>
            <a:r>
              <a:rPr lang="es-ES" b="1" dirty="0"/>
              <a:t>Großen Garten</a:t>
            </a:r>
            <a:r>
              <a:rPr lang="es-ES" dirty="0"/>
              <a:t>, el </a:t>
            </a:r>
            <a:r>
              <a:rPr lang="es-ES" b="1" dirty="0"/>
              <a:t>Berggarten</a:t>
            </a:r>
            <a:r>
              <a:rPr lang="es-ES" dirty="0"/>
              <a:t> así como los </a:t>
            </a:r>
            <a:r>
              <a:rPr lang="es-ES" b="1" dirty="0"/>
              <a:t>Georgengarten</a:t>
            </a:r>
            <a:r>
              <a:rPr lang="es-ES" dirty="0"/>
              <a:t> y el </a:t>
            </a:r>
            <a:r>
              <a:rPr lang="es-ES" b="1" dirty="0"/>
              <a:t>Welfengarten</a:t>
            </a:r>
            <a:r>
              <a:rPr lang="es-ES" dirty="0"/>
              <a:t>.</a:t>
            </a:r>
          </a:p>
        </p:txBody>
      </p:sp>
    </p:spTree>
    <p:extLst>
      <p:ext uri="{BB962C8B-B14F-4D97-AF65-F5344CB8AC3E}">
        <p14:creationId xmlns:p14="http://schemas.microsoft.com/office/powerpoint/2010/main" val="2045771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457200" y="908050"/>
            <a:ext cx="7643192" cy="5416550"/>
          </a:xfrm>
        </p:spPr>
        <p:txBody>
          <a:bodyPr/>
          <a:lstStyle/>
          <a:p>
            <a:r>
              <a:rPr lang="es-ES" dirty="0"/>
              <a:t>El Große Garten (Gran Jardín) es uno de los jardines barrocos europeos más conocidos. Junto a éste se encuentra el Berggarten (Jardín de la montaña), un jardín agradable para el paseo en el que se encuentra el jardín botánico con nuevos atractivos añadidos recientemente tal como el Invernadero de plantas tropicales a raíz de la celebración de la Expo 2000.</a:t>
            </a:r>
          </a:p>
          <a:p>
            <a:r>
              <a:rPr lang="es-ES" dirty="0"/>
              <a:t>Además se encuentran juntos los jardines paisajistas de estilo inglés Georgengarten y el Welfengarten. Las cuatro jardines se encuentran juntos sin solución de continuidad formando un todo donde la historia y la modernidad se juntan en el interior de la ciudad de Hanóver.</a:t>
            </a:r>
          </a:p>
          <a:p>
            <a:endParaRPr lang="es-ES" dirty="0"/>
          </a:p>
          <a:p>
            <a:endParaRPr lang="es-ES" dirty="0"/>
          </a:p>
        </p:txBody>
      </p:sp>
    </p:spTree>
    <p:extLst>
      <p:ext uri="{BB962C8B-B14F-4D97-AF65-F5344CB8AC3E}">
        <p14:creationId xmlns:p14="http://schemas.microsoft.com/office/powerpoint/2010/main" val="574602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5"/>
            <a:ext cx="7499176" cy="5559896"/>
          </a:xfrm>
        </p:spPr>
        <p:txBody>
          <a:bodyPr>
            <a:normAutofit/>
          </a:bodyPr>
          <a:lstStyle/>
          <a:p>
            <a:pPr marL="274320" indent="-274320" eaLnBrk="1" fontAlgn="auto" hangingPunct="1">
              <a:spcAft>
                <a:spcPts val="0"/>
              </a:spcAft>
              <a:buClr>
                <a:schemeClr val="accent3"/>
              </a:buClr>
              <a:buFont typeface="Wingdings 2"/>
              <a:buChar char=""/>
              <a:defRPr/>
            </a:pPr>
            <a:endParaRPr lang="es-ES" dirty="0"/>
          </a:p>
          <a:p>
            <a:pPr marL="274320" indent="-274320" eaLnBrk="1" fontAlgn="auto" hangingPunct="1">
              <a:spcAft>
                <a:spcPts val="0"/>
              </a:spcAft>
              <a:buClr>
                <a:schemeClr val="accent3"/>
              </a:buClr>
              <a:buFont typeface="Wingdings 2"/>
              <a:buChar char=""/>
              <a:defRPr/>
            </a:pPr>
            <a:r>
              <a:rPr lang="es-ES" dirty="0"/>
              <a:t>Pronto se construyeron nuevos edificios. </a:t>
            </a:r>
          </a:p>
          <a:p>
            <a:pPr marL="274320" indent="-274320" eaLnBrk="1" fontAlgn="auto" hangingPunct="1">
              <a:spcAft>
                <a:spcPts val="0"/>
              </a:spcAft>
              <a:buClr>
                <a:schemeClr val="accent3"/>
              </a:buClr>
              <a:buFont typeface="Wingdings 2"/>
              <a:buChar char=""/>
              <a:defRPr/>
            </a:pPr>
            <a:r>
              <a:rPr lang="es-ES" dirty="0"/>
              <a:t>Entre los años de 1720 a 1723 los arquitectos checos de la corte edificaron la Orangerie en el nordeste del jardín. </a:t>
            </a:r>
          </a:p>
          <a:p>
            <a:pPr marL="274320" indent="-274320" eaLnBrk="1" fontAlgn="auto" hangingPunct="1">
              <a:spcAft>
                <a:spcPts val="0"/>
              </a:spcAft>
              <a:buClr>
                <a:schemeClr val="accent3"/>
              </a:buClr>
              <a:buFont typeface="Wingdings 2"/>
              <a:buChar char=""/>
              <a:defRPr/>
            </a:pPr>
            <a:r>
              <a:rPr lang="es-ES" dirty="0"/>
              <a:t>Desde 1739 como la </a:t>
            </a:r>
            <a:r>
              <a:rPr lang="es-ES" i="1" dirty="0"/>
              <a:t>casa de paredes entramadas</a:t>
            </a:r>
            <a:r>
              <a:rPr lang="es-ES" dirty="0"/>
              <a:t> se reconoce a la Orangerie. </a:t>
            </a:r>
          </a:p>
          <a:p>
            <a:pPr marL="274320" indent="-274320" eaLnBrk="1" fontAlgn="auto" hangingPunct="1">
              <a:spcAft>
                <a:spcPts val="0"/>
              </a:spcAft>
              <a:buClr>
                <a:schemeClr val="accent3"/>
              </a:buClr>
              <a:buFont typeface="Wingdings 2"/>
              <a:buChar char=""/>
              <a:defRPr/>
            </a:pPr>
            <a:r>
              <a:rPr lang="es-ES" dirty="0"/>
              <a:t>Entre 1747 y 1749 se edificó la vivienda del director del jardín </a:t>
            </a:r>
            <a:r>
              <a:rPr lang="es-ES" i="1" dirty="0"/>
              <a:t>von Hardenberg</a:t>
            </a:r>
            <a:r>
              <a:rPr lang="es-ES" dirty="0"/>
              <a:t> según el proyecto del arquitecto jefe </a:t>
            </a:r>
            <a:r>
              <a:rPr lang="es-ES" i="1" dirty="0"/>
              <a:t>Heumann</a:t>
            </a:r>
            <a:r>
              <a:rPr lang="es-ES" dirty="0"/>
              <a:t>, aunque vivienda en realidad no se pueda llamar, hay un edificio pequeño de dos pisos que se encuentra en la parte noreste del jardín.</a:t>
            </a:r>
          </a:p>
        </p:txBody>
      </p:sp>
    </p:spTree>
    <p:extLst>
      <p:ext uri="{BB962C8B-B14F-4D97-AF65-F5344CB8AC3E}">
        <p14:creationId xmlns:p14="http://schemas.microsoft.com/office/powerpoint/2010/main" val="4089353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2 Imagen" descr="Herenhauser.-r_neptunbrunn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3213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Herrenhaus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2937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Herrenhausen Gart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0" y="0"/>
            <a:ext cx="942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20350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Herrenhausen Gart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854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Herrenhausen Garten.-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6609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Herrenhausen-(3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96774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Herrenhausen-(5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4676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Herrenhausen-(6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60042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Herrenhausen-(6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10051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Herrenhaus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60024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Herrenhausen.-Hannov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90143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Herrenhausen_iii.-Baroqu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18100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Herrenhauser Gart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87935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a:xfrm>
            <a:off x="1476375" y="704850"/>
            <a:ext cx="7210425" cy="708025"/>
          </a:xfrm>
        </p:spPr>
        <p:txBody>
          <a:bodyPr/>
          <a:lstStyle/>
          <a:p>
            <a:pPr eaLnBrk="1" hangingPunct="1"/>
            <a:r>
              <a:rPr lang="es-ES" dirty="0"/>
              <a:t>HILDEGARD WEYAND</a:t>
            </a:r>
          </a:p>
        </p:txBody>
      </p:sp>
      <p:sp>
        <p:nvSpPr>
          <p:cNvPr id="35843" name="2 Marcador de contenido"/>
          <p:cNvSpPr>
            <a:spLocks noGrp="1"/>
          </p:cNvSpPr>
          <p:nvPr>
            <p:ph sz="quarter" idx="1"/>
          </p:nvPr>
        </p:nvSpPr>
        <p:spPr>
          <a:xfrm>
            <a:off x="457200" y="1412875"/>
            <a:ext cx="8229600" cy="4911725"/>
          </a:xfrm>
        </p:spPr>
        <p:txBody>
          <a:bodyPr>
            <a:normAutofit lnSpcReduction="10000"/>
          </a:bodyPr>
          <a:lstStyle/>
          <a:p>
            <a:pPr eaLnBrk="1" hangingPunct="1"/>
            <a:r>
              <a:rPr lang="es-ES" dirty="0"/>
              <a:t>En su jardín de diferentes niveles  la señora Weyand  hizo una hermosa creación. </a:t>
            </a:r>
            <a:br>
              <a:rPr lang="es-ES" dirty="0"/>
            </a:br>
            <a:r>
              <a:rPr lang="es-ES" dirty="0"/>
              <a:t>Al entrar en la casa se puede ver en la parte frontal del primer nivel. </a:t>
            </a:r>
            <a:br>
              <a:rPr lang="es-ES" dirty="0"/>
            </a:br>
            <a:r>
              <a:rPr lang="es-ES" dirty="0"/>
              <a:t>Detrás de la casa en cada nivel hay caminos sorprendentes. </a:t>
            </a:r>
            <a:br>
              <a:rPr lang="es-ES" dirty="0"/>
            </a:br>
            <a:r>
              <a:rPr lang="es-ES" dirty="0"/>
              <a:t>La elección de los árboles, arbustos y plantas perennes es fenomenal. </a:t>
            </a:r>
            <a:br>
              <a:rPr lang="es-ES" dirty="0"/>
            </a:br>
            <a:r>
              <a:rPr lang="es-ES" dirty="0"/>
              <a:t>Las combinaciones de colores están muy bien seleccionados. </a:t>
            </a:r>
          </a:p>
          <a:p>
            <a:pPr eaLnBrk="1" hangingPunct="1"/>
            <a:r>
              <a:rPr lang="es-ES" dirty="0"/>
              <a:t>Algunos adornos dan al jardín una dimensión extra. </a:t>
            </a:r>
          </a:p>
          <a:p>
            <a:pPr eaLnBrk="1" hangingPunct="1"/>
            <a:r>
              <a:rPr lang="es-ES" dirty="0"/>
              <a:t>Las más bellas vistas sobre el jardín están  en el más alto nivel.</a:t>
            </a:r>
          </a:p>
        </p:txBody>
      </p:sp>
    </p:spTree>
    <p:extLst>
      <p:ext uri="{BB962C8B-B14F-4D97-AF65-F5344CB8AC3E}">
        <p14:creationId xmlns:p14="http://schemas.microsoft.com/office/powerpoint/2010/main" val="20283253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Hildegard Weyand.-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30925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Hildegard Wey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25303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Hildegard Weyand.-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13909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Hildegard Weyand.-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03426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Hildegard Weyand.-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5697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Hildegard Weyand.-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40586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Hildegard Weyand.-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27323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Hildegard Weyand.-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2873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Hildegard Weyand.-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16406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Hildegard Weyand.-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46435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Hildegard Weyand.-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65844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Hildegard Weyand.-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40039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Hildegard Weyand.-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7056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Hildegard Weyand.-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97583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Hildegard Weyand.-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68644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Hildegard Weyand.-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72112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Hildegard Weyand.-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58897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Hildegard Weyand..-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291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Hildegrand Weyand.-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01625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Título"/>
          <p:cNvSpPr>
            <a:spLocks noGrp="1"/>
          </p:cNvSpPr>
          <p:nvPr>
            <p:ph type="title"/>
          </p:nvPr>
        </p:nvSpPr>
        <p:spPr/>
        <p:txBody>
          <a:bodyPr/>
          <a:lstStyle/>
          <a:p>
            <a:pPr eaLnBrk="1" hangingPunct="1"/>
            <a:r>
              <a:rPr lang="es-ES" dirty="0"/>
              <a:t>                PILLNITZ</a:t>
            </a:r>
          </a:p>
        </p:txBody>
      </p:sp>
      <p:sp>
        <p:nvSpPr>
          <p:cNvPr id="53251" name="2 Marcador de contenido"/>
          <p:cNvSpPr>
            <a:spLocks noGrp="1"/>
          </p:cNvSpPr>
          <p:nvPr>
            <p:ph sz="quarter" idx="1"/>
          </p:nvPr>
        </p:nvSpPr>
        <p:spPr/>
        <p:txBody>
          <a:bodyPr>
            <a:normAutofit fontScale="92500" lnSpcReduction="20000"/>
          </a:bodyPr>
          <a:lstStyle/>
          <a:p>
            <a:pPr marL="274320" indent="-274320" eaLnBrk="1" fontAlgn="auto" hangingPunct="1">
              <a:spcAft>
                <a:spcPts val="0"/>
              </a:spcAft>
              <a:buClr>
                <a:schemeClr val="accent3"/>
              </a:buClr>
              <a:buFont typeface="Wingdings 2"/>
              <a:buChar char=""/>
              <a:defRPr/>
            </a:pPr>
            <a:r>
              <a:rPr lang="es-ES" sz="2800" b="1" dirty="0"/>
              <a:t>Pillnitz</a:t>
            </a:r>
            <a:r>
              <a:rPr lang="es-ES" sz="2800" dirty="0"/>
              <a:t> Century está situado en el río Elba, en un pueblo Pillnitz, que ahora pertenece al distrito de Dresde.</a:t>
            </a:r>
          </a:p>
          <a:p>
            <a:pPr marL="274320" indent="-274320" eaLnBrk="1" fontAlgn="auto" hangingPunct="1">
              <a:spcAft>
                <a:spcPts val="0"/>
              </a:spcAft>
              <a:buClr>
                <a:schemeClr val="accent3"/>
              </a:buClr>
              <a:buFont typeface="Wingdings 2"/>
              <a:buChar char=""/>
              <a:defRPr/>
            </a:pPr>
            <a:r>
              <a:rPr lang="es-ES" sz="2800" dirty="0"/>
              <a:t>El paisaje de los alrededores encantadores, que (en el lado norte del Elba está caracterizada por Weinanbauhänge que contribuye significativamente a la capacidad de atracción del conjunto. </a:t>
            </a:r>
          </a:p>
          <a:p>
            <a:pPr marL="274320" indent="-274320" eaLnBrk="1" fontAlgn="auto" hangingPunct="1">
              <a:spcAft>
                <a:spcPts val="0"/>
              </a:spcAft>
              <a:buClr>
                <a:schemeClr val="accent3"/>
              </a:buClr>
              <a:buFont typeface="Wingdings 2"/>
              <a:buChar char=""/>
              <a:defRPr/>
            </a:pPr>
            <a:r>
              <a:rPr lang="es-ES" sz="2800" dirty="0"/>
              <a:t>Atracciones en el parque son un histórico Elbgondel Federico Augusto de la justicia, la Orangerie, un pabellón en el jardín Inglés y un pabellón chino. </a:t>
            </a:r>
          </a:p>
          <a:p>
            <a:pPr marL="274320" indent="-274320" eaLnBrk="1" fontAlgn="auto" hangingPunct="1">
              <a:spcAft>
                <a:spcPts val="0"/>
              </a:spcAft>
              <a:buClr>
                <a:schemeClr val="accent3"/>
              </a:buClr>
              <a:buFont typeface="Wingdings 2"/>
              <a:buChar char=""/>
              <a:defRPr/>
            </a:pPr>
            <a:r>
              <a:rPr lang="es-ES" sz="2800" dirty="0"/>
              <a:t>En el pabellón de China es regularmente lugar, la ceremonia del té.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22249630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Pillnitz.-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855663"/>
            <a:ext cx="9144000" cy="514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01108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Pillnitz.-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3611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Pillnitz.-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14452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Pillnitz.-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109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Pillnitz.-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01856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Pillnitz.-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24217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Pillnitz.-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54026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Pillnitz.-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59821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Pillnitz.-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47129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Pillnitz.-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05228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Pillnitz.-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65545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Título"/>
          <p:cNvSpPr>
            <a:spLocks noGrp="1"/>
          </p:cNvSpPr>
          <p:nvPr>
            <p:ph type="title"/>
          </p:nvPr>
        </p:nvSpPr>
        <p:spPr/>
        <p:txBody>
          <a:bodyPr/>
          <a:lstStyle/>
          <a:p>
            <a:pPr eaLnBrk="1" hangingPunct="1"/>
            <a:r>
              <a:rPr lang="es-ES" dirty="0"/>
              <a:t>      SCHWETZINGEN PALACE</a:t>
            </a:r>
          </a:p>
        </p:txBody>
      </p:sp>
      <p:sp>
        <p:nvSpPr>
          <p:cNvPr id="65539" name="2 Marcador de contenido"/>
          <p:cNvSpPr>
            <a:spLocks noGrp="1"/>
          </p:cNvSpPr>
          <p:nvPr>
            <p:ph sz="quarter" idx="1"/>
          </p:nvPr>
        </p:nvSpPr>
        <p:spPr>
          <a:xfrm>
            <a:off x="457200" y="1484784"/>
            <a:ext cx="7283152" cy="5373217"/>
          </a:xfrm>
        </p:spPr>
        <p:txBody>
          <a:bodyPr>
            <a:noAutofit/>
          </a:bodyPr>
          <a:lstStyle/>
          <a:p>
            <a:pPr marL="274320" indent="-274320" eaLnBrk="1" fontAlgn="auto" hangingPunct="1">
              <a:spcAft>
                <a:spcPts val="0"/>
              </a:spcAft>
              <a:buClr>
                <a:schemeClr val="accent3"/>
              </a:buClr>
              <a:buFont typeface="Wingdings 2"/>
              <a:buChar char=""/>
              <a:defRPr/>
            </a:pPr>
            <a:r>
              <a:rPr lang="es-ES" b="1" dirty="0"/>
              <a:t>Schloss Schwetzingen,</a:t>
            </a:r>
            <a:r>
              <a:rPr lang="es-ES" dirty="0"/>
              <a:t> o el </a:t>
            </a:r>
            <a:r>
              <a:rPr lang="es-ES" b="1" dirty="0"/>
              <a:t>castillo de Schwetzingen</a:t>
            </a:r>
            <a:r>
              <a:rPr lang="es-ES" dirty="0"/>
              <a:t> es un palacio en el estado alemán (Provincia) de Baden,Württemberg.. Schwetzingen fue la residencia de verano de los electores Karl Palatino Felipe III y Carlos Teodoro.. </a:t>
            </a:r>
          </a:p>
          <a:p>
            <a:pPr marL="274320" indent="-274320" eaLnBrk="1" fontAlgn="auto" hangingPunct="1">
              <a:spcAft>
                <a:spcPts val="0"/>
              </a:spcAft>
              <a:buClr>
                <a:schemeClr val="accent3"/>
              </a:buClr>
              <a:buFont typeface="Wingdings 2"/>
              <a:buChar char=""/>
              <a:defRPr/>
            </a:pPr>
            <a:r>
              <a:rPr lang="es-ES" dirty="0"/>
              <a:t>Se encuentra en Schwetzingen, casi equidistante de los asientos de los electores en Heidelberg y Mannheim, y es más notable por sus amplios y ornamentales. </a:t>
            </a:r>
          </a:p>
          <a:p>
            <a:pPr marL="274320" indent="-274320" eaLnBrk="1" fontAlgn="auto" hangingPunct="1">
              <a:spcAft>
                <a:spcPts val="0"/>
              </a:spcAft>
              <a:buClr>
                <a:schemeClr val="accent3"/>
              </a:buClr>
              <a:buFont typeface="Wingdings 2"/>
              <a:buChar char=""/>
              <a:defRPr/>
            </a:pPr>
            <a:r>
              <a:rPr lang="es-ES" dirty="0"/>
              <a:t> Jardines excepcionalmente bien conservados,  el complejo también cuenta con uno de los teatros y pocos sobreviven en el estilo rococó. </a:t>
            </a:r>
          </a:p>
        </p:txBody>
      </p:sp>
    </p:spTree>
    <p:extLst>
      <p:ext uri="{BB962C8B-B14F-4D97-AF65-F5344CB8AC3E}">
        <p14:creationId xmlns:p14="http://schemas.microsoft.com/office/powerpoint/2010/main" val="30250061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2 Marcador de contenido"/>
          <p:cNvSpPr>
            <a:spLocks noGrp="1"/>
          </p:cNvSpPr>
          <p:nvPr>
            <p:ph sz="quarter" idx="1"/>
          </p:nvPr>
        </p:nvSpPr>
        <p:spPr>
          <a:xfrm>
            <a:off x="457200" y="1000125"/>
            <a:ext cx="7427168" cy="5324475"/>
          </a:xfrm>
        </p:spPr>
        <p:txBody>
          <a:bodyPr>
            <a:normAutofit lnSpcReduction="10000"/>
          </a:bodyPr>
          <a:lstStyle/>
          <a:p>
            <a:r>
              <a:rPr lang="es-ES" dirty="0"/>
              <a:t>Es la sede principal del festival anual de Schwetzingen.</a:t>
            </a:r>
          </a:p>
          <a:p>
            <a:pPr eaLnBrk="1" hangingPunct="1"/>
            <a:r>
              <a:rPr lang="es-ES" dirty="0"/>
              <a:t>Durante la segunda mitad del siglo XVIII, cuando se creó el jardín Schwetzingen actual, el  jardín frances formal fue siendo gradualmente sustituido por un "jardín Inglés" paisajista , estilo predominante de la jardinería en la época.</a:t>
            </a:r>
          </a:p>
          <a:p>
            <a:pPr eaLnBrk="1" hangingPunct="1"/>
            <a:r>
              <a:rPr lang="es-ES" dirty="0"/>
              <a:t>. El primer plan, elaborado por el jardinero Petrie de Zweibrücken, presentó un motivo muy inusual, a saber, la disposición del parterre principal como un círculo completo. </a:t>
            </a:r>
          </a:p>
          <a:p>
            <a:pPr eaLnBrk="1" hangingPunct="1"/>
            <a:r>
              <a:rPr lang="es-ES" dirty="0"/>
              <a:t>Esto no ha cambiado y es una característica importante que distingue a Schwetzingen de las creaciones más contemporáneas. </a:t>
            </a:r>
          </a:p>
        </p:txBody>
      </p:sp>
    </p:spTree>
    <p:extLst>
      <p:ext uri="{BB962C8B-B14F-4D97-AF65-F5344CB8AC3E}">
        <p14:creationId xmlns:p14="http://schemas.microsoft.com/office/powerpoint/2010/main" val="17011288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457200" y="1071563"/>
            <a:ext cx="7643192" cy="5253037"/>
          </a:xfrm>
        </p:spPr>
        <p:txBody>
          <a:bodyPr/>
          <a:lstStyle/>
          <a:p>
            <a:pPr eaLnBrk="1" hangingPunct="1"/>
            <a:r>
              <a:rPr lang="es-ES" dirty="0"/>
              <a:t>La calidad de las esculturas en el jardín es  desigual, con algunas piezas decorativas mediocres, rescatadas de jardín anterior y varios otros lugares, así como algunas impresionantes obras de Peter Anton von Verschaffelt, entre otros.</a:t>
            </a:r>
          </a:p>
          <a:p>
            <a:pPr eaLnBrk="1" hangingPunct="1"/>
            <a:r>
              <a:rPr lang="es-ES" dirty="0"/>
              <a:t>La mayoría de la escultura ha sido sustituida con réplicas modernas para evitar una mayor degradación.. </a:t>
            </a:r>
          </a:p>
          <a:p>
            <a:pPr eaLnBrk="1" hangingPunct="1"/>
            <a:r>
              <a:rPr lang="es-ES" dirty="0"/>
              <a:t>Los originales se exhiben en los locales propios,y en la Orangerie del "nuevo" edificio.</a:t>
            </a:r>
          </a:p>
        </p:txBody>
      </p:sp>
    </p:spTree>
    <p:extLst>
      <p:ext uri="{BB962C8B-B14F-4D97-AF65-F5344CB8AC3E}">
        <p14:creationId xmlns:p14="http://schemas.microsoft.com/office/powerpoint/2010/main" val="19538053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Schwetzingen Palace Garte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23806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Schwetzingen Palace Gart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78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7888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Schwetzingen Palace Gart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6617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Schwetzingen_Castle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76462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Schwetzingen Palace Gart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0"/>
            <a:ext cx="9144000" cy="679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13221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Schwetzingen Palace Gart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463"/>
            <a:ext cx="9144000" cy="682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33261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Schwetzingen Palace Garte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7" name="2 Imagen" descr="Schwetzingen Palace Garten.-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33282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Schwetzingen Place Gart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1" name="2 Imagen" descr="Schwetzingen Palace Garten.-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15629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Schwetzingen Palace Gart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0638"/>
            <a:ext cx="9144000" cy="681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136567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Schwetzingen Palace Garte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0"/>
            <a:ext cx="9144000" cy="679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87814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Título"/>
          <p:cNvSpPr>
            <a:spLocks noGrp="1"/>
          </p:cNvSpPr>
          <p:nvPr>
            <p:ph type="title"/>
          </p:nvPr>
        </p:nvSpPr>
        <p:spPr/>
        <p:txBody>
          <a:bodyPr/>
          <a:lstStyle/>
          <a:p>
            <a:pPr eaLnBrk="1" hangingPunct="1"/>
            <a:r>
              <a:rPr lang="es-ES" dirty="0"/>
              <a:t>SANS SOUCI</a:t>
            </a:r>
          </a:p>
        </p:txBody>
      </p:sp>
      <p:sp>
        <p:nvSpPr>
          <p:cNvPr id="81923" name="2 Marcador de contenido"/>
          <p:cNvSpPr>
            <a:spLocks noGrp="1"/>
          </p:cNvSpPr>
          <p:nvPr>
            <p:ph sz="quarter" idx="1"/>
          </p:nvPr>
        </p:nvSpPr>
        <p:spPr/>
        <p:txBody>
          <a:bodyPr/>
          <a:lstStyle/>
          <a:p>
            <a:pPr eaLnBrk="1" hangingPunct="1"/>
            <a:r>
              <a:rPr lang="es-ES" b="1" dirty="0"/>
              <a:t>Sanssouci</a:t>
            </a:r>
            <a:r>
              <a:rPr lang="es-ES" dirty="0"/>
              <a:t> es el antiguo palacio de verano de Federico el Grande, rey de Prusia, en Potsdam, cerca de Berlín.</a:t>
            </a:r>
          </a:p>
          <a:p>
            <a:pPr eaLnBrk="1" hangingPunct="1"/>
            <a:r>
              <a:rPr lang="es-ES" dirty="0"/>
              <a:t> A menudo se cuentan entre los competidores alemanes de Versalles. </a:t>
            </a:r>
          </a:p>
          <a:p>
            <a:pPr eaLnBrk="1" hangingPunct="1"/>
            <a:r>
              <a:rPr lang="es-ES" dirty="0"/>
              <a:t>Mientras Sanssouci está diseñado en  estilo rococó más íntimo y mucho más pequeño que su homólogo francés  también es notable por sus numerosos templos  y locuras en el parque.</a:t>
            </a:r>
          </a:p>
          <a:p>
            <a:pPr eaLnBrk="1" hangingPunct="1"/>
            <a:r>
              <a:rPr lang="es-ES" dirty="0"/>
              <a:t>El palacio fue diseñado por Georg Wenzeslaus von Knobelsdorff entre 1745 y 1747.</a:t>
            </a:r>
          </a:p>
        </p:txBody>
      </p:sp>
    </p:spTree>
    <p:extLst>
      <p:ext uri="{BB962C8B-B14F-4D97-AF65-F5344CB8AC3E}">
        <p14:creationId xmlns:p14="http://schemas.microsoft.com/office/powerpoint/2010/main" val="38327360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00125"/>
            <a:ext cx="7571184" cy="5324475"/>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El palacio fue construido para el rey Federico el Grande como una residencia privada donde podía relajarse lejos de la pompa y ceremonia de la corte de Berlín.</a:t>
            </a:r>
          </a:p>
          <a:p>
            <a:pPr marL="274320" indent="-274320" eaLnBrk="1" fontAlgn="auto" hangingPunct="1">
              <a:spcAft>
                <a:spcPts val="0"/>
              </a:spcAft>
              <a:buClr>
                <a:schemeClr val="accent3"/>
              </a:buClr>
              <a:buFont typeface="Wingdings 2"/>
              <a:buChar char=""/>
              <a:defRPr/>
            </a:pPr>
            <a:r>
              <a:rPr lang="es-ES" dirty="0"/>
              <a:t>Esto es subrayado por el nombre del palacio: una expresión francesa </a:t>
            </a:r>
            <a:r>
              <a:rPr lang="es-ES" i="1" dirty="0"/>
              <a:t>(Sans Souci),</a:t>
            </a:r>
            <a:r>
              <a:rPr lang="es-ES" dirty="0"/>
              <a:t> que se traduce libremente como "sin preocupaciones" o "símbolo de despreocupación"  ya que el palacio era un lugar para el descanso en lugar de un centro de poder. </a:t>
            </a:r>
          </a:p>
          <a:p>
            <a:pPr marL="274320" indent="-274320" eaLnBrk="1" fontAlgn="auto" hangingPunct="1">
              <a:spcAft>
                <a:spcPts val="0"/>
              </a:spcAft>
              <a:buClr>
                <a:schemeClr val="accent3"/>
              </a:buClr>
              <a:buFont typeface="Wingdings 2"/>
              <a:buChar char=""/>
              <a:defRPr/>
            </a:pPr>
            <a:r>
              <a:rPr lang="es-ES" dirty="0"/>
              <a:t>Después de la Segunda Guerra Mundial, el palacio se convirtió en una atracción turística en Alemania Oriental. </a:t>
            </a:r>
          </a:p>
          <a:p>
            <a:pPr marL="274320" indent="-274320" eaLnBrk="1" fontAlgn="auto" hangingPunct="1">
              <a:spcAft>
                <a:spcPts val="0"/>
              </a:spcAft>
              <a:buClr>
                <a:schemeClr val="accent3"/>
              </a:buClr>
              <a:buFont typeface="Wingdings 2"/>
              <a:buChar char=""/>
              <a:defRPr/>
            </a:pPr>
            <a:r>
              <a:rPr lang="es-ES" dirty="0"/>
              <a:t>Se mantiene por completo con el debido respeto a su importancia histórica, y fue abierto al público.  </a:t>
            </a:r>
          </a:p>
        </p:txBody>
      </p:sp>
    </p:spTree>
    <p:extLst>
      <p:ext uri="{BB962C8B-B14F-4D97-AF65-F5344CB8AC3E}">
        <p14:creationId xmlns:p14="http://schemas.microsoft.com/office/powerpoint/2010/main" val="7133886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71563"/>
            <a:ext cx="7571184" cy="5253037"/>
          </a:xfrm>
        </p:spPr>
        <p:txBody>
          <a:bodyPr>
            <a:normAutofit fontScale="92500" lnSpcReduction="20000"/>
          </a:bodyPr>
          <a:lstStyle/>
          <a:p>
            <a:pPr marL="274320" indent="-274320" eaLnBrk="1" fontAlgn="auto" hangingPunct="1">
              <a:spcAft>
                <a:spcPts val="0"/>
              </a:spcAft>
              <a:buClr>
                <a:schemeClr val="accent3"/>
              </a:buClr>
              <a:buFont typeface="Wingdings 2"/>
              <a:buChar char=""/>
              <a:defRPr/>
            </a:pPr>
            <a:r>
              <a:rPr lang="es-ES" sz="2600" dirty="0"/>
              <a:t>Tras la reunificación alemana en 1990, el último deseo de Federico sucedió: su cuerpo fue finalmente regresó a su palacio amado y enterrado en un sepulcro nuevo, con vistas a los jardines que había creado.</a:t>
            </a:r>
          </a:p>
          <a:p>
            <a:pPr marL="274320" indent="-274320" eaLnBrk="1" fontAlgn="auto" hangingPunct="1">
              <a:spcAft>
                <a:spcPts val="0"/>
              </a:spcAft>
              <a:buClr>
                <a:schemeClr val="accent3"/>
              </a:buClr>
              <a:buFont typeface="Wingdings 2"/>
              <a:buChar char=""/>
              <a:defRPr/>
            </a:pPr>
            <a:r>
              <a:rPr lang="es-ES" sz="2600" dirty="0"/>
              <a:t>Sanssouci y sus jardines se convirtió en un sitio del Patrimonio Mundial en 1990 bajo la protección de la UNESCO, en 1995.</a:t>
            </a:r>
          </a:p>
          <a:p>
            <a:pPr marL="274320" indent="-274320" eaLnBrk="1" fontAlgn="auto" hangingPunct="1">
              <a:spcAft>
                <a:spcPts val="0"/>
              </a:spcAft>
              <a:buClr>
                <a:schemeClr val="accent3"/>
              </a:buClr>
              <a:buFont typeface="Wingdings 2"/>
              <a:buChar char=""/>
              <a:defRPr/>
            </a:pPr>
            <a:r>
              <a:rPr lang="es-ES" sz="2600" dirty="0"/>
              <a:t> La Fundación de palacios y jardines prusianos de Berlín – Brandenburgo se estableció para el cuidado de Sanssouci y el de otros antiguos palacios imperiales y sus alrededores Berlín. </a:t>
            </a:r>
          </a:p>
          <a:p>
            <a:pPr marL="274320" indent="-274320" eaLnBrk="1" fontAlgn="auto" hangingPunct="1">
              <a:spcAft>
                <a:spcPts val="0"/>
              </a:spcAft>
              <a:buClr>
                <a:schemeClr val="accent3"/>
              </a:buClr>
              <a:buFont typeface="Wingdings 2"/>
              <a:buChar char=""/>
              <a:defRPr/>
            </a:pPr>
            <a:r>
              <a:rPr lang="es-ES" sz="2600" dirty="0"/>
              <a:t>Estos palacios son ahora visitados por más de dos millones de personas al año procedentes de todo el mundo</a:t>
            </a:r>
            <a:r>
              <a:rPr lang="es-ES" sz="2800" dirty="0"/>
              <a:t>.</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18192540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Sans Souci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14545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Sans Souci Gardens.-Postd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15468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Sans Souci Plac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40454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Sans Souci Schlos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43515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Sans Souc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41670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Sans Souci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578955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Sans Souci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463"/>
            <a:ext cx="9144000" cy="682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202411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Sans Souci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09094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Sans Souciu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17534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Potsdam_schloss_sanssouci_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4490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Potsdam_chinesisches_haus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713483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Sanssouci_um_19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8263"/>
            <a:ext cx="10007600" cy="735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105662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1 Título"/>
          <p:cNvSpPr>
            <a:spLocks noGrp="1"/>
          </p:cNvSpPr>
          <p:nvPr>
            <p:ph type="title"/>
          </p:nvPr>
        </p:nvSpPr>
        <p:spPr/>
        <p:txBody>
          <a:bodyPr/>
          <a:lstStyle/>
          <a:p>
            <a:pPr eaLnBrk="1" hangingPunct="1"/>
            <a:r>
              <a:rPr lang="es-ES" dirty="0"/>
              <a:t>LINDERHOF PALACE</a:t>
            </a:r>
          </a:p>
        </p:txBody>
      </p:sp>
      <p:sp>
        <p:nvSpPr>
          <p:cNvPr id="86019" name="2 Marcador de contenido"/>
          <p:cNvSpPr>
            <a:spLocks noGrp="1"/>
          </p:cNvSpPr>
          <p:nvPr>
            <p:ph sz="quarter" idx="1"/>
          </p:nvPr>
        </p:nvSpPr>
        <p:spPr>
          <a:xfrm>
            <a:off x="251520" y="1600200"/>
            <a:ext cx="7848872" cy="4873752"/>
          </a:xfrm>
        </p:spPr>
        <p:txBody>
          <a:bodyPr>
            <a:noAutofit/>
          </a:bodyPr>
          <a:lstStyle/>
          <a:p>
            <a:pPr marL="274320" indent="-274320" eaLnBrk="1" fontAlgn="auto" hangingPunct="1">
              <a:spcAft>
                <a:spcPts val="0"/>
              </a:spcAft>
              <a:buClr>
                <a:schemeClr val="accent3"/>
              </a:buClr>
              <a:buFont typeface="Wingdings 2"/>
              <a:buChar char=""/>
              <a:defRPr/>
            </a:pPr>
            <a:r>
              <a:rPr lang="es-ES" b="1" dirty="0"/>
              <a:t>Linderhof</a:t>
            </a:r>
            <a:r>
              <a:rPr lang="es-ES" dirty="0"/>
              <a:t> es un palacio localizado en un valle cercano al pueblo de Oberammergau, en el estado federado de Baviera, Alemania. </a:t>
            </a:r>
          </a:p>
          <a:p>
            <a:pPr marL="274320" indent="-274320" eaLnBrk="1" fontAlgn="auto" hangingPunct="1">
              <a:spcAft>
                <a:spcPts val="0"/>
              </a:spcAft>
              <a:buClr>
                <a:schemeClr val="accent3"/>
              </a:buClr>
              <a:buFont typeface="Wingdings 2"/>
              <a:buChar char=""/>
              <a:defRPr/>
            </a:pPr>
            <a:r>
              <a:rPr lang="es-ES" dirty="0"/>
              <a:t>Es el más pequeño de los tres palacios construidos por Luis II de Baviera y el único que vio terminado.</a:t>
            </a:r>
          </a:p>
          <a:p>
            <a:pPr marL="274320" indent="-274320" eaLnBrk="1" fontAlgn="auto" hangingPunct="1">
              <a:spcAft>
                <a:spcPts val="0"/>
              </a:spcAft>
              <a:buClr>
                <a:schemeClr val="accent3"/>
              </a:buClr>
              <a:buFont typeface="Wingdings 2"/>
              <a:buChar char=""/>
              <a:defRPr/>
            </a:pPr>
            <a:r>
              <a:rPr lang="es-ES" dirty="0"/>
              <a:t>El palacio fue construido en el lugar de un coto de caza de Maximiliano II de Baviera, el padre de Luis II. </a:t>
            </a:r>
          </a:p>
          <a:p>
            <a:pPr marL="274320" indent="-274320" eaLnBrk="1" fontAlgn="auto" hangingPunct="1">
              <a:spcAft>
                <a:spcPts val="0"/>
              </a:spcAft>
              <a:buClr>
                <a:schemeClr val="accent3"/>
              </a:buClr>
              <a:buFont typeface="Wingdings 2"/>
              <a:buChar char=""/>
              <a:defRPr/>
            </a:pPr>
            <a:r>
              <a:rPr lang="es-ES" dirty="0"/>
              <a:t>Este coto contenía una pequeña casa conocida como el </a:t>
            </a:r>
            <a:r>
              <a:rPr lang="es-ES" i="1" dirty="0"/>
              <a:t>Königshäuschen</a:t>
            </a:r>
            <a:r>
              <a:rPr lang="es-ES" dirty="0"/>
              <a:t> (casita real) que Luis II había visitado desde su niñez cuando acompañaba a su padre de cacería.</a:t>
            </a:r>
          </a:p>
        </p:txBody>
      </p:sp>
    </p:spTree>
    <p:extLst>
      <p:ext uri="{BB962C8B-B14F-4D97-AF65-F5344CB8AC3E}">
        <p14:creationId xmlns:p14="http://schemas.microsoft.com/office/powerpoint/2010/main" val="254734563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2 Marcador de contenido"/>
          <p:cNvSpPr>
            <a:spLocks noGrp="1"/>
          </p:cNvSpPr>
          <p:nvPr>
            <p:ph sz="quarter" idx="1"/>
          </p:nvPr>
        </p:nvSpPr>
        <p:spPr>
          <a:xfrm>
            <a:off x="457200" y="1484313"/>
            <a:ext cx="7427168" cy="4840287"/>
          </a:xfrm>
        </p:spPr>
        <p:txBody>
          <a:bodyPr/>
          <a:lstStyle/>
          <a:p>
            <a:pPr eaLnBrk="1" hangingPunct="1"/>
            <a:r>
              <a:rPr lang="es-ES" dirty="0"/>
              <a:t>Los jardines que rodean al palacio fueron realizados por el jardinero de la corte bávara (</a:t>
            </a:r>
            <a:r>
              <a:rPr lang="es-ES" i="1" dirty="0"/>
              <a:t>Hofgätner</a:t>
            </a:r>
            <a:r>
              <a:rPr lang="es-ES" dirty="0"/>
              <a:t>), Carl von Effner.</a:t>
            </a:r>
          </a:p>
          <a:p>
            <a:pPr eaLnBrk="1" hangingPunct="1"/>
            <a:r>
              <a:rPr lang="es-ES" dirty="0"/>
              <a:t> Son considerados entre los más hermosos diseños históricos de jardín. El parque combina elementos formales del estilo barroco y del renacimiento italiano, con secciones que asemejan el estilo inglés.</a:t>
            </a:r>
          </a:p>
          <a:p>
            <a:pPr eaLnBrk="1" hangingPunct="1"/>
            <a:r>
              <a:rPr lang="es-ES" dirty="0"/>
              <a:t>El palacio esta rodeado de un jardín formal dividido en cinco secciones que están decoradas con esculturas alegóricas de los continentes, las estaciones del año y los elementos.</a:t>
            </a:r>
          </a:p>
        </p:txBody>
      </p:sp>
    </p:spTree>
    <p:extLst>
      <p:ext uri="{BB962C8B-B14F-4D97-AF65-F5344CB8AC3E}">
        <p14:creationId xmlns:p14="http://schemas.microsoft.com/office/powerpoint/2010/main" val="214200861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2 Marcador de contenido"/>
          <p:cNvSpPr>
            <a:spLocks noGrp="1"/>
          </p:cNvSpPr>
          <p:nvPr>
            <p:ph sz="quarter" idx="1"/>
          </p:nvPr>
        </p:nvSpPr>
        <p:spPr>
          <a:xfrm>
            <a:off x="457200" y="1000125"/>
            <a:ext cx="7427168" cy="5324475"/>
          </a:xfrm>
        </p:spPr>
        <p:txBody>
          <a:bodyPr/>
          <a:lstStyle/>
          <a:p>
            <a:pPr eaLnBrk="1" hangingPunct="1"/>
            <a:r>
              <a:rPr lang="es-ES" dirty="0"/>
              <a:t>En el centro del parterre oeste hay una alberca con una estatua dorada de la diosa Fama.</a:t>
            </a:r>
          </a:p>
          <a:p>
            <a:pPr eaLnBrk="1" hangingPunct="1"/>
            <a:r>
              <a:rPr lang="es-ES" dirty="0"/>
              <a:t> En el oeste hay un pabellón con un busto de Luis XIV. Frente a esta estatua hay una fuente con una estatua dorada de "Amor con delfines".</a:t>
            </a:r>
          </a:p>
          <a:p>
            <a:pPr eaLnBrk="1" hangingPunct="1"/>
            <a:r>
              <a:rPr lang="es-ES" dirty="0"/>
              <a:t> El jardín esta decorado con cuatro jarrones de mayólica.</a:t>
            </a:r>
          </a:p>
          <a:p>
            <a:pPr eaLnBrk="1" hangingPunct="1"/>
            <a:r>
              <a:rPr lang="es-ES" dirty="0"/>
              <a:t>El parterre este esta coronado por un pabellón de madera con un busto de Luis XVI de Francia. 24 escalones bajo el pabellón hay una fuente con una estatua dorada de "Amor disparando una flecha". Una escultura de "Venus y Adonis" está entre la alberca y el palacio.</a:t>
            </a:r>
          </a:p>
          <a:p>
            <a:pPr eaLnBrk="1" hangingPunct="1"/>
            <a:endParaRPr lang="es-ES" dirty="0"/>
          </a:p>
        </p:txBody>
      </p:sp>
    </p:spTree>
    <p:extLst>
      <p:ext uri="{BB962C8B-B14F-4D97-AF65-F5344CB8AC3E}">
        <p14:creationId xmlns:p14="http://schemas.microsoft.com/office/powerpoint/2010/main" val="42740014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2 Marcador de contenido"/>
          <p:cNvSpPr>
            <a:spLocks noGrp="1"/>
          </p:cNvSpPr>
          <p:nvPr>
            <p:ph sz="quarter" idx="1"/>
          </p:nvPr>
        </p:nvSpPr>
        <p:spPr>
          <a:xfrm>
            <a:off x="457200" y="928688"/>
            <a:ext cx="7499176" cy="5395912"/>
          </a:xfrm>
        </p:spPr>
        <p:txBody>
          <a:bodyPr/>
          <a:lstStyle/>
          <a:p>
            <a:pPr eaLnBrk="1" hangingPunct="1"/>
            <a:r>
              <a:rPr lang="es-ES" dirty="0"/>
              <a:t>El parterre de agua frente al palacio está dominado por una gran alberca con una fuente dorada de "Flora y Putti".</a:t>
            </a:r>
          </a:p>
          <a:p>
            <a:pPr eaLnBrk="1" hangingPunct="1"/>
            <a:r>
              <a:rPr lang="es-ES" dirty="0"/>
              <a:t> El chorro de la fuente alcanza hasta 25 metros de altura.</a:t>
            </a:r>
          </a:p>
          <a:p>
            <a:pPr eaLnBrk="1" hangingPunct="1"/>
            <a:r>
              <a:rPr lang="es-ES" dirty="0"/>
              <a:t>Los jardines en la terraza de la parte sur del parque, corresponden a la parte norte.</a:t>
            </a:r>
          </a:p>
          <a:p>
            <a:pPr eaLnBrk="1" hangingPunct="1"/>
            <a:r>
              <a:rPr lang="es-ES" dirty="0"/>
              <a:t> En el primer escalón hay una fuente dorada de "Náyade" con esculturas de ninfas de agua. </a:t>
            </a:r>
          </a:p>
          <a:p>
            <a:pPr eaLnBrk="1" hangingPunct="1"/>
            <a:r>
              <a:rPr lang="es-ES" dirty="0"/>
              <a:t>En el nicho central hay una estatua de María Antonieta. Estos jardines están coronados por un templo redondo con una estatua de Venus basada en una pintura de Antoine Watteau.</a:t>
            </a:r>
          </a:p>
          <a:p>
            <a:pPr eaLnBrk="1" hangingPunct="1"/>
            <a:endParaRPr lang="es-ES" dirty="0"/>
          </a:p>
        </p:txBody>
      </p:sp>
    </p:spTree>
    <p:extLst>
      <p:ext uri="{BB962C8B-B14F-4D97-AF65-F5344CB8AC3E}">
        <p14:creationId xmlns:p14="http://schemas.microsoft.com/office/powerpoint/2010/main" val="80748653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3 Imagen" descr="Linderhof-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13021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Linderhof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430439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Lindehrof.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882912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2 Imagen" descr="Linderhof5-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001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626597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Linderhof.-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668949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Linderhof Cast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280711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Linderhof.-Nevado.-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464186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Linderhof.-13.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088373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Linderhof.-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387124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Linderhof.-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302869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Linderhof.-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932564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Linderhof.-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129171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Linderhof.-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285799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Linderhof.-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474735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Linderhof Cast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935925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Linderhof.-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615702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Linderhof.-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212371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Linderhof Gart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254454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Linderhof.-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981559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Linderhof.-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002877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Linderhiof.-southerngermany17.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9125" y="0"/>
            <a:ext cx="4714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59" name="2 Imagen" descr="Linderhof Garten.-1.bmp"/>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241344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Título"/>
          <p:cNvSpPr>
            <a:spLocks noGrp="1"/>
          </p:cNvSpPr>
          <p:nvPr>
            <p:ph type="title"/>
          </p:nvPr>
        </p:nvSpPr>
        <p:spPr/>
        <p:txBody>
          <a:bodyPr/>
          <a:lstStyle/>
          <a:p>
            <a:pPr eaLnBrk="1" hangingPunct="1"/>
            <a:r>
              <a:rPr lang="es-ES" dirty="0"/>
              <a:t>           NYMPHENBURG</a:t>
            </a:r>
          </a:p>
        </p:txBody>
      </p:sp>
      <p:sp>
        <p:nvSpPr>
          <p:cNvPr id="122883" name="2 Marcador de contenido"/>
          <p:cNvSpPr>
            <a:spLocks noGrp="1"/>
          </p:cNvSpPr>
          <p:nvPr>
            <p:ph sz="quarter" idx="1"/>
          </p:nvPr>
        </p:nvSpPr>
        <p:spPr/>
        <p:txBody>
          <a:bodyPr/>
          <a:lstStyle/>
          <a:p>
            <a:pPr eaLnBrk="1" hangingPunct="1"/>
            <a:r>
              <a:rPr lang="es-ES" dirty="0"/>
              <a:t>El </a:t>
            </a:r>
            <a:r>
              <a:rPr lang="es-ES" b="1" dirty="0"/>
              <a:t>Palacio de Nymphenburg</a:t>
            </a:r>
            <a:r>
              <a:rPr lang="es-ES" dirty="0"/>
              <a:t> es un palacio de estilo barroco ubicado en la ciudad de Múnich, estado de Baviera, Alemania.</a:t>
            </a:r>
          </a:p>
          <a:p>
            <a:pPr eaLnBrk="1" hangingPunct="1"/>
            <a:r>
              <a:rPr lang="es-ES" dirty="0"/>
              <a:t> El palacio fue la residencia de verano de los gobernantes de Baviera.</a:t>
            </a:r>
          </a:p>
          <a:p>
            <a:pPr eaLnBrk="1" hangingPunct="1"/>
            <a:r>
              <a:rPr lang="es-ES" dirty="0"/>
              <a:t>El palacio fue encargado por la pareja compuesta por Ferdinand Maria y Enriqueta Adelaida de Saboya a Agostino Barelli en 1664, luego del nacimiento de su hijo Maximiliano II Manuel de Baviera. </a:t>
            </a:r>
          </a:p>
          <a:p>
            <a:pPr eaLnBrk="1" hangingPunct="1"/>
            <a:r>
              <a:rPr lang="es-ES" dirty="0"/>
              <a:t>El pabellón central fue terminado el año 1675.</a:t>
            </a:r>
          </a:p>
          <a:p>
            <a:pPr eaLnBrk="1" hangingPunct="1"/>
            <a:endParaRPr lang="es-ES" dirty="0"/>
          </a:p>
        </p:txBody>
      </p:sp>
    </p:spTree>
    <p:extLst>
      <p:ext uri="{BB962C8B-B14F-4D97-AF65-F5344CB8AC3E}">
        <p14:creationId xmlns:p14="http://schemas.microsoft.com/office/powerpoint/2010/main" val="152314819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28688"/>
            <a:ext cx="7499176" cy="5395912"/>
          </a:xfrm>
        </p:spPr>
        <p:txBody>
          <a:bodyPr>
            <a:noAutofit/>
          </a:bodyPr>
          <a:lstStyle/>
          <a:p>
            <a:pPr marL="274320" indent="-274320" eaLnBrk="1" fontAlgn="auto" hangingPunct="1">
              <a:spcAft>
                <a:spcPts val="0"/>
              </a:spcAft>
              <a:buClr>
                <a:schemeClr val="accent3"/>
              </a:buClr>
              <a:buFont typeface="Wingdings 2"/>
              <a:buChar char=""/>
              <a:defRPr/>
            </a:pPr>
            <a:r>
              <a:rPr lang="es-ES" dirty="0"/>
              <a:t>El palacio cuenta con un parque de aproximadamente 800.000 m², el que en un principio tuvo un marcado estilo italiano (1671).</a:t>
            </a:r>
          </a:p>
          <a:p>
            <a:pPr marL="274320" indent="-274320" eaLnBrk="1" fontAlgn="auto" hangingPunct="1">
              <a:spcAft>
                <a:spcPts val="0"/>
              </a:spcAft>
              <a:buClr>
                <a:schemeClr val="accent3"/>
              </a:buClr>
              <a:buFont typeface="Wingdings 2"/>
              <a:buChar char=""/>
              <a:defRPr/>
            </a:pPr>
            <a:r>
              <a:rPr lang="es-ES" dirty="0"/>
              <a:t> Al ser ampliado y redecorado por Dominique Girard, discípulo de le Nôtre, tomó un marcado estilo francés, para finalmente ser rediseñado a principios del siglo XIX por Friedrich Ludwig von Sckell en estilo inglés. </a:t>
            </a:r>
          </a:p>
          <a:p>
            <a:pPr marL="274320" indent="-274320" eaLnBrk="1" fontAlgn="auto" hangingPunct="1">
              <a:spcAft>
                <a:spcPts val="0"/>
              </a:spcAft>
              <a:buClr>
                <a:schemeClr val="accent3"/>
              </a:buClr>
              <a:buFont typeface="Wingdings 2"/>
              <a:buChar char=""/>
              <a:defRPr/>
            </a:pPr>
            <a:r>
              <a:rPr lang="es-ES" dirty="0"/>
              <a:t>Preservó los elementos principales de los jardines barrocos, como por ejemplo el gran parterre</a:t>
            </a:r>
          </a:p>
          <a:p>
            <a:pPr marL="274320" indent="-274320" eaLnBrk="1" fontAlgn="auto" hangingPunct="1">
              <a:spcAft>
                <a:spcPts val="0"/>
              </a:spcAft>
              <a:buClr>
                <a:schemeClr val="accent3"/>
              </a:buClr>
              <a:buFont typeface="Wingdings 2"/>
              <a:buChar char=""/>
              <a:defRPr/>
            </a:pPr>
            <a:r>
              <a:rPr lang="es-ES" dirty="0"/>
              <a:t>. El parque está cortado en dos por un canal a lo largo del eje que lleva desde el palacio hasta la cascada de mármol (decorado con figuras de piedra de dioses griegos) en el oeste. </a:t>
            </a:r>
          </a:p>
        </p:txBody>
      </p:sp>
    </p:spTree>
    <p:extLst>
      <p:ext uri="{BB962C8B-B14F-4D97-AF65-F5344CB8AC3E}">
        <p14:creationId xmlns:p14="http://schemas.microsoft.com/office/powerpoint/2010/main" val="91694625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2 Marcador de contenido"/>
          <p:cNvSpPr>
            <a:spLocks noGrp="1"/>
          </p:cNvSpPr>
          <p:nvPr>
            <p:ph sz="quarter" idx="1"/>
          </p:nvPr>
        </p:nvSpPr>
        <p:spPr>
          <a:xfrm>
            <a:off x="457200" y="1071563"/>
            <a:ext cx="7355160" cy="5253037"/>
          </a:xfrm>
        </p:spPr>
        <p:txBody>
          <a:bodyPr/>
          <a:lstStyle/>
          <a:p>
            <a:pPr eaLnBrk="1" hangingPunct="1"/>
            <a:r>
              <a:rPr lang="es-ES" dirty="0"/>
              <a:t>Hay situados dos lagos a ambos lados del canal. El </a:t>
            </a:r>
            <a:r>
              <a:rPr lang="es-ES" i="1" dirty="0"/>
              <a:t>Dörfchen</a:t>
            </a:r>
            <a:r>
              <a:rPr lang="es-ES" dirty="0"/>
              <a:t> (</a:t>
            </a:r>
            <a:r>
              <a:rPr lang="es-ES" i="1" dirty="0"/>
              <a:t>Pequeños Pueblos</a:t>
            </a:r>
            <a:r>
              <a:rPr lang="es-ES" dirty="0"/>
              <a:t>), fue creado bajo el reinado de Maximiliano III a semejanza de la Aldea de la Reina. El </a:t>
            </a:r>
            <a:r>
              <a:rPr lang="es-ES" i="1" dirty="0"/>
              <a:t>Salettl</a:t>
            </a:r>
            <a:r>
              <a:rPr lang="es-ES" dirty="0"/>
              <a:t> (1799), una casa de campo con un pequeño jardín cercano a la antigua reserva de animales y que servía como atracción para los hijos de Maximiliano IV.</a:t>
            </a:r>
          </a:p>
          <a:p>
            <a:pPr eaLnBrk="1" hangingPunct="1"/>
            <a:r>
              <a:rPr lang="es-ES" dirty="0"/>
              <a:t>Al norte del gran parterre se encuentra el enorme Jardín Botánico de Múnich.</a:t>
            </a:r>
          </a:p>
          <a:p>
            <a:pPr eaLnBrk="1" hangingPunct="1"/>
            <a:endParaRPr lang="es-ES" dirty="0"/>
          </a:p>
          <a:p>
            <a:pPr eaLnBrk="1" hangingPunct="1"/>
            <a:endParaRPr lang="es-ES" dirty="0"/>
          </a:p>
        </p:txBody>
      </p:sp>
    </p:spTree>
    <p:extLst>
      <p:ext uri="{BB962C8B-B14F-4D97-AF65-F5344CB8AC3E}">
        <p14:creationId xmlns:p14="http://schemas.microsoft.com/office/powerpoint/2010/main" val="193239927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33525" y="576263"/>
            <a:ext cx="6076950" cy="570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532149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106138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3 Imagen" descr="Nymphenburg.-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263102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193997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Nymphenburg.-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98960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504363"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498308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001958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nymphenburg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800570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24238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Nymphenburg.-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25"/>
            <a:ext cx="9144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046035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Nymphenburg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127271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8575"/>
            <a:ext cx="9144000" cy="680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759950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589875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3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655690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52761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498229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187690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Gin Toni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63" name="2 Imagen" descr="But I do It.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429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8401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231</TotalTime>
  <Words>1989</Words>
  <Application>Microsoft Office PowerPoint</Application>
  <PresentationFormat>Presentación en pantalla (4:3)</PresentationFormat>
  <Paragraphs>302</Paragraphs>
  <Slides>138</Slides>
  <Notes>115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138</vt:i4>
      </vt:variant>
    </vt:vector>
  </HeadingPairs>
  <TitlesOfParts>
    <vt:vector size="143" baseType="lpstr">
      <vt:lpstr>Calibri</vt:lpstr>
      <vt:lpstr>Century Schoolbook</vt:lpstr>
      <vt:lpstr>Wingdings</vt:lpstr>
      <vt:lpstr>Wingdings 2</vt:lpstr>
      <vt:lpstr>Default Theme</vt:lpstr>
      <vt:lpstr>EUROPA.-LA VUELTA AL MUNDO EN 885 JARDINES. ALEMANIA.-B</vt:lpstr>
      <vt:lpstr> BOTANISCHER GARTENS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HERRENHAUSEN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HILDEGARD WEYAND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PILLNITZ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SCHWETZINGEN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SANS SOUCI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LINDERHOF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NYMPHENBURG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13</cp:revision>
  <dcterms:created xsi:type="dcterms:W3CDTF">2013-08-24T06:13:10Z</dcterms:created>
  <dcterms:modified xsi:type="dcterms:W3CDTF">2018-03-08T12:14:43Z</dcterms:modified>
</cp:coreProperties>
</file>