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03"/>
  </p:notesMasterIdLst>
  <p:sldIdLst>
    <p:sldId id="3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tableStyles" Target="tableStyle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3F99FB-F0C9-4873-A9C7-E3A0F08814DF}"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250FF3-BEF5-48AD-881D-9359C586A869}" type="slidenum">
              <a:rPr lang="es-ES" smtClean="0"/>
              <a:t>‹Nº›</a:t>
            </a:fld>
            <a:endParaRPr lang="es-ES" dirty="0"/>
          </a:p>
        </p:txBody>
      </p:sp>
    </p:spTree>
    <p:extLst>
      <p:ext uri="{BB962C8B-B14F-4D97-AF65-F5344CB8AC3E}">
        <p14:creationId xmlns:p14="http://schemas.microsoft.com/office/powerpoint/2010/main" val="1152855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1D33648-1BA9-494B-B021-CDD7232338F7}" type="slidenum">
              <a:rPr lang="es-ES_tradnl">
                <a:solidFill>
                  <a:prstClr val="black"/>
                </a:solidFill>
                <a:latin typeface="Arial" pitchFamily="34" charset="0"/>
              </a:rPr>
              <a:pPr eaLnBrk="1" hangingPunct="1"/>
              <a:t>4</a:t>
            </a:fld>
            <a:endParaRPr lang="es-ES_tradnl"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Charlottenburg Palace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F11A8E9-AB56-45A7-8036-14726D3F1F6C}"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Charlottenburg Palace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0A40134-A577-42F6-9EB5-78BEEC669532}" type="slidenum">
              <a:rPr lang="es-ES_tradnl">
                <a:solidFill>
                  <a:prstClr val="black"/>
                </a:solidFill>
                <a:latin typeface="Arial" pitchFamily="34" charset="0"/>
              </a:rPr>
              <a:pPr eaLnBrk="1" hangingPunct="1"/>
              <a:t>6</a:t>
            </a:fld>
            <a:endParaRPr lang="es-ES_tradnl"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Charlottenburg Palace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DAE54B3-C884-4D21-AF01-3369C6BCEE3B}" type="slidenum">
              <a:rPr lang="es-ES_tradnl">
                <a:solidFill>
                  <a:prstClr val="black"/>
                </a:solidFill>
                <a:latin typeface="Arial" pitchFamily="34" charset="0"/>
              </a:rPr>
              <a:pPr eaLnBrk="1" hangingPunct="1"/>
              <a:t>7</a:t>
            </a:fld>
            <a:endParaRPr lang="es-ES_tradnl"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Dresden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Dresden Grosser Garten</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4D33D29-5E95-4B3A-B3DF-D18F94B34E7B}"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Dresden Grosser Garten</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4149DAE-C36F-47F1-8D54-A7060B51AE0D}"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Dresen  Grossen Garten</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6273E4D-EFA8-4891-9EC9-788B7B8CD161}"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F11B94C-26BF-4612-9CF0-13D323085E97}"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Dresden .-Opera House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18321C5-4246-4A59-855A-9A0EE995F78A}"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Dresden.-Swinger Nymphenbag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Herrenhausen</a:t>
            </a:r>
          </a:p>
        </p:txBody>
      </p:sp>
      <p:sp>
        <p:nvSpPr>
          <p:cNvPr id="2283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EB78FB7-690C-4244-B19A-4846B9A709F7}"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Grosse Garten.-Herrenhausen</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DF6CC84-AA99-4B06-A287-D8F905CB854F}"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Herrenhauusen</a:t>
            </a:r>
          </a:p>
        </p:txBody>
      </p:sp>
      <p:sp>
        <p:nvSpPr>
          <p:cNvPr id="2304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C78214B-5C1A-401E-B220-B2E36CEDD314}" type="slidenum">
              <a:rPr lang="es-ES_tradnl">
                <a:solidFill>
                  <a:prstClr val="black"/>
                </a:solidFill>
                <a:latin typeface="Arial" pitchFamily="34" charset="0"/>
              </a:rPr>
              <a:pPr eaLnBrk="1" hangingPunct="1"/>
              <a:t>19</a:t>
            </a:fld>
            <a:endParaRPr lang="es-ES_tradnl" dirty="0">
              <a:solidFill>
                <a:prstClr val="black"/>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Georgengarten</a:t>
            </a:r>
          </a:p>
        </p:txBody>
      </p:sp>
      <p:sp>
        <p:nvSpPr>
          <p:cNvPr id="231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FF59283-5792-471B-8127-476DBCDADF4C}" type="slidenum">
              <a:rPr lang="es-ES_tradnl">
                <a:solidFill>
                  <a:prstClr val="black"/>
                </a:solidFill>
                <a:latin typeface="Arial" pitchFamily="34" charset="0"/>
              </a:rPr>
              <a:pPr eaLnBrk="1" hangingPunct="1"/>
              <a:t>20</a:t>
            </a:fld>
            <a:endParaRPr lang="es-ES_tradnl" dirty="0">
              <a:solidFill>
                <a:prstClr val="black"/>
              </a:solidFill>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2D6390F-A4B0-4AE7-B666-30F42FE49101}" type="slidenum">
              <a:rPr lang="es-ES_tradnl">
                <a:solidFill>
                  <a:prstClr val="black"/>
                </a:solidFill>
                <a:latin typeface="Arial" pitchFamily="34" charset="0"/>
              </a:rPr>
              <a:pPr eaLnBrk="1" hangingPunct="1"/>
              <a:t>21</a:t>
            </a:fld>
            <a:endParaRPr lang="es-ES_tradnl"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Herrenhausen Schloss Garten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7C5DD75-46F9-404E-981E-0230F7E973CB}"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Herrenhausen Schloss Garten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91B6ACE-5EDE-4E55-8077-CA64817DADAA}" type="slidenum">
              <a:rPr lang="es-ES_tradnl">
                <a:solidFill>
                  <a:prstClr val="black"/>
                </a:solidFill>
                <a:latin typeface="Arial" pitchFamily="34" charset="0"/>
              </a:rPr>
              <a:pPr eaLnBrk="1" hangingPunct="1"/>
              <a:t>23</a:t>
            </a:fld>
            <a:endParaRPr lang="es-ES_tradnl"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Herrenhausen Schloss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75C93A9-99A4-4D78-B180-343A4DB6D469}" type="slidenum">
              <a:rPr lang="es-ES_tradnl">
                <a:solidFill>
                  <a:prstClr val="black"/>
                </a:solidFill>
                <a:latin typeface="Arial" pitchFamily="34" charset="0"/>
              </a:rPr>
              <a:pPr eaLnBrk="1" hangingPunct="1"/>
              <a:t>26</a:t>
            </a:fld>
            <a:endParaRPr lang="es-ES_tradnl"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63BC03C-7390-494C-A28A-FA1B50266552}" type="slidenum">
              <a:rPr lang="es-ES_tradnl">
                <a:solidFill>
                  <a:prstClr val="black"/>
                </a:solidFill>
                <a:latin typeface="Arial" pitchFamily="34" charset="0"/>
              </a:rPr>
              <a:pPr eaLnBrk="1" hangingPunct="1"/>
              <a:t>27</a:t>
            </a:fld>
            <a:endParaRPr lang="es-ES_tradnl"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Wihl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FC4280B-C8C1-4CB5-B84D-5D469443BAE7}" type="slidenum">
              <a:rPr lang="es-ES_tradnl">
                <a:solidFill>
                  <a:prstClr val="black"/>
                </a:solidFill>
                <a:latin typeface="Arial" pitchFamily="34" charset="0"/>
              </a:rPr>
              <a:pPr eaLnBrk="1" hangingPunct="1"/>
              <a:t>28</a:t>
            </a:fld>
            <a:endParaRPr lang="es-ES_tradnl"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Wihl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C15CEA5-9BBB-47CB-8D4E-6F300BE03478}" type="slidenum">
              <a:rPr lang="es-ES_tradnl">
                <a:solidFill>
                  <a:prstClr val="black"/>
                </a:solidFill>
                <a:latin typeface="Arial" pitchFamily="34" charset="0"/>
              </a:rPr>
              <a:pPr eaLnBrk="1" hangingPunct="1"/>
              <a:t>29</a:t>
            </a:fld>
            <a:endParaRPr lang="es-ES_tradnl"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Kassel Wihl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93FD36E-A015-4C85-9903-28E8409A6B75}"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Lichtentaler Allee.-Baden-Baden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E9FCA43-BF43-4A75-B395-A231052A52FD}"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Lichtentaler Allee.-Baden-Baden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C5A5A06-C9BE-4918-9D14-BEECFF1E2E54}"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Lichtentaler Allee.-Baden-Baden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C0ED290-67B5-4283-A164-51D1FD4607D8}"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BD47BE6-0590-42CE-B41A-3EA48FD15035}"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A2473C4-40D7-4FF5-B8F2-5D7F6ED1432A}"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0B8669E-0638-4CE6-AB08-2855CC6089C6}" type="slidenum">
              <a:rPr lang="es-ES_tradnl">
                <a:solidFill>
                  <a:prstClr val="black"/>
                </a:solidFill>
                <a:latin typeface="Arial" pitchFamily="34" charset="0"/>
              </a:rPr>
              <a:pPr eaLnBrk="1" hangingPunct="1"/>
              <a:t>41</a:t>
            </a:fld>
            <a:endParaRPr lang="es-ES_tradnl"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5450D6B-7145-474E-B49D-4A871816B57C}" type="slidenum">
              <a:rPr lang="es-ES_tradnl">
                <a:solidFill>
                  <a:prstClr val="black"/>
                </a:solidFill>
                <a:latin typeface="Arial" pitchFamily="34" charset="0"/>
              </a:rPr>
              <a:pPr eaLnBrk="1" hangingPunct="1"/>
              <a:t>42</a:t>
            </a:fld>
            <a:endParaRPr lang="es-ES_tradnl"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D22AF67-6136-47CC-8045-AD50F924016E}"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F740823-62B5-4E3C-938D-2255925F4506}"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E87A218-3E79-4825-BCB2-4EAAD67AE0C4}"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DF9E8CC-995F-4AFE-BB23-93F4238D103C}" type="slidenum">
              <a:rPr lang="es-ES_tradnl">
                <a:solidFill>
                  <a:prstClr val="black"/>
                </a:solidFill>
                <a:latin typeface="Arial" pitchFamily="34" charset="0"/>
              </a:rPr>
              <a:pPr eaLnBrk="1" hangingPunct="1"/>
              <a:t>46</a:t>
            </a:fld>
            <a:endParaRPr lang="es-ES_tradnl"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4552037-5F51-4EAF-A285-033E1B0F2437}" type="slidenum">
              <a:rPr lang="es-ES_tradnl">
                <a:solidFill>
                  <a:prstClr val="black"/>
                </a:solidFill>
                <a:latin typeface="Arial" pitchFamily="34" charset="0"/>
              </a:rPr>
              <a:pPr eaLnBrk="1" hangingPunct="1"/>
              <a:t>47</a:t>
            </a:fld>
            <a:endParaRPr lang="es-ES_tradnl"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C347EB3-FA5E-4187-A425-B6C1473FC25F}" type="slidenum">
              <a:rPr lang="es-ES_tradnl">
                <a:solidFill>
                  <a:prstClr val="black"/>
                </a:solidFill>
                <a:latin typeface="Arial" pitchFamily="34" charset="0"/>
              </a:rPr>
              <a:pPr eaLnBrk="1" hangingPunct="1"/>
              <a:t>48</a:t>
            </a:fld>
            <a:endParaRPr lang="es-ES_tradnl"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A690079-532C-408B-950A-06493607C7EC}" type="slidenum">
              <a:rPr lang="es-ES_tradnl">
                <a:solidFill>
                  <a:prstClr val="black"/>
                </a:solidFill>
                <a:latin typeface="Arial" pitchFamily="34" charset="0"/>
              </a:rPr>
              <a:pPr eaLnBrk="1" hangingPunct="1"/>
              <a:t>49</a:t>
            </a:fld>
            <a:endParaRPr lang="es-ES_tradnl"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124FD1D-47D1-4B3C-A695-5A95C526588C}" type="slidenum">
              <a:rPr lang="es-ES_tradnl">
                <a:solidFill>
                  <a:prstClr val="black"/>
                </a:solidFill>
                <a:latin typeface="Arial" pitchFamily="34" charset="0"/>
              </a:rPr>
              <a:pPr eaLnBrk="1" hangingPunct="1"/>
              <a:t>50</a:t>
            </a:fld>
            <a:endParaRPr lang="es-ES_tradnl"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FCD0C99-0AE4-4DB2-BD2F-31E1E183D783}" type="slidenum">
              <a:rPr lang="es-ES_tradnl">
                <a:solidFill>
                  <a:prstClr val="black"/>
                </a:solidFill>
                <a:latin typeface="Arial" pitchFamily="34" charset="0"/>
              </a:rPr>
              <a:pPr eaLnBrk="1" hangingPunct="1"/>
              <a:t>51</a:t>
            </a:fld>
            <a:endParaRPr lang="es-ES_tradnl"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06F5B1A-7F14-4593-8619-60368F2AAE76}" type="slidenum">
              <a:rPr lang="es-ES_tradnl">
                <a:solidFill>
                  <a:prstClr val="black"/>
                </a:solidFill>
                <a:latin typeface="Arial" pitchFamily="34" charset="0"/>
              </a:rPr>
              <a:pPr eaLnBrk="1" hangingPunct="1"/>
              <a:t>52</a:t>
            </a:fld>
            <a:endParaRPr lang="es-ES_tradnl"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CECB184-E888-4019-9AB0-9A386FFA275A}" type="slidenum">
              <a:rPr lang="es-ES_tradnl">
                <a:solidFill>
                  <a:prstClr val="black"/>
                </a:solidFill>
                <a:latin typeface="Arial" pitchFamily="34" charset="0"/>
              </a:rPr>
              <a:pPr eaLnBrk="1" hangingPunct="1"/>
              <a:t>53</a:t>
            </a:fld>
            <a:endParaRPr lang="es-ES_tradnl"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5173F4C-6A44-436E-A5EE-39AE8B804F5F}"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A553D8D-D010-42DE-AC86-6C94EB3B6EC4}"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Linderhof Palace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A18B1B0-53DC-4824-B4BD-F02813A3E99B}"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A9043B99-3F42-4864-9DA6-A47A3A634496}" type="slidenum">
              <a:rPr lang="es-ES_tradnl">
                <a:solidFill>
                  <a:prstClr val="black"/>
                </a:solidFill>
                <a:latin typeface="Arial" pitchFamily="34" charset="0"/>
              </a:rPr>
              <a:pPr eaLnBrk="1" hangingPunct="1"/>
              <a:t>58</a:t>
            </a:fld>
            <a:endParaRPr lang="es-ES_tradnl"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5F948A1-394A-48C6-9758-1676D2DAD21E}" type="slidenum">
              <a:rPr lang="es-ES_tradnl">
                <a:solidFill>
                  <a:prstClr val="black"/>
                </a:solidFill>
                <a:latin typeface="Arial" pitchFamily="34" charset="0"/>
              </a:rPr>
              <a:pPr eaLnBrk="1" hangingPunct="1"/>
              <a:t>59</a:t>
            </a:fld>
            <a:endParaRPr lang="es-ES_tradnl"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B166BC5-A357-45A1-92B8-14F4B724A202}" type="slidenum">
              <a:rPr lang="es-ES_tradnl">
                <a:solidFill>
                  <a:prstClr val="black"/>
                </a:solidFill>
                <a:latin typeface="Arial" pitchFamily="34" charset="0"/>
              </a:rPr>
              <a:pPr eaLnBrk="1" hangingPunct="1"/>
              <a:t>60</a:t>
            </a:fld>
            <a:endParaRPr lang="es-ES_tradnl"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Munich.-Englisher Garten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084D75CA-2154-4332-B793-2CA1907E2994}" type="slidenum">
              <a:rPr lang="es-ES_tradnl">
                <a:solidFill>
                  <a:prstClr val="black"/>
                </a:solidFill>
                <a:latin typeface="Arial" pitchFamily="34" charset="0"/>
              </a:rPr>
              <a:pPr eaLnBrk="1" hangingPunct="1"/>
              <a:t>61</a:t>
            </a:fld>
            <a:endParaRPr lang="es-ES_tradnl"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Munich.-Englisher Garten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0E75F10-0693-49BC-96AB-C484BEDE7092}"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 Olympic Park</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8FA4F40-23AE-4D46-BDD9-4F9088CB64C3}"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	Munich Olympic Park</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FD3E3C9D-59A0-4C54-A633-9E101416C0AA}"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Stadium</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E063DDD-82AA-4752-93AD-60EA207FF060}" type="slidenum">
              <a:rPr lang="es-ES_tradnl">
                <a:solidFill>
                  <a:prstClr val="black"/>
                </a:solidFill>
                <a:latin typeface="Arial" pitchFamily="34" charset="0"/>
              </a:rPr>
              <a:pPr eaLnBrk="1" hangingPunct="1"/>
              <a:t>65</a:t>
            </a:fld>
            <a:endParaRPr lang="es-ES_tradnl"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6F5D357-A970-48E7-A8A3-1F2AB08B349C}" type="slidenum">
              <a:rPr lang="es-ES_tradnl">
                <a:solidFill>
                  <a:prstClr val="black"/>
                </a:solidFill>
                <a:latin typeface="Arial" pitchFamily="34" charset="0"/>
              </a:rPr>
              <a:pPr eaLnBrk="1" hangingPunct="1"/>
              <a:t>66</a:t>
            </a:fld>
            <a:endParaRPr lang="es-ES_tradnl"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Munich.-Olympia Park</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7DC55B1-25E9-44FA-8F34-BEA910E7417B}" type="slidenum">
              <a:rPr lang="es-ES_tradnl">
                <a:solidFill>
                  <a:prstClr val="black"/>
                </a:solidFill>
                <a:latin typeface="Arial" pitchFamily="34" charset="0"/>
              </a:rPr>
              <a:pPr eaLnBrk="1" hangingPunct="1"/>
              <a:t>67</a:t>
            </a:fld>
            <a:endParaRPr lang="es-ES_tradnl" dirty="0">
              <a:solidFill>
                <a:prstClr val="black"/>
              </a:solidFill>
              <a:latin typeface="Arial" pitchFamily="34"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4FA10FE-310B-452B-858D-14C891910DE3}" type="slidenum">
              <a:rPr lang="es-ES_tradnl">
                <a:solidFill>
                  <a:prstClr val="black"/>
                </a:solidFill>
                <a:latin typeface="Arial" pitchFamily="34" charset="0"/>
              </a:rPr>
              <a:pPr eaLnBrk="1" hangingPunct="1"/>
              <a:t>68</a:t>
            </a:fld>
            <a:endParaRPr lang="es-ES_tradnl" dirty="0">
              <a:solidFill>
                <a:prstClr val="black"/>
              </a:solidFill>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Munich.-Olympic Park</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A1BD4B8-F490-4927-B921-0583A4CDAC77}" type="slidenum">
              <a:rPr lang="es-ES_tradnl">
                <a:solidFill>
                  <a:prstClr val="black"/>
                </a:solidFill>
                <a:latin typeface="Arial" pitchFamily="34" charset="0"/>
              </a:rPr>
              <a:pPr eaLnBrk="1" hangingPunct="1"/>
              <a:t>69</a:t>
            </a:fld>
            <a:endParaRPr lang="es-ES_tradnl" dirty="0">
              <a:solidFill>
                <a:prstClr val="black"/>
              </a:solidFill>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C82F6E1-9175-4CD5-AE40-DB5D5AAC98C2}"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Palace.-Postdam</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a:ln/>
        </p:spPr>
      </p:sp>
      <p:sp>
        <p:nvSpPr>
          <p:cNvPr id="275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5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1DA6E06-7E81-4C40-A251-732E06E3160A}" type="slidenum">
              <a:rPr lang="es-ES_tradnl">
                <a:solidFill>
                  <a:prstClr val="black"/>
                </a:solidFill>
                <a:latin typeface="Arial" pitchFamily="34" charset="0"/>
              </a:rPr>
              <a:pPr eaLnBrk="1" hangingPunct="1"/>
              <a:t>73</a:t>
            </a:fld>
            <a:endParaRPr lang="es-ES_tradnl" dirty="0">
              <a:solidFill>
                <a:prstClr val="black"/>
              </a:solidFill>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a:ln/>
        </p:spPr>
      </p:sp>
      <p:sp>
        <p:nvSpPr>
          <p:cNvPr id="276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6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1350A8C-7F62-43CE-861A-4CF7C3DE9F7C}" type="slidenum">
              <a:rPr lang="es-ES_tradnl">
                <a:solidFill>
                  <a:prstClr val="black"/>
                </a:solidFill>
                <a:latin typeface="Arial" pitchFamily="34" charset="0"/>
              </a:rPr>
              <a:pPr eaLnBrk="1" hangingPunct="1"/>
              <a:t>74</a:t>
            </a:fld>
            <a:endParaRPr lang="es-ES_tradnl" dirty="0">
              <a:solidFill>
                <a:prstClr val="black"/>
              </a:solidFill>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a:ln/>
        </p:spPr>
      </p:sp>
      <p:sp>
        <p:nvSpPr>
          <p:cNvPr id="277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Sans Soucis</a:t>
            </a:r>
          </a:p>
        </p:txBody>
      </p:sp>
      <p:sp>
        <p:nvSpPr>
          <p:cNvPr id="277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1E6991F-7B2D-4343-B6FF-4E6BF5036C11}" type="slidenum">
              <a:rPr lang="es-ES_tradnl">
                <a:solidFill>
                  <a:prstClr val="black"/>
                </a:solidFill>
                <a:latin typeface="Arial" pitchFamily="34" charset="0"/>
              </a:rPr>
              <a:pPr eaLnBrk="1" hangingPunct="1"/>
              <a:t>75</a:t>
            </a:fld>
            <a:endParaRPr lang="es-ES_tradnl" dirty="0">
              <a:solidFill>
                <a:prstClr val="black"/>
              </a:solidFill>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55EB86A9-DA5E-46EF-AD22-0D76E5FD560F}" type="slidenum">
              <a:rPr lang="es-ES_tradnl">
                <a:solidFill>
                  <a:prstClr val="black"/>
                </a:solidFill>
                <a:latin typeface="Arial" pitchFamily="34" charset="0"/>
              </a:rPr>
              <a:pPr eaLnBrk="1" hangingPunct="1"/>
              <a:t>76</a:t>
            </a:fld>
            <a:endParaRPr lang="es-ES_tradnl" dirty="0">
              <a:solidFill>
                <a:prstClr val="black"/>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7D8BC1B-2342-42C1-89D2-83205396D96D}" type="slidenum">
              <a:rPr lang="es-ES_tradnl">
                <a:solidFill>
                  <a:prstClr val="black"/>
                </a:solidFill>
                <a:latin typeface="Arial" pitchFamily="34" charset="0"/>
              </a:rPr>
              <a:pPr eaLnBrk="1" hangingPunct="1"/>
              <a:t>77</a:t>
            </a:fld>
            <a:endParaRPr lang="es-ES_tradnl" dirty="0">
              <a:solidFill>
                <a:prstClr val="black"/>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E56D0AD-4F90-414E-B070-22246D39BACF}" type="slidenum">
              <a:rPr lang="es-ES_tradnl">
                <a:solidFill>
                  <a:prstClr val="black"/>
                </a:solidFill>
                <a:latin typeface="Arial" pitchFamily="34" charset="0"/>
              </a:rPr>
              <a:pPr eaLnBrk="1" hangingPunct="1"/>
              <a:t>78</a:t>
            </a:fld>
            <a:endParaRPr lang="es-ES_tradnl" dirty="0">
              <a:solidFill>
                <a:prstClr val="black"/>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A8F8BCC-719D-4EB2-A575-A4B14993DCC5}" type="slidenum">
              <a:rPr lang="es-ES_tradnl">
                <a:solidFill>
                  <a:prstClr val="black"/>
                </a:solidFill>
                <a:latin typeface="Arial" pitchFamily="34" charset="0"/>
              </a:rPr>
              <a:pPr eaLnBrk="1" hangingPunct="1"/>
              <a:t>79</a:t>
            </a:fld>
            <a:endParaRPr lang="es-ES_tradnl" dirty="0">
              <a:solidFill>
                <a:prstClr val="black"/>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D49CCDF-1CCD-4B64-85AC-86884A4123B8}" type="slidenum">
              <a:rPr lang="es-ES_tradnl">
                <a:solidFill>
                  <a:prstClr val="black"/>
                </a:solidFill>
                <a:latin typeface="Arial" pitchFamily="34" charset="0"/>
              </a:rPr>
              <a:pPr eaLnBrk="1" hangingPunct="1"/>
              <a:t>80</a:t>
            </a:fld>
            <a:endParaRPr lang="es-ES_tradnl" dirty="0">
              <a:solidFill>
                <a:prstClr val="black"/>
              </a:solidFill>
              <a:latin typeface="Arial" pitchFamily="34"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6B026CBC-1681-4BD9-8DBF-8C4AFA52F38F}" type="slidenum">
              <a:rPr lang="es-ES_tradnl">
                <a:solidFill>
                  <a:prstClr val="black"/>
                </a:solidFill>
                <a:latin typeface="Arial" pitchFamily="34" charset="0"/>
              </a:rPr>
              <a:pPr eaLnBrk="1" hangingPunct="1"/>
              <a:t>81</a:t>
            </a:fld>
            <a:endParaRPr lang="es-ES_tradnl" dirty="0">
              <a:solidFill>
                <a:prstClr val="black"/>
              </a:solidFill>
              <a:latin typeface="Arial" pitchFamily="34"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AE441EC-36A1-46B7-A8BC-4BDB157E9AA3}" type="slidenum">
              <a:rPr lang="es-ES_tradnl">
                <a:solidFill>
                  <a:prstClr val="black"/>
                </a:solidFill>
                <a:latin typeface="Arial" pitchFamily="34" charset="0"/>
              </a:rPr>
              <a:pPr eaLnBrk="1" hangingPunct="1"/>
              <a:t>82</a:t>
            </a:fld>
            <a:endParaRPr lang="es-ES_tradnl" dirty="0">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09254BC-79F0-496D-A6D6-59A910411EC6}" type="slidenum">
              <a:rPr lang="es-ES_tradnl">
                <a:solidFill>
                  <a:prstClr val="black"/>
                </a:solidFill>
                <a:latin typeface="Arial" pitchFamily="34" charset="0"/>
              </a:rPr>
              <a:pPr eaLnBrk="1" hangingPunct="1"/>
              <a:t>83</a:t>
            </a:fld>
            <a:endParaRPr lang="es-ES_tradnl"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1AF5DCE8-5B21-46C5-923C-7985C9EF8DB4}" type="slidenum">
              <a:rPr lang="es-ES_tradnl">
                <a:solidFill>
                  <a:prstClr val="black"/>
                </a:solidFill>
                <a:latin typeface="Arial" pitchFamily="34" charset="0"/>
              </a:rPr>
              <a:pPr eaLnBrk="1" hangingPunct="1"/>
              <a:t>84</a:t>
            </a:fld>
            <a:endParaRPr lang="es-ES_tradnl"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4FC582C-A90D-4BF9-972F-2B1B84A28475}" type="slidenum">
              <a:rPr lang="es-ES_tradnl">
                <a:solidFill>
                  <a:prstClr val="black"/>
                </a:solidFill>
                <a:latin typeface="Arial" pitchFamily="34" charset="0"/>
              </a:rPr>
              <a:pPr eaLnBrk="1" hangingPunct="1"/>
              <a:t>85</a:t>
            </a:fld>
            <a:endParaRPr lang="es-ES_tradnl" dirty="0">
              <a:solidFill>
                <a:prstClr val="black"/>
              </a:solidFill>
              <a:latin typeface="Arial" pitchFamily="34"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060505F-CB32-4E17-AC54-1132F8799756}" type="slidenum">
              <a:rPr lang="es-ES_tradnl">
                <a:solidFill>
                  <a:prstClr val="black"/>
                </a:solidFill>
                <a:latin typeface="Arial" pitchFamily="34" charset="0"/>
              </a:rPr>
              <a:pPr eaLnBrk="1" hangingPunct="1"/>
              <a:t>86</a:t>
            </a:fld>
            <a:endParaRPr lang="es-ES_tradnl"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Soucis Palace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3BF009B4-2295-4EAA-B512-D46E45258EC2}" type="slidenum">
              <a:rPr lang="es-ES_tradnl">
                <a:solidFill>
                  <a:prstClr val="black"/>
                </a:solidFill>
                <a:latin typeface="Arial" pitchFamily="34" charset="0"/>
              </a:rPr>
              <a:pPr eaLnBrk="1" hangingPunct="1"/>
              <a:t>87</a:t>
            </a:fld>
            <a:endParaRPr lang="es-ES_tradnl"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BE7A4F7-B2DF-4BDB-B248-7CFB40EF3B32}" type="slidenum">
              <a:rPr lang="es-ES_tradnl">
                <a:solidFill>
                  <a:prstClr val="black"/>
                </a:solidFill>
                <a:latin typeface="Arial" pitchFamily="34" charset="0"/>
              </a:rPr>
              <a:pPr eaLnBrk="1" hangingPunct="1"/>
              <a:t>88</a:t>
            </a:fld>
            <a:endParaRPr lang="es-ES_tradnl"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4867995F-3F0B-49A2-BC23-94DE3BC6FFA7}" type="slidenum">
              <a:rPr lang="es-ES_tradnl">
                <a:solidFill>
                  <a:prstClr val="black"/>
                </a:solidFill>
                <a:latin typeface="Arial" pitchFamily="34" charset="0"/>
              </a:rPr>
              <a:pPr eaLnBrk="1" hangingPunct="1"/>
              <a:t>89</a:t>
            </a:fld>
            <a:endParaRPr lang="es-ES_tradnl" dirty="0">
              <a:solidFill>
                <a:prstClr val="black"/>
              </a:solidFill>
              <a:latin typeface="Arial" pitchFamily="34"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Palace,.-Chinese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9C9F547B-C4A0-4893-A402-9FC7BC8366CE}" type="slidenum">
              <a:rPr lang="es-ES_tradnl">
                <a:solidFill>
                  <a:prstClr val="black"/>
                </a:solidFill>
                <a:latin typeface="Arial" pitchFamily="34" charset="0"/>
              </a:rPr>
              <a:pPr eaLnBrk="1" hangingPunct="1"/>
              <a:t>90</a:t>
            </a:fld>
            <a:endParaRPr lang="es-ES_tradnl"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28BD9AA-40A2-46A3-8D2F-ABC0769A14BD}" type="slidenum">
              <a:rPr lang="es-ES_tradnl">
                <a:solidFill>
                  <a:prstClr val="black"/>
                </a:solidFill>
                <a:latin typeface="Arial" pitchFamily="34" charset="0"/>
              </a:rPr>
              <a:pPr eaLnBrk="1" hangingPunct="1"/>
              <a:t>91</a:t>
            </a:fld>
            <a:endParaRPr lang="es-ES_tradnl"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Sans Souci Palace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BFB87CF8-FEBF-4DC4-95BA-38352FA35BAF}" type="slidenum">
              <a:rPr lang="es-ES_tradnl">
                <a:solidFill>
                  <a:prstClr val="black"/>
                </a:solidFill>
                <a:latin typeface="Arial" pitchFamily="34" charset="0"/>
              </a:rPr>
              <a:pPr eaLnBrk="1" hangingPunct="1"/>
              <a:t>92</a:t>
            </a:fld>
            <a:endParaRPr lang="es-ES_tradnl" dirty="0">
              <a:solidFill>
                <a:prstClr val="black"/>
              </a:solidFill>
              <a:latin typeface="Arial" pitchFamily="34"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Wassenburg Anholt Garten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E5FDA51-1701-4927-9372-0BD7F61F1FC1}" type="slidenum">
              <a:rPr lang="es-ES_tradnl">
                <a:solidFill>
                  <a:prstClr val="black"/>
                </a:solidFill>
                <a:latin typeface="Arial" pitchFamily="34" charset="0"/>
              </a:rPr>
              <a:pPr eaLnBrk="1" hangingPunct="1"/>
              <a:t>93</a:t>
            </a:fld>
            <a:endParaRPr lang="es-ES_tradnl" dirty="0">
              <a:solidFill>
                <a:prstClr val="black"/>
              </a:solidFill>
              <a:latin typeface="Arial" pitchFamily="34"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Weilburg Schloss Garten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Zwinger</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288A7BBA-910A-4784-AE92-90F659D388DF}" type="slidenum">
              <a:rPr lang="es-ES_tradnl">
                <a:solidFill>
                  <a:prstClr val="black"/>
                </a:solidFill>
                <a:latin typeface="Arial" pitchFamily="34" charset="0"/>
              </a:rPr>
              <a:pPr eaLnBrk="1" hangingPunct="1"/>
              <a:t>95</a:t>
            </a:fld>
            <a:endParaRPr lang="es-ES_tradnl" dirty="0">
              <a:solidFill>
                <a:prstClr val="black"/>
              </a:solidFill>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7BB7838C-BDFE-4731-8EEE-3EFE4C4FF795}" type="slidenum">
              <a:rPr lang="es-ES_tradnl">
                <a:solidFill>
                  <a:prstClr val="black"/>
                </a:solidFill>
                <a:latin typeface="Arial" pitchFamily="34" charset="0"/>
              </a:rPr>
              <a:pPr eaLnBrk="1" hangingPunct="1"/>
              <a:t>96</a:t>
            </a:fld>
            <a:endParaRPr lang="es-ES_tradnl" dirty="0">
              <a:solidFill>
                <a:prstClr val="black"/>
              </a:solidFill>
              <a:latin typeface="Arial" pitchFamily="34"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 Coutyyard</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EA7C14BA-B6DE-4953-A0D5-A73847ACFE96}" type="slidenum">
              <a:rPr lang="es-ES_tradnl">
                <a:solidFill>
                  <a:prstClr val="black"/>
                </a:solidFill>
                <a:latin typeface="Arial" pitchFamily="34" charset="0"/>
              </a:rPr>
              <a:pPr eaLnBrk="1" hangingPunct="1"/>
              <a:t>97</a:t>
            </a:fld>
            <a:endParaRPr lang="es-ES_tradnl"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822673CE-0894-4C1D-AE00-FD2AC4C04889}"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Zwinger.-Dresden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C1962F25-54FC-4A04-A0EE-6817E39DE20A}"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fld id="{D147C560-181D-483E-8457-2E6E000BF3EB}" type="slidenum">
              <a:rPr lang="es-ES_tradnl">
                <a:solidFill>
                  <a:prstClr val="black"/>
                </a:solidFill>
                <a:latin typeface="Arial" pitchFamily="34" charset="0"/>
              </a:rPr>
              <a:pPr eaLnBrk="1" hangingPunct="1"/>
              <a:t>100</a:t>
            </a:fld>
            <a:endParaRPr lang="es-ES_tradnl"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Zwinger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91548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87356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1972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788209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235710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05905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89468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97542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9746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63440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60561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334756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67417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97337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471942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68624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95281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57828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235325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302243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1750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4281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7539565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7235021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568008" cy="3816424"/>
          </a:xfrm>
        </p:spPr>
        <p:txBody>
          <a:bodyPr>
            <a:noAutofit/>
          </a:bodyPr>
          <a:lstStyle/>
          <a:p>
            <a:r>
              <a:rPr lang="es-ES" sz="3200" dirty="0"/>
              <a:t>EUROPA.-LA VUELTA AL MUNDO EN 885 JARDINES.-ALEMANIA</a:t>
            </a:r>
            <a:r>
              <a:rPr lang="es-ES" sz="3600" dirty="0"/>
              <a:t>.-</a:t>
            </a:r>
            <a:r>
              <a:rPr lang="es-ES" sz="2800" dirty="0"/>
              <a:t>.-Charlottenburg .-Dresden Grosser .-Herrenhausen.-Kassel Park.-Lichtentaler Allee.-Linderhof.-Olimpic Park.-Sans Soucis.-Zwinger Countrypark</a:t>
            </a:r>
          </a:p>
        </p:txBody>
      </p:sp>
      <p:sp>
        <p:nvSpPr>
          <p:cNvPr id="3" name="2 Subtítulo"/>
          <p:cNvSpPr>
            <a:spLocks noGrp="1"/>
          </p:cNvSpPr>
          <p:nvPr>
            <p:ph type="subTitle" idx="1"/>
          </p:nvPr>
        </p:nvSpPr>
        <p:spPr>
          <a:xfrm>
            <a:off x="2411760" y="5445224"/>
            <a:ext cx="6046440" cy="929698"/>
          </a:xfrm>
        </p:spPr>
        <p:txBody>
          <a:bodyPr>
            <a:normAutofit fontScale="70000" lnSpcReduction="200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173354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Palacio de Charlottenburg</a:t>
            </a:r>
          </a:p>
        </p:txBody>
      </p:sp>
      <p:sp>
        <p:nvSpPr>
          <p:cNvPr id="3" name="2 Marcador de contenido"/>
          <p:cNvSpPr>
            <a:spLocks noGrp="1"/>
          </p:cNvSpPr>
          <p:nvPr>
            <p:ph sz="quarter" idx="1"/>
          </p:nvPr>
        </p:nvSpPr>
        <p:spPr>
          <a:xfrm>
            <a:off x="457200" y="1844823"/>
            <a:ext cx="7427168" cy="4584551"/>
          </a:xfrm>
        </p:spPr>
        <p:txBody>
          <a:bodyPr>
            <a:normAutofit fontScale="92500"/>
          </a:bodyPr>
          <a:lstStyle/>
          <a:p>
            <a:pPr>
              <a:defRPr/>
            </a:pPr>
            <a:r>
              <a:rPr lang="es-ES" b="1" dirty="0"/>
              <a:t>Palacio de Charlottenburg</a:t>
            </a:r>
            <a:r>
              <a:rPr lang="es-ES" dirty="0"/>
              <a:t> es el mayor palacio en Berlín y el único edificio en la ciudad que se remonta a la época de la familia de los Hohenzollern.</a:t>
            </a:r>
          </a:p>
          <a:p>
            <a:pPr>
              <a:defRPr/>
            </a:pPr>
            <a:r>
              <a:rPr lang="es-ES" dirty="0"/>
              <a:t> Se encuentra ubicado en el distrito de Charlottenburg. </a:t>
            </a:r>
          </a:p>
          <a:p>
            <a:pPr>
              <a:defRPr/>
            </a:pPr>
            <a:r>
              <a:rPr lang="es-ES" dirty="0"/>
              <a:t>El palacio fue construido a finales del siglo XVII y se amplió considerablemente durante el siglo XVIII.</a:t>
            </a:r>
          </a:p>
          <a:p>
            <a:pPr>
              <a:defRPr/>
            </a:pPr>
            <a:r>
              <a:rPr lang="es-ES" dirty="0"/>
              <a:t>El jardín fue diseñado en 1697 en estilo barroco por Simeón Godeau que habían sido influenciado por André Le Nôtre, diseñador de los jardines de Versalles. </a:t>
            </a:r>
          </a:p>
          <a:p>
            <a:pPr>
              <a:defRPr/>
            </a:pPr>
            <a:endParaRPr lang="es-ES" dirty="0"/>
          </a:p>
        </p:txBody>
      </p:sp>
    </p:spTree>
    <p:extLst>
      <p:ext uri="{BB962C8B-B14F-4D97-AF65-F5344CB8AC3E}">
        <p14:creationId xmlns:p14="http://schemas.microsoft.com/office/powerpoint/2010/main" val="329767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lstStyle/>
          <a:p>
            <a:r>
              <a:rPr lang="es-ES" dirty="0"/>
              <a:t>El diseño de Godeau consistía en patrones geométricos, con avenidas y fosos, que separaban el jardín de su entorno natural.</a:t>
            </a:r>
          </a:p>
          <a:p>
            <a:endParaRPr lang="es-ES" dirty="0"/>
          </a:p>
        </p:txBody>
      </p:sp>
    </p:spTree>
    <p:extLst>
      <p:ext uri="{BB962C8B-B14F-4D97-AF65-F5344CB8AC3E}">
        <p14:creationId xmlns:p14="http://schemas.microsoft.com/office/powerpoint/2010/main" val="4049263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harlottenburg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9244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harlottenburg P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8925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harlottenburg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043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Dres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410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Dresden Grosser Garten</a:t>
            </a:r>
          </a:p>
        </p:txBody>
      </p:sp>
      <p:sp>
        <p:nvSpPr>
          <p:cNvPr id="3" name="2 Marcador de contenido"/>
          <p:cNvSpPr>
            <a:spLocks noGrp="1"/>
          </p:cNvSpPr>
          <p:nvPr>
            <p:ph sz="quarter" idx="1"/>
          </p:nvPr>
        </p:nvSpPr>
        <p:spPr>
          <a:xfrm>
            <a:off x="457200" y="1916113"/>
            <a:ext cx="7355160" cy="4214812"/>
          </a:xfrm>
        </p:spPr>
        <p:txBody>
          <a:bodyPr>
            <a:normAutofit lnSpcReduction="10000"/>
          </a:bodyPr>
          <a:lstStyle/>
          <a:p>
            <a:pPr>
              <a:defRPr/>
            </a:pPr>
            <a:r>
              <a:rPr lang="es-ES" dirty="0"/>
              <a:t>El </a:t>
            </a:r>
            <a:r>
              <a:rPr lang="es-ES" b="1" dirty="0"/>
              <a:t>Großer Garten</a:t>
            </a:r>
            <a:r>
              <a:rPr lang="es-ES" dirty="0"/>
              <a:t> es un jardín barroco de la ciudad alemana de Dresde. </a:t>
            </a:r>
          </a:p>
          <a:p>
            <a:pPr>
              <a:defRPr/>
            </a:pPr>
            <a:r>
              <a:rPr lang="es-ES" dirty="0"/>
              <a:t>Se construyó a partir de 1676 como jardín de caza fuera de las murallas de la ciudad para el que más tarde fue príncipe elector de Sajonia Juan Jorge III.</a:t>
            </a:r>
          </a:p>
          <a:p>
            <a:pPr>
              <a:defRPr/>
            </a:pPr>
            <a:r>
              <a:rPr lang="es-ES" dirty="0"/>
              <a:t>El jardín tiene una forma casi rectangular, con una superficie de cerca de 2 km² y una longitud de 1900 m. </a:t>
            </a:r>
          </a:p>
          <a:p>
            <a:pPr>
              <a:defRPr/>
            </a:pPr>
            <a:r>
              <a:rPr lang="es-ES" dirty="0"/>
              <a:t>Al noroeste del Großer Garten se encuentra la fábrica de Volkswagen.</a:t>
            </a:r>
          </a:p>
          <a:p>
            <a:pPr>
              <a:defRPr/>
            </a:pPr>
            <a:endParaRPr lang="es-ES" dirty="0"/>
          </a:p>
          <a:p>
            <a:pPr>
              <a:defRPr/>
            </a:pPr>
            <a:endParaRPr lang="es-ES" dirty="0"/>
          </a:p>
        </p:txBody>
      </p:sp>
    </p:spTree>
    <p:extLst>
      <p:ext uri="{BB962C8B-B14F-4D97-AF65-F5344CB8AC3E}">
        <p14:creationId xmlns:p14="http://schemas.microsoft.com/office/powerpoint/2010/main" val="1424875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250"/>
            <a:ext cx="7283152" cy="5654675"/>
          </a:xfrm>
        </p:spPr>
        <p:txBody>
          <a:bodyPr>
            <a:normAutofit lnSpcReduction="10000"/>
          </a:bodyPr>
          <a:lstStyle/>
          <a:p>
            <a:pPr>
              <a:defRPr/>
            </a:pPr>
            <a:r>
              <a:rPr lang="es-ES" dirty="0"/>
              <a:t>La muralla se desmanteló en 1813 y las piedras se utilizaron para la reconstrucción de Striesen, un barrio de Dresde especialmente dañado durante los combates de las Guerras Napoleónicas. </a:t>
            </a:r>
          </a:p>
          <a:p>
            <a:pPr>
              <a:defRPr/>
            </a:pPr>
            <a:r>
              <a:rPr lang="es-ES" dirty="0"/>
              <a:t>Tras la retirada de los franceses y la reparación de los daños ocasionados por la guerra (1814), el parque fue abierto al público.</a:t>
            </a:r>
          </a:p>
          <a:p>
            <a:pPr>
              <a:defRPr/>
            </a:pPr>
            <a:r>
              <a:rPr lang="es-ES" dirty="0"/>
              <a:t>Hoy en día, el Großer Garten alberga el jardín zoológico de Dresde, el botánico, el palacete de verano, el lago de Carola (con la posibilidad de alquilar botes), el escenario del llamado Junge Garde y el “ferrocarril del parque” (un pequeño circuito para un tren infantil), así como pequeñas fuentes.</a:t>
            </a:r>
          </a:p>
        </p:txBody>
      </p:sp>
    </p:spTree>
    <p:extLst>
      <p:ext uri="{BB962C8B-B14F-4D97-AF65-F5344CB8AC3E}">
        <p14:creationId xmlns:p14="http://schemas.microsoft.com/office/powerpoint/2010/main" val="2077174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Dresden - &quot;Großer Garten&quot;  Luftbild Luftbilder Luftaufnahme Luftaufnahm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276350"/>
            <a:ext cx="9396413" cy="813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15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archinform.org:8080/l/700079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97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an-morgen-denken.de/wissenschaftsdienst/04feb/dres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621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dres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387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Dres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647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354162"/>
          </a:xfrm>
        </p:spPr>
        <p:txBody>
          <a:bodyPr/>
          <a:lstStyle/>
          <a:p>
            <a:pPr>
              <a:defRPr/>
            </a:pPr>
            <a:r>
              <a:rPr lang="es-ES" dirty="0"/>
              <a:t>Herrenhausen</a:t>
            </a:r>
          </a:p>
        </p:txBody>
      </p:sp>
      <p:sp>
        <p:nvSpPr>
          <p:cNvPr id="3" name="2 Marcador de contenido"/>
          <p:cNvSpPr>
            <a:spLocks noGrp="1"/>
          </p:cNvSpPr>
          <p:nvPr>
            <p:ph sz="quarter" idx="1"/>
          </p:nvPr>
        </p:nvSpPr>
        <p:spPr>
          <a:xfrm>
            <a:off x="457200" y="1988840"/>
            <a:ext cx="7499176" cy="5154910"/>
          </a:xfrm>
        </p:spPr>
        <p:txBody>
          <a:bodyPr/>
          <a:lstStyle/>
          <a:p>
            <a:pPr>
              <a:defRPr/>
            </a:pPr>
            <a:r>
              <a:rPr lang="es-ES" b="1" dirty="0"/>
              <a:t>Herrenhäuser Gärten</a:t>
            </a:r>
            <a:r>
              <a:rPr lang="es-ES" dirty="0"/>
              <a:t> en alemán ( cuya traducción literal es </a:t>
            </a:r>
            <a:r>
              <a:rPr lang="es-ES" i="1" dirty="0"/>
              <a:t>Jardines de las Casas de los Señores</a:t>
            </a:r>
            <a:r>
              <a:rPr lang="es-ES" dirty="0"/>
              <a:t>), se encuentran en Hannover, del estado federado alemán de la Baja Sajonia  y lo componen los jardines denominados: </a:t>
            </a:r>
            <a:r>
              <a:rPr lang="es-ES" b="1" dirty="0"/>
              <a:t>Großen Garten</a:t>
            </a:r>
            <a:r>
              <a:rPr lang="es-ES" dirty="0"/>
              <a:t>, el </a:t>
            </a:r>
            <a:r>
              <a:rPr lang="es-ES" b="1" dirty="0"/>
              <a:t>Berggarten</a:t>
            </a:r>
            <a:r>
              <a:rPr lang="es-ES" dirty="0"/>
              <a:t> así como los </a:t>
            </a:r>
            <a:r>
              <a:rPr lang="es-ES" b="1" dirty="0"/>
              <a:t>Georgengarten</a:t>
            </a:r>
            <a:r>
              <a:rPr lang="es-ES" dirty="0"/>
              <a:t> y el </a:t>
            </a:r>
            <a:r>
              <a:rPr lang="es-ES" b="1" dirty="0"/>
              <a:t>Welfengarten</a:t>
            </a:r>
            <a:r>
              <a:rPr lang="es-ES" dirty="0"/>
              <a:t>.</a:t>
            </a:r>
          </a:p>
          <a:p>
            <a:pPr>
              <a:defRPr/>
            </a:pPr>
            <a:r>
              <a:rPr lang="es-ES" dirty="0"/>
              <a:t>El Große Garten (Gran Jardín) es uno de los jardines barrocos europeos más conocidos. </a:t>
            </a:r>
          </a:p>
          <a:p>
            <a:pPr>
              <a:defRPr/>
            </a:pPr>
            <a:endParaRPr lang="es-ES" dirty="0"/>
          </a:p>
        </p:txBody>
      </p:sp>
    </p:spTree>
    <p:extLst>
      <p:ext uri="{BB962C8B-B14F-4D97-AF65-F5344CB8AC3E}">
        <p14:creationId xmlns:p14="http://schemas.microsoft.com/office/powerpoint/2010/main" val="815268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7643192" cy="5273675"/>
          </a:xfrm>
        </p:spPr>
        <p:txBody>
          <a:bodyPr/>
          <a:lstStyle/>
          <a:p>
            <a:pPr>
              <a:defRPr/>
            </a:pPr>
            <a:r>
              <a:rPr lang="es-ES" dirty="0"/>
              <a:t>Junto a éste se encuentra el Berggarten (Jardín de la montaña), un jardín agradable para el paseo en el que se encuentra el jardín botánico con nuevos atractivos añadidos recientemente tal como el Invernadero de plantas tropicales a raíz de la celebración de la Expo 2000. </a:t>
            </a:r>
          </a:p>
          <a:p>
            <a:pPr>
              <a:defRPr/>
            </a:pPr>
            <a:r>
              <a:rPr lang="es-ES" dirty="0"/>
              <a:t>Además se encuentran juntos los jardines paisajistas de estilo inglés </a:t>
            </a:r>
            <a:r>
              <a:rPr lang="es-ES" i="1" dirty="0"/>
              <a:t>Georgengarten</a:t>
            </a:r>
            <a:r>
              <a:rPr lang="es-ES" dirty="0"/>
              <a:t> y el </a:t>
            </a:r>
            <a:r>
              <a:rPr lang="es-ES" i="1" dirty="0"/>
              <a:t>Welfengarten</a:t>
            </a:r>
            <a:r>
              <a:rPr lang="es-ES" dirty="0"/>
              <a:t>. Las cuatro jardines se encuentran juntos sin solución de continuidad formando un todo donde la historia y la modernidad se juntan en el interior de la ciudad de Hannover.</a:t>
            </a:r>
          </a:p>
          <a:p>
            <a:pPr>
              <a:defRPr/>
            </a:pPr>
            <a:endParaRPr lang="es-ES" dirty="0"/>
          </a:p>
        </p:txBody>
      </p:sp>
    </p:spTree>
    <p:extLst>
      <p:ext uri="{BB962C8B-B14F-4D97-AF65-F5344CB8AC3E}">
        <p14:creationId xmlns:p14="http://schemas.microsoft.com/office/powerpoint/2010/main" val="43980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3 Imagen" descr="Herrenhausen_Kupfersti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390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3 Imagen" descr="800px-Hannover_-_Herrenhausen_-_Großer_Garten_-_Kaskade_-_200505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078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3 Imagen" descr="800px-Hannover_-_Herrenhausen_-_Großer_Garten_-_Glockenfontäne_-_200505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2771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3 Imagen" descr="800pxGeorgengarten.-Hannover_Wilhelm-Busch-Muse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535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errenhau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121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errenhausen Royal 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134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errehhau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944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Kassel Park</a:t>
            </a:r>
          </a:p>
        </p:txBody>
      </p:sp>
      <p:sp>
        <p:nvSpPr>
          <p:cNvPr id="4" name="3 Marcador de contenido"/>
          <p:cNvSpPr>
            <a:spLocks noGrp="1"/>
          </p:cNvSpPr>
          <p:nvPr>
            <p:ph sz="quarter" idx="1"/>
          </p:nvPr>
        </p:nvSpPr>
        <p:spPr/>
        <p:txBody>
          <a:bodyPr/>
          <a:lstStyle/>
          <a:p>
            <a:pPr>
              <a:defRPr/>
            </a:pPr>
            <a:r>
              <a:rPr lang="es-ES" b="1" dirty="0"/>
              <a:t>Kassel</a:t>
            </a:r>
            <a:r>
              <a:rPr lang="es-ES" dirty="0"/>
              <a:t> es una ciudad situada en el Fulda en Hesse del Norte, Alemania, uno de los dos orígenes del río Weser.</a:t>
            </a:r>
          </a:p>
          <a:p>
            <a:pPr>
              <a:defRPr/>
            </a:pPr>
            <a:r>
              <a:rPr lang="es-ES" dirty="0"/>
              <a:t>Debido a la destrucción de 1943, la ciudad fue casi completamente reconstruida en el estilo de 1950.</a:t>
            </a:r>
          </a:p>
          <a:p>
            <a:pPr>
              <a:defRPr/>
            </a:pPr>
            <a:r>
              <a:rPr lang="es-ES" dirty="0"/>
              <a:t>Otro gran parque es el </a:t>
            </a:r>
            <a:r>
              <a:rPr lang="es-ES" i="1" dirty="0"/>
              <a:t>Karlsaue a</a:t>
            </a:r>
            <a:r>
              <a:rPr lang="es-ES" dirty="0"/>
              <a:t> lo largo del río Fulda. </a:t>
            </a:r>
          </a:p>
          <a:p>
            <a:pPr>
              <a:defRPr/>
            </a:pPr>
            <a:r>
              <a:rPr lang="es-ES" dirty="0"/>
              <a:t>Fundado en el siglo XVI, es famoso por la Orangerie, un palacio construido en 1710 como residencia de verano de los landgraves. </a:t>
            </a:r>
          </a:p>
          <a:p>
            <a:pPr>
              <a:defRPr/>
            </a:pPr>
            <a:endParaRPr lang="es-ES" dirty="0"/>
          </a:p>
        </p:txBody>
      </p:sp>
    </p:spTree>
    <p:extLst>
      <p:ext uri="{BB962C8B-B14F-4D97-AF65-F5344CB8AC3E}">
        <p14:creationId xmlns:p14="http://schemas.microsoft.com/office/powerpoint/2010/main" val="3681469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27168" cy="5773737"/>
          </a:xfrm>
        </p:spPr>
        <p:txBody>
          <a:bodyPr/>
          <a:lstStyle/>
          <a:p>
            <a:pPr>
              <a:defRPr/>
            </a:pPr>
            <a:r>
              <a:rPr lang="es-ES" dirty="0"/>
              <a:t>Hoy en día también hay un planetario en el parque. </a:t>
            </a:r>
          </a:p>
          <a:p>
            <a:pPr>
              <a:defRPr/>
            </a:pPr>
            <a:r>
              <a:rPr lang="es-ES" dirty="0"/>
              <a:t>Además, el Schönfeld Parque contiene un pequeño jardín botánico municipal, el Jardín Botánico de Kassel Garten.</a:t>
            </a:r>
          </a:p>
        </p:txBody>
      </p:sp>
    </p:spTree>
    <p:extLst>
      <p:ext uri="{BB962C8B-B14F-4D97-AF65-F5344CB8AC3E}">
        <p14:creationId xmlns:p14="http://schemas.microsoft.com/office/powerpoint/2010/main" val="2961168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Kassel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708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Kassel Wil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865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descr="Kassel Wil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487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Kassel Wilh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5027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Lichtentaler Allee</a:t>
            </a:r>
          </a:p>
        </p:txBody>
      </p:sp>
      <p:sp>
        <p:nvSpPr>
          <p:cNvPr id="3" name="2 Marcador de contenido"/>
          <p:cNvSpPr>
            <a:spLocks noGrp="1"/>
          </p:cNvSpPr>
          <p:nvPr>
            <p:ph sz="quarter" idx="1"/>
          </p:nvPr>
        </p:nvSpPr>
        <p:spPr>
          <a:xfrm>
            <a:off x="457200" y="1600200"/>
            <a:ext cx="7427168" cy="4530725"/>
          </a:xfrm>
        </p:spPr>
        <p:txBody>
          <a:bodyPr>
            <a:normAutofit/>
          </a:bodyPr>
          <a:lstStyle/>
          <a:p>
            <a:pPr>
              <a:defRPr/>
            </a:pPr>
            <a:r>
              <a:rPr lang="es-ES" dirty="0"/>
              <a:t>La </a:t>
            </a:r>
            <a:r>
              <a:rPr lang="es-ES" b="1" dirty="0"/>
              <a:t>Alameda Lichtentaler</a:t>
            </a:r>
            <a:r>
              <a:rPr lang="es-ES" dirty="0"/>
              <a:t> en alemán :</a:t>
            </a:r>
          </a:p>
          <a:p>
            <a:pPr>
              <a:defRPr/>
            </a:pPr>
            <a:r>
              <a:rPr lang="es-ES" dirty="0"/>
              <a:t> </a:t>
            </a:r>
            <a:r>
              <a:rPr lang="es-ES" b="1" dirty="0"/>
              <a:t>Lichtentaler Allee</a:t>
            </a:r>
            <a:r>
              <a:rPr lang="es-ES" dirty="0"/>
              <a:t> es un parque histórico y arboreto que se desarrolla a lo largo de una avenida de 2.3 kilómetros de longitud siguiendo la orilla oeste del río Oos en Baden-Baden, Baden-Württemberg, Alemania.</a:t>
            </a:r>
          </a:p>
          <a:p>
            <a:pPr>
              <a:defRPr/>
            </a:pPr>
            <a:r>
              <a:rPr lang="es-ES" dirty="0"/>
              <a:t>Se cree que la avenida puede tener sus inicios en 1655 como el trayecto entre el mercado de la ciudad y el monasterio de Lichtenthal.</a:t>
            </a:r>
          </a:p>
        </p:txBody>
      </p:sp>
    </p:spTree>
    <p:extLst>
      <p:ext uri="{BB962C8B-B14F-4D97-AF65-F5344CB8AC3E}">
        <p14:creationId xmlns:p14="http://schemas.microsoft.com/office/powerpoint/2010/main" val="4061236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Actualmente la avenida contiene unos 300 tipos de plantas leñosas tanto nativas como exóticas, incluyendo alisos, azaleas, castaños ,gingkos, citrus, magnolias, aceres, robles, y sicomoros.</a:t>
            </a:r>
          </a:p>
          <a:p>
            <a:endParaRPr lang="es-ES" dirty="0"/>
          </a:p>
          <a:p>
            <a:endParaRPr lang="es-ES" dirty="0"/>
          </a:p>
        </p:txBody>
      </p:sp>
    </p:spTree>
    <p:extLst>
      <p:ext uri="{BB962C8B-B14F-4D97-AF65-F5344CB8AC3E}">
        <p14:creationId xmlns:p14="http://schemas.microsoft.com/office/powerpoint/2010/main" val="3501769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Lichtentaler Al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6200"/>
            <a:ext cx="97536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4856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Lichtentaler Alle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5725"/>
            <a:ext cx="97536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775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Lichtentaller Al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8289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922114"/>
          </a:xfrm>
        </p:spPr>
        <p:txBody>
          <a:bodyPr/>
          <a:lstStyle/>
          <a:p>
            <a:pPr>
              <a:defRPr/>
            </a:pPr>
            <a:r>
              <a:rPr lang="es-ES" dirty="0"/>
              <a:t>Linderhof Palace</a:t>
            </a:r>
          </a:p>
        </p:txBody>
      </p:sp>
      <p:sp>
        <p:nvSpPr>
          <p:cNvPr id="3" name="2 Marcador de contenido"/>
          <p:cNvSpPr>
            <a:spLocks noGrp="1"/>
          </p:cNvSpPr>
          <p:nvPr>
            <p:ph sz="quarter" idx="1"/>
          </p:nvPr>
        </p:nvSpPr>
        <p:spPr>
          <a:xfrm>
            <a:off x="457200" y="1357313"/>
            <a:ext cx="7355160" cy="4773612"/>
          </a:xfrm>
        </p:spPr>
        <p:txBody>
          <a:bodyPr>
            <a:normAutofit lnSpcReduction="10000"/>
          </a:bodyPr>
          <a:lstStyle/>
          <a:p>
            <a:pPr>
              <a:defRPr/>
            </a:pPr>
            <a:r>
              <a:rPr lang="es-ES" b="1" dirty="0"/>
              <a:t>Linderhof</a:t>
            </a:r>
            <a:r>
              <a:rPr lang="es-ES" dirty="0"/>
              <a:t> (alemán: </a:t>
            </a:r>
            <a:r>
              <a:rPr lang="es-ES" i="1" dirty="0"/>
              <a:t>Schloss Linderhof)</a:t>
            </a:r>
            <a:r>
              <a:rPr lang="es-ES" dirty="0"/>
              <a:t> es un palacio en Alemania, cerca de Oberammergau en Baviera, al suroeste, cerca de la Abadía de Ettal. </a:t>
            </a:r>
          </a:p>
          <a:p>
            <a:pPr>
              <a:defRPr/>
            </a:pPr>
            <a:r>
              <a:rPr lang="es-ES" dirty="0"/>
              <a:t>Es el más pequeño de los tres palacios construidos por el rey Ludwig II de Baviera y el único que vivió para ver su finalización.</a:t>
            </a:r>
          </a:p>
          <a:p>
            <a:pPr>
              <a:defRPr/>
            </a:pPr>
            <a:r>
              <a:rPr lang="es-ES" dirty="0"/>
              <a:t>Los jardines que rodean Linderhof se consideran una de las más bellas creaciones de diseño historicista jardín. </a:t>
            </a:r>
          </a:p>
          <a:p>
            <a:pPr>
              <a:defRPr/>
            </a:pPr>
            <a:r>
              <a:rPr lang="es-ES" dirty="0"/>
              <a:t>El parque combina elementos formales del estilo barroco italiano o los jardines del Renacimiento, con secciones ajardinadas que son similares a los de jardín Inglés.</a:t>
            </a:r>
          </a:p>
          <a:p>
            <a:pPr>
              <a:defRPr/>
            </a:pPr>
            <a:endParaRPr lang="es-ES" dirty="0"/>
          </a:p>
        </p:txBody>
      </p:sp>
    </p:spTree>
    <p:extLst>
      <p:ext uri="{BB962C8B-B14F-4D97-AF65-F5344CB8AC3E}">
        <p14:creationId xmlns:p14="http://schemas.microsoft.com/office/powerpoint/2010/main" val="4191690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643192" cy="5304631"/>
          </a:xfrm>
        </p:spPr>
        <p:txBody>
          <a:bodyPr/>
          <a:lstStyle/>
          <a:p>
            <a:pPr>
              <a:defRPr/>
            </a:pPr>
            <a:r>
              <a:rPr lang="es-ES" dirty="0"/>
              <a:t>El palacio está rodeado de jardines formales. que se subdivide en cinco secciones que están decorados con esculturas de la "Fama". </a:t>
            </a:r>
          </a:p>
          <a:p>
            <a:pPr>
              <a:defRPr/>
            </a:pPr>
            <a:r>
              <a:rPr lang="es-ES" dirty="0"/>
              <a:t>Se subdivide en cinco secciones que están decoradas con esculturas alegóricas de los continentes, las estaciones y los elementos: </a:t>
            </a:r>
          </a:p>
          <a:p>
            <a:pPr>
              <a:defRPr/>
            </a:pPr>
            <a:r>
              <a:rPr lang="es-ES" dirty="0"/>
              <a:t>La parte norte se caracteriza por una cascada de treinta escalones de mármol. </a:t>
            </a:r>
          </a:p>
          <a:p>
            <a:pPr>
              <a:defRPr/>
            </a:pPr>
            <a:r>
              <a:rPr lang="es-ES" dirty="0"/>
              <a:t>El extremo inferior de la cascada se forma por la fuente de Neptuno, y encima de ella hay un pabellón de música. </a:t>
            </a:r>
          </a:p>
        </p:txBody>
      </p:sp>
    </p:spTree>
    <p:extLst>
      <p:ext uri="{BB962C8B-B14F-4D97-AF65-F5344CB8AC3E}">
        <p14:creationId xmlns:p14="http://schemas.microsoft.com/office/powerpoint/2010/main" val="764033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99176" cy="5366221"/>
          </a:xfrm>
        </p:spPr>
        <p:txBody>
          <a:bodyPr/>
          <a:lstStyle/>
          <a:p>
            <a:pPr>
              <a:defRPr/>
            </a:pPr>
            <a:r>
              <a:rPr lang="es-ES" dirty="0"/>
              <a:t>El centro del patio occidental está formado por la cuenca con la figura dorada de "Fama". En el oeste hay un pabellón con el busto de Louis XIV. </a:t>
            </a:r>
          </a:p>
          <a:p>
            <a:pPr>
              <a:defRPr/>
            </a:pPr>
            <a:r>
              <a:rPr lang="es-ES" dirty="0"/>
              <a:t>Delante de ella se ve una fuente con la escultura dorada "Amor con los delfines".. </a:t>
            </a:r>
          </a:p>
          <a:p>
            <a:pPr>
              <a:defRPr/>
            </a:pPr>
            <a:r>
              <a:rPr lang="es-ES" dirty="0"/>
              <a:t>El jardín está decorado con cuatro jarrones de mayólica. </a:t>
            </a:r>
          </a:p>
          <a:p>
            <a:pPr>
              <a:defRPr/>
            </a:pPr>
            <a:r>
              <a:rPr lang="es-ES" dirty="0"/>
              <a:t>La coronación del </a:t>
            </a:r>
            <a:r>
              <a:rPr lang="es-ES" b="1" dirty="0"/>
              <a:t>parterre oriental</a:t>
            </a:r>
            <a:r>
              <a:rPr lang="es-ES" dirty="0"/>
              <a:t> es un pabellón de madera con el busto de Louis XVI. </a:t>
            </a:r>
          </a:p>
        </p:txBody>
      </p:sp>
    </p:spTree>
    <p:extLst>
      <p:ext uri="{BB962C8B-B14F-4D97-AF65-F5344CB8AC3E}">
        <p14:creationId xmlns:p14="http://schemas.microsoft.com/office/powerpoint/2010/main" val="3737221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798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Lind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677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6589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38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7879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297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662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965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1804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0186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Schloss Linderhop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730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Linderhof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4617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41548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39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655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Linderhof Pa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06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Schloss Linderho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593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Linderhof Pl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6860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Olimpic Park en Munich</a:t>
            </a:r>
          </a:p>
        </p:txBody>
      </p:sp>
      <p:sp>
        <p:nvSpPr>
          <p:cNvPr id="3" name="2 Marcador de contenido"/>
          <p:cNvSpPr>
            <a:spLocks noGrp="1"/>
          </p:cNvSpPr>
          <p:nvPr>
            <p:ph sz="quarter" idx="1"/>
          </p:nvPr>
        </p:nvSpPr>
        <p:spPr>
          <a:xfrm>
            <a:off x="457200" y="2420888"/>
            <a:ext cx="7427168" cy="4151362"/>
          </a:xfrm>
        </p:spPr>
        <p:txBody>
          <a:bodyPr/>
          <a:lstStyle/>
          <a:p>
            <a:pPr>
              <a:defRPr/>
            </a:pPr>
            <a:r>
              <a:rPr lang="es-ES" b="1" dirty="0"/>
              <a:t>El Olympiapark</a:t>
            </a:r>
            <a:r>
              <a:rPr lang="es-ES" dirty="0"/>
              <a:t> en Munich, Alemania, es un parque olímpico que se construyó para los Juegos Olímpicos de 1972.</a:t>
            </a:r>
          </a:p>
          <a:p>
            <a:pPr>
              <a:defRPr/>
            </a:pPr>
            <a:r>
              <a:rPr lang="es-ES" dirty="0"/>
              <a:t> Se encuentra en el área de Munich conocido como el "Oberwiesenfeld campo" ( "pradera alta"), el Parque continúa sirviendo como un lugar para eventos culturales, sociales y religiosos tales como eventos de culto. </a:t>
            </a:r>
          </a:p>
        </p:txBody>
      </p:sp>
    </p:spTree>
    <p:extLst>
      <p:ext uri="{BB962C8B-B14F-4D97-AF65-F5344CB8AC3E}">
        <p14:creationId xmlns:p14="http://schemas.microsoft.com/office/powerpoint/2010/main" val="31041409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4630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0357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1284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8312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5135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9281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8761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05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50425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933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1711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Olympia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2597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3"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3581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Parc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2279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Sans Soucis Palace</a:t>
            </a:r>
          </a:p>
        </p:txBody>
      </p:sp>
      <p:sp>
        <p:nvSpPr>
          <p:cNvPr id="3" name="2 Marcador de contenido"/>
          <p:cNvSpPr>
            <a:spLocks noGrp="1"/>
          </p:cNvSpPr>
          <p:nvPr>
            <p:ph sz="quarter" idx="1"/>
          </p:nvPr>
        </p:nvSpPr>
        <p:spPr/>
        <p:txBody>
          <a:bodyPr/>
          <a:lstStyle/>
          <a:p>
            <a:pPr>
              <a:defRPr/>
            </a:pPr>
            <a:r>
              <a:rPr lang="es-ES" b="1" dirty="0"/>
              <a:t>Sanssouci</a:t>
            </a:r>
            <a:r>
              <a:rPr lang="es-ES" dirty="0"/>
              <a:t> es el antiguo palacio de verano de Federico el Grande, rey de Prusia, en Potsdam, cerca de Berlín.</a:t>
            </a:r>
          </a:p>
          <a:p>
            <a:pPr>
              <a:defRPr/>
            </a:pPr>
            <a:r>
              <a:rPr lang="es-ES" dirty="0"/>
              <a:t> A menudo se cuenta entre los competidores alemanes de Versalles.</a:t>
            </a:r>
          </a:p>
          <a:p>
            <a:pPr>
              <a:defRPr/>
            </a:pPr>
            <a:r>
              <a:rPr lang="es-ES" dirty="0"/>
              <a:t> Mientras Sanssouci está en el estilo rococó más íntimo y es mucho más pequeño que su homólogo francés. </a:t>
            </a:r>
          </a:p>
          <a:p>
            <a:pPr>
              <a:defRPr/>
            </a:pPr>
            <a:r>
              <a:rPr lang="es-ES" dirty="0"/>
              <a:t>La vista panorámica del jardín de Sanssouci es el resultado de la decisión de Federico el Grande para crear un viñedo en terrazas en la ladera sur de las colinas de Bornstedt.</a:t>
            </a:r>
          </a:p>
          <a:p>
            <a:pPr>
              <a:defRPr/>
            </a:pPr>
            <a:endParaRPr lang="es-ES" dirty="0"/>
          </a:p>
        </p:txBody>
      </p:sp>
    </p:spTree>
    <p:extLst>
      <p:ext uri="{BB962C8B-B14F-4D97-AF65-F5344CB8AC3E}">
        <p14:creationId xmlns:p14="http://schemas.microsoft.com/office/powerpoint/2010/main" val="12347538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57188"/>
            <a:ext cx="7427168" cy="6072187"/>
          </a:xfrm>
        </p:spPr>
        <p:txBody>
          <a:bodyPr/>
          <a:lstStyle/>
          <a:p>
            <a:pPr marL="0" indent="0">
              <a:buNone/>
              <a:defRPr/>
            </a:pPr>
            <a:endParaRPr lang="es-ES" dirty="0"/>
          </a:p>
          <a:p>
            <a:pPr>
              <a:defRPr/>
            </a:pPr>
            <a:r>
              <a:rPr lang="es-ES" dirty="0"/>
              <a:t>Por debajo de la colina, un jardín barroco ornamental, inspirado en el parterre de Versalles, fue construido en 1745. </a:t>
            </a:r>
          </a:p>
          <a:p>
            <a:pPr>
              <a:defRPr/>
            </a:pPr>
            <a:r>
              <a:rPr lang="es-ES" dirty="0"/>
              <a:t>La gran fuente fue construida en el centro de este jardín en 1748.</a:t>
            </a:r>
          </a:p>
        </p:txBody>
      </p:sp>
    </p:spTree>
    <p:extLst>
      <p:ext uri="{BB962C8B-B14F-4D97-AF65-F5344CB8AC3E}">
        <p14:creationId xmlns:p14="http://schemas.microsoft.com/office/powerpoint/2010/main" val="20244499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3 Imagen" descr="Sanssouc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613"/>
            <a:ext cx="9144000" cy="670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9985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Sanssouci_um_19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8263"/>
            <a:ext cx="9144000"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675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Sanssouc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660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3101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9081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2058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3127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8598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2891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1923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9791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094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6675"/>
            <a:ext cx="9753600" cy="731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1299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1749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1578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6160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8129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4749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Park Sans Sou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7793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Wasserburg Anholt Gart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2424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Weilburg Schlossgar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5759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Zwinger Countrypark</a:t>
            </a:r>
          </a:p>
        </p:txBody>
      </p:sp>
      <p:sp>
        <p:nvSpPr>
          <p:cNvPr id="3" name="2 Marcador de contenido"/>
          <p:cNvSpPr>
            <a:spLocks noGrp="1"/>
          </p:cNvSpPr>
          <p:nvPr>
            <p:ph sz="quarter" idx="1"/>
          </p:nvPr>
        </p:nvSpPr>
        <p:spPr>
          <a:xfrm>
            <a:off x="457200" y="1844823"/>
            <a:ext cx="7427168" cy="4584551"/>
          </a:xfrm>
        </p:spPr>
        <p:txBody>
          <a:bodyPr/>
          <a:lstStyle/>
          <a:p>
            <a:pPr>
              <a:defRPr/>
            </a:pPr>
            <a:r>
              <a:rPr lang="es-ES" dirty="0"/>
              <a:t>El </a:t>
            </a:r>
            <a:r>
              <a:rPr lang="es-ES" b="1" dirty="0"/>
              <a:t>Zwinger</a:t>
            </a:r>
            <a:r>
              <a:rPr lang="es-ES" dirty="0"/>
              <a:t> de Dresde es un edificio barroco situado en el casco antiguo de la ciudad, entre el edificio de la ópera Semperoper y Postplatz. </a:t>
            </a:r>
          </a:p>
          <a:p>
            <a:pPr>
              <a:defRPr/>
            </a:pPr>
            <a:r>
              <a:rPr lang="es-ES" dirty="0"/>
              <a:t>Se destaca por las colecciones de arte y ciencia que se encuentran en su interior. </a:t>
            </a:r>
          </a:p>
          <a:p>
            <a:pPr>
              <a:defRPr/>
            </a:pPr>
            <a:r>
              <a:rPr lang="es-ES" dirty="0"/>
              <a:t>El palacio fue edificado en el lugar que antiguamente ocupó una fortaleza y de ahí su nombre, ya que la palabra Zwinger (sinónimo de Ringmauer) se utilizaba para denominar el muro exterior circular que formaba parte de las fortalezas.</a:t>
            </a:r>
          </a:p>
        </p:txBody>
      </p:sp>
    </p:spTree>
    <p:extLst>
      <p:ext uri="{BB962C8B-B14F-4D97-AF65-F5344CB8AC3E}">
        <p14:creationId xmlns:p14="http://schemas.microsoft.com/office/powerpoint/2010/main" val="25368075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3 Imagen" descr="Zwingerluf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2708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4" descr="Zwinger Courtyard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3626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5738"/>
            <a:ext cx="9753600" cy="722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6114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6177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Zw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1565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Zwinge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620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TotalTime>
  <Words>1512</Words>
  <Application>Microsoft Office PowerPoint</Application>
  <PresentationFormat>Presentación en pantalla (4:3)</PresentationFormat>
  <Paragraphs>226</Paragraphs>
  <Slides>100</Slides>
  <Notes>82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100</vt:i4>
      </vt:variant>
    </vt:vector>
  </HeadingPairs>
  <TitlesOfParts>
    <vt:vector size="107" baseType="lpstr">
      <vt:lpstr>Arial</vt:lpstr>
      <vt:lpstr>Calibri</vt:lpstr>
      <vt:lpstr>Century Schoolbook</vt:lpstr>
      <vt:lpstr>Wingdings</vt:lpstr>
      <vt:lpstr>Wingdings 2</vt:lpstr>
      <vt:lpstr>1_Default Theme</vt:lpstr>
      <vt:lpstr>2_Default Theme</vt:lpstr>
      <vt:lpstr>EUROPA.-LA VUELTA AL MUNDO EN 885 JARDINES.-ALEMANIA.-.-Charlottenburg .-Dresden Grosser .-Herrenhausen.-Kassel Park.-Lichtentaler Allee.-Linderhof.-Olimpic Park.-Sans Soucis.-Zwinger Countrypark</vt:lpstr>
      <vt:lpstr>Palacio de Charlottenburg</vt:lpstr>
      <vt:lpstr>Presentación de PowerPoint</vt:lpstr>
      <vt:lpstr>Presentación de PowerPoint</vt:lpstr>
      <vt:lpstr>Presentación de PowerPoint</vt:lpstr>
      <vt:lpstr>Presentación de PowerPoint</vt:lpstr>
      <vt:lpstr>Presentación de PowerPoint</vt:lpstr>
      <vt:lpstr>Dresden Grosser Garten</vt:lpstr>
      <vt:lpstr>Presentación de PowerPoint</vt:lpstr>
      <vt:lpstr>Presentación de PowerPoint</vt:lpstr>
      <vt:lpstr>Presentación de PowerPoint</vt:lpstr>
      <vt:lpstr>Presentación de PowerPoint</vt:lpstr>
      <vt:lpstr>Presentación de PowerPoint</vt:lpstr>
      <vt:lpstr>Presentación de PowerPoint</vt:lpstr>
      <vt:lpstr>Herrenhausen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Kassel Park</vt:lpstr>
      <vt:lpstr>Presentación de PowerPoint</vt:lpstr>
      <vt:lpstr>Presentación de PowerPoint</vt:lpstr>
      <vt:lpstr>Presentación de PowerPoint</vt:lpstr>
      <vt:lpstr>Presentación de PowerPoint</vt:lpstr>
      <vt:lpstr>Presentación de PowerPoint</vt:lpstr>
      <vt:lpstr>Lichtentaler Allee</vt:lpstr>
      <vt:lpstr>Presentación de PowerPoint</vt:lpstr>
      <vt:lpstr>Presentación de PowerPoint</vt:lpstr>
      <vt:lpstr>Presentación de PowerPoint</vt:lpstr>
      <vt:lpstr>Presentación de PowerPoint</vt:lpstr>
      <vt:lpstr>Linderhof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Olimpic Park en Munich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Sans Soucis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Zwinger Countrypark</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5</cp:revision>
  <dcterms:created xsi:type="dcterms:W3CDTF">2016-03-27T07:22:58Z</dcterms:created>
  <dcterms:modified xsi:type="dcterms:W3CDTF">2018-03-08T12:09:16Z</dcterms:modified>
</cp:coreProperties>
</file>