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65"/>
  </p:notesMasterIdLst>
  <p:sldIdLst>
    <p:sldId id="257" r:id="rId2"/>
    <p:sldId id="258" r:id="rId3"/>
    <p:sldId id="259"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294" r:id="rId37"/>
    <p:sldId id="295" r:id="rId38"/>
    <p:sldId id="296" r:id="rId39"/>
    <p:sldId id="297" r:id="rId40"/>
    <p:sldId id="298" r:id="rId41"/>
    <p:sldId id="299" r:id="rId42"/>
    <p:sldId id="300" r:id="rId43"/>
    <p:sldId id="302" r:id="rId44"/>
    <p:sldId id="303" r:id="rId45"/>
    <p:sldId id="304" r:id="rId46"/>
    <p:sldId id="305"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8" r:id="rId78"/>
    <p:sldId id="339" r:id="rId79"/>
    <p:sldId id="340" r:id="rId80"/>
    <p:sldId id="341" r:id="rId81"/>
    <p:sldId id="342" r:id="rId82"/>
    <p:sldId id="343" r:id="rId83"/>
    <p:sldId id="344" r:id="rId84"/>
    <p:sldId id="345" r:id="rId85"/>
    <p:sldId id="346" r:id="rId86"/>
    <p:sldId id="347" r:id="rId87"/>
    <p:sldId id="348" r:id="rId88"/>
    <p:sldId id="349" r:id="rId89"/>
    <p:sldId id="350" r:id="rId90"/>
    <p:sldId id="351" r:id="rId91"/>
    <p:sldId id="352" r:id="rId92"/>
    <p:sldId id="353" r:id="rId93"/>
    <p:sldId id="354" r:id="rId94"/>
    <p:sldId id="355" r:id="rId95"/>
    <p:sldId id="356" r:id="rId96"/>
    <p:sldId id="357" r:id="rId97"/>
    <p:sldId id="358" r:id="rId98"/>
    <p:sldId id="359" r:id="rId99"/>
    <p:sldId id="360" r:id="rId100"/>
    <p:sldId id="361" r:id="rId101"/>
    <p:sldId id="362" r:id="rId102"/>
    <p:sldId id="363" r:id="rId103"/>
    <p:sldId id="364" r:id="rId104"/>
    <p:sldId id="365" r:id="rId105"/>
    <p:sldId id="366" r:id="rId106"/>
    <p:sldId id="367" r:id="rId107"/>
    <p:sldId id="368" r:id="rId108"/>
    <p:sldId id="370" r:id="rId109"/>
    <p:sldId id="371" r:id="rId110"/>
    <p:sldId id="373" r:id="rId111"/>
    <p:sldId id="374" r:id="rId112"/>
    <p:sldId id="427" r:id="rId113"/>
    <p:sldId id="376" r:id="rId114"/>
    <p:sldId id="377" r:id="rId115"/>
    <p:sldId id="378" r:id="rId116"/>
    <p:sldId id="379" r:id="rId117"/>
    <p:sldId id="380" r:id="rId118"/>
    <p:sldId id="381" r:id="rId119"/>
    <p:sldId id="382" r:id="rId120"/>
    <p:sldId id="383" r:id="rId121"/>
    <p:sldId id="384" r:id="rId122"/>
    <p:sldId id="385" r:id="rId123"/>
    <p:sldId id="386" r:id="rId124"/>
    <p:sldId id="387" r:id="rId125"/>
    <p:sldId id="388" r:id="rId126"/>
    <p:sldId id="389" r:id="rId127"/>
    <p:sldId id="390" r:id="rId128"/>
    <p:sldId id="391" r:id="rId129"/>
    <p:sldId id="392" r:id="rId130"/>
    <p:sldId id="393" r:id="rId131"/>
    <p:sldId id="394" r:id="rId132"/>
    <p:sldId id="395" r:id="rId133"/>
    <p:sldId id="396" r:id="rId134"/>
    <p:sldId id="397" r:id="rId135"/>
    <p:sldId id="398" r:id="rId136"/>
    <p:sldId id="399" r:id="rId137"/>
    <p:sldId id="400" r:id="rId138"/>
    <p:sldId id="401" r:id="rId139"/>
    <p:sldId id="402" r:id="rId140"/>
    <p:sldId id="403" r:id="rId141"/>
    <p:sldId id="404" r:id="rId142"/>
    <p:sldId id="405" r:id="rId143"/>
    <p:sldId id="406" r:id="rId144"/>
    <p:sldId id="407" r:id="rId145"/>
    <p:sldId id="408" r:id="rId146"/>
    <p:sldId id="409" r:id="rId147"/>
    <p:sldId id="410" r:id="rId148"/>
    <p:sldId id="411" r:id="rId149"/>
    <p:sldId id="412" r:id="rId150"/>
    <p:sldId id="413" r:id="rId151"/>
    <p:sldId id="414" r:id="rId152"/>
    <p:sldId id="415" r:id="rId153"/>
    <p:sldId id="416" r:id="rId154"/>
    <p:sldId id="417" r:id="rId155"/>
    <p:sldId id="418" r:id="rId156"/>
    <p:sldId id="419" r:id="rId157"/>
    <p:sldId id="420" r:id="rId158"/>
    <p:sldId id="421" r:id="rId159"/>
    <p:sldId id="422" r:id="rId160"/>
    <p:sldId id="423" r:id="rId161"/>
    <p:sldId id="424" r:id="rId162"/>
    <p:sldId id="425" r:id="rId163"/>
    <p:sldId id="426" r:id="rId16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32"/>
      </p:cViewPr>
      <p:guideLst>
        <p:guide orient="horz" pos="2160"/>
        <p:guide pos="2880"/>
      </p:guideLst>
    </p:cSldViewPr>
  </p:slideViewPr>
  <p:notesTextViewPr>
    <p:cViewPr>
      <p:scale>
        <a:sx n="1" d="1"/>
        <a:sy n="1" d="1"/>
      </p:scale>
      <p:origin x="0" y="0"/>
    </p:cViewPr>
  </p:notesTextViewPr>
  <p:sorterViewPr>
    <p:cViewPr>
      <p:scale>
        <a:sx n="100" d="100"/>
        <a:sy n="100" d="100"/>
      </p:scale>
      <p:origin x="0" y="-3309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notesMaster" Target="notesMasters/notes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580FD4-6DE0-4175-807C-F92195D13BEF}"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868F72-8D55-4247-8538-CF8A96492B5D}" type="slidenum">
              <a:rPr lang="es-ES" smtClean="0"/>
              <a:t>‹Nº›</a:t>
            </a:fld>
            <a:endParaRPr lang="es-ES" dirty="0"/>
          </a:p>
        </p:txBody>
      </p:sp>
    </p:spTree>
    <p:extLst>
      <p:ext uri="{BB962C8B-B14F-4D97-AF65-F5344CB8AC3E}">
        <p14:creationId xmlns:p14="http://schemas.microsoft.com/office/powerpoint/2010/main" val="150823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85B3B1-289C-4BB5-A91E-4AEC777CB62B}"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AE936F-3D90-489D-9338-67E1C5D183F5}"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Botánico de See</a:t>
            </a:r>
          </a:p>
        </p:txBody>
      </p:sp>
      <p:sp>
        <p:nvSpPr>
          <p:cNvPr id="4" name="3 Marcador de número de diapositiva"/>
          <p:cNvSpPr>
            <a:spLocks noGrp="1"/>
          </p:cNvSpPr>
          <p:nvPr>
            <p:ph type="sldNum" sz="quarter" idx="5"/>
          </p:nvPr>
        </p:nvSpPr>
        <p:spPr/>
        <p:txBody>
          <a:bodyPr/>
          <a:lstStyle/>
          <a:p>
            <a:pPr>
              <a:defRPr/>
            </a:pPr>
            <a:fld id="{C8357D08-5B33-4968-8D59-896DAFE22837}"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b="1" dirty="0"/>
              <a:t>Jardín Botánico de Hauptgebäude3</a:t>
            </a:r>
            <a:endParaRPr lang="es-ES" altLang="es-ES" dirty="0"/>
          </a:p>
        </p:txBody>
      </p:sp>
      <p:sp>
        <p:nvSpPr>
          <p:cNvPr id="4" name="3 Marcador de número de diapositiva"/>
          <p:cNvSpPr>
            <a:spLocks noGrp="1"/>
          </p:cNvSpPr>
          <p:nvPr>
            <p:ph type="sldNum" sz="quarter" idx="5"/>
          </p:nvPr>
        </p:nvSpPr>
        <p:spPr/>
        <p:txBody>
          <a:bodyPr/>
          <a:lstStyle/>
          <a:p>
            <a:pPr>
              <a:defRPr/>
            </a:pPr>
            <a:fld id="{ED6298F4-3F9B-4AE5-B16F-AF68774BF94A}"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Botánico de See</a:t>
            </a:r>
          </a:p>
        </p:txBody>
      </p:sp>
      <p:sp>
        <p:nvSpPr>
          <p:cNvPr id="4" name="3 Marcador de número de diapositiva"/>
          <p:cNvSpPr>
            <a:spLocks noGrp="1"/>
          </p:cNvSpPr>
          <p:nvPr>
            <p:ph type="sldNum" sz="quarter" idx="5"/>
          </p:nvPr>
        </p:nvSpPr>
        <p:spPr/>
        <p:txBody>
          <a:bodyPr/>
          <a:lstStyle/>
          <a:p>
            <a:pPr>
              <a:defRPr/>
            </a:pPr>
            <a:fld id="{8C71574D-424F-41EF-86DE-D1493359F1CF}"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Alpinas y palmeras en cubeto</a:t>
            </a:r>
          </a:p>
        </p:txBody>
      </p:sp>
      <p:sp>
        <p:nvSpPr>
          <p:cNvPr id="4" name="3 Marcador de número de diapositiva"/>
          <p:cNvSpPr>
            <a:spLocks noGrp="1"/>
          </p:cNvSpPr>
          <p:nvPr>
            <p:ph type="sldNum" sz="quarter" idx="5"/>
          </p:nvPr>
        </p:nvSpPr>
        <p:spPr/>
        <p:txBody>
          <a:bodyPr/>
          <a:lstStyle/>
          <a:p>
            <a:pPr>
              <a:defRPr/>
            </a:pPr>
            <a:fld id="{98C1E435-90C6-45B8-9BF5-642C10163E4D}"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338A19-C3F2-4F29-B24B-8C18CBA3BBF2}" type="slidenum">
              <a:rPr lang="es-ES">
                <a:solidFill>
                  <a:prstClr val="black"/>
                </a:solidFill>
              </a:rPr>
              <a:pPr>
                <a:defRPr/>
              </a:pPr>
              <a:t>152</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854945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427915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534207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096315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603654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565818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922298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9455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446982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547770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16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3285174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776640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826846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5160735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874473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0500053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k%C3%B6ln%2Bbotanischer%2Bgarten%26hl%3Des%26biw%3D1280%26bih%3D666%26prmd%3Dimvns&amp;rurl=translate.google.es&amp;sl=en&amp;twu=1&amp;u=http://en.wikipedia.org/wiki/Subtropics&amp;usg=ALkJrhhP5rZqFPSen3omAc9KXo-wgNHUY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upload.wikimedia.org/wikipedia/commons/5/51/Flora_und_Botanischer_Garten_K%C3%B6ln.jpg"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upload.wikimedia.org/wikipedia/commons/2/23/Flora_Cologne.jpg"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upload.wikimedia.org/wikipedia/commons/1/18/Flora-K%C3%B6ln-Kakteenhaus_.JPG"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botanischer%2Bgarten%2Bm%C3%BCnchen%2Bwikipedia%26hl%3Des%26biw%3D1280%26bih%3D666%26prmd%3Dimvns&amp;rurl=translate.google.es&amp;sl=de&amp;twu=1&amp;u=http://de.wikipedia.org/wiki/Franz_von_Paula_Schrank&amp;usg=ALkJrhj-sNKOuicef4qdIBJHTx73CBT70Q"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hyperlink" Target="//upload.wikimedia.org/wikipedia/commons/9/9d/Botanischer_Garten_Hauptgeb%C3%A4ude_a.jpg" TargetMode="Externa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hyperlink" Target="//upload.wikimedia.org/wikipedia/commons/c/cd/Botanischer_Garten_See.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7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hyperlink" Target="//upload.wikimedia.org/wikipedia/commons/3/31/Botanischer_Garten_Muenchen_Gew%C3%A4chsh%C3%A4user.JPG" TargetMode="Externa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hyperlink" Target="//upload.wikimedia.org/wikipedia/commons/8/8c/Botanischer_Garten_Pavillion.jpg" TargetMode="Externa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hyperlink" Target="//upload.wikimedia.org/wikipedia/commons/1/11/Botanischer_Garten16.jpg" TargetMode="Externa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hyperlink" Target="//upload.wikimedia.org/wikipedia/commons/0/01/Botanischer_Garten_Hauptgeb%C3%A4ude3.jpg"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83.xml.rels><?xml version="1.0" encoding="UTF-8" standalone="yes"?>
<Relationships xmlns="http://schemas.openxmlformats.org/package/2006/relationships"><Relationship Id="rId3" Type="http://schemas.openxmlformats.org/officeDocument/2006/relationships/hyperlink" Target="//upload.wikimedia.org/wikipedia/commons/2/2d/Botanischer_Garten_See2.jpg"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84.xml.rels><?xml version="1.0" encoding="UTF-8" standalone="yes"?>
<Relationships xmlns="http://schemas.openxmlformats.org/package/2006/relationships"><Relationship Id="rId3" Type="http://schemas.openxmlformats.org/officeDocument/2006/relationships/hyperlink" Target="//upload.wikimedia.org/wikipedia/commons/f/f8/Botanic_Garden_Munich_(Nymphenburg)_Alpine_section.jpeg"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8.jpeg"/><Relationship Id="rId5" Type="http://schemas.openxmlformats.org/officeDocument/2006/relationships/hyperlink" Target="//upload.wikimedia.org/wikipedia/commons/5/55/Botanischer_Garten17.jpg" TargetMode="External"/><Relationship Id="rId4" Type="http://schemas.openxmlformats.org/officeDocument/2006/relationships/image" Target="../media/image67.jpeg"/></Relationships>
</file>

<file path=ppt/slides/_rels/slide8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hyperlink" Target="//upload.wikimedia.org/wikipedia/commons/d/d3/JapaneseGardenAugsburg.jpg" TargetMode="Externa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hyperlink" Target="//upload.wikimedia.org/wikipedia/commons/0/00/Augsburg_Bot_Garten_Alter_Wassergarten.JPG" TargetMode="External"/><Relationship Id="rId1" Type="http://schemas.openxmlformats.org/officeDocument/2006/relationships/slideLayout" Target="../slideLayouts/slideLayout7.xml"/><Relationship Id="rId5" Type="http://schemas.openxmlformats.org/officeDocument/2006/relationships/image" Target="../media/image101.jpeg"/><Relationship Id="rId4" Type="http://schemas.openxmlformats.org/officeDocument/2006/relationships/hyperlink" Target="//upload.wikimedia.org/wikipedia/commons/e/ec/Augsburg_Bot_Garten_Japang_Teichgarten.jpg" TargetMode="Externa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hyperlink" Target="//upload.wikimedia.org/wikipedia/commons/d/d1/Augsburg_Bot_Garten_Bauerngarten.jpg" TargetMode="External"/><Relationship Id="rId1" Type="http://schemas.openxmlformats.org/officeDocument/2006/relationships/slideLayout" Target="../slideLayouts/slideLayout7.xml"/><Relationship Id="rId5" Type="http://schemas.openxmlformats.org/officeDocument/2006/relationships/image" Target="../media/image103.jpeg"/><Relationship Id="rId4" Type="http://schemas.openxmlformats.org/officeDocument/2006/relationships/hyperlink" Target="//upload.wikimedia.org/wikipedia/commons/1/19/Augsburg_Bot_Garten_Japang_Wasserlauf.jpg" TargetMode="Externa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hyperlink" Target="//upload.wikimedia.org/wikipedia/commons/0/0d/Augsburg_Bot_Garten_Am_Rosenpavillon.jpg" TargetMode="External"/><Relationship Id="rId1" Type="http://schemas.openxmlformats.org/officeDocument/2006/relationships/slideLayout" Target="../slideLayouts/slideLayout7.xml"/><Relationship Id="rId5" Type="http://schemas.openxmlformats.org/officeDocument/2006/relationships/image" Target="../media/image105.jpeg"/><Relationship Id="rId4" Type="http://schemas.openxmlformats.org/officeDocument/2006/relationships/hyperlink" Target="//upload.wikimedia.org/wikipedia/commons/a/ac/Augsburg_Bot_Garten_Im_Kletterpflanzenpavillon.jpg" TargetMode="External"/></Relationships>
</file>

<file path=ppt/slides/_rels/slide12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hyperlink" Target="//upload.wikimedia.org/wikipedia/commons/9/96/Augsburg_Bot_Garten_Bluehender_Senkgarten.jpg" TargetMode="External"/><Relationship Id="rId1" Type="http://schemas.openxmlformats.org/officeDocument/2006/relationships/slideLayout" Target="../slideLayouts/slideLayout7.xml"/><Relationship Id="rId5" Type="http://schemas.openxmlformats.org/officeDocument/2006/relationships/image" Target="../media/image107.jpeg"/><Relationship Id="rId4" Type="http://schemas.openxmlformats.org/officeDocument/2006/relationships/hyperlink" Target="//upload.wikimedia.org/wikipedia/commons/5/5e/Augsburg_Bot_Garten_Gartengeraete.jpg" TargetMode="Externa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hyperlink" Target="//upload.wikimedia.org/wikipedia/commons/f/fb/Ruhr-Uni-Bochum-0089.JPG" TargetMode="Externa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1 Título"/>
          <p:cNvSpPr>
            <a:spLocks noGrp="1"/>
          </p:cNvSpPr>
          <p:nvPr>
            <p:ph type="ctrTitle"/>
          </p:nvPr>
        </p:nvSpPr>
        <p:spPr>
          <a:xfrm>
            <a:off x="1331640" y="260648"/>
            <a:ext cx="5976664" cy="3312367"/>
          </a:xfrm>
        </p:spPr>
        <p:txBody>
          <a:bodyPr>
            <a:normAutofit/>
          </a:bodyPr>
          <a:lstStyle/>
          <a:p>
            <a:pPr eaLnBrk="1" fontAlgn="auto" hangingPunct="1">
              <a:spcAft>
                <a:spcPts val="0"/>
              </a:spcAft>
              <a:defRPr/>
            </a:pPr>
            <a:r>
              <a:rPr lang="es-ES" altLang="es-ES" sz="3200" dirty="0"/>
              <a:t>EUROPA.-LA VUELTA AL MUNDO EN 885 JARDINES.-ALEMANIA. Jardines Botánicos de Colonia, Dusseldorf, Berlin, Múnich, Augsburg,Bochum y Roscoff.</a:t>
            </a:r>
          </a:p>
        </p:txBody>
      </p:sp>
      <p:sp>
        <p:nvSpPr>
          <p:cNvPr id="8195" name="2 Subtítulo"/>
          <p:cNvSpPr>
            <a:spLocks noGrp="1"/>
          </p:cNvSpPr>
          <p:nvPr>
            <p:ph type="subTitle" idx="1"/>
          </p:nvPr>
        </p:nvSpPr>
        <p:spPr>
          <a:xfrm>
            <a:off x="1691681" y="4941888"/>
            <a:ext cx="5112567" cy="1916112"/>
          </a:xfrm>
        </p:spPr>
        <p:txBody>
          <a:bodyPr/>
          <a:lstStyle/>
          <a:p>
            <a:pPr eaLnBrk="1" hangingPunct="1"/>
            <a:r>
              <a:rPr lang="es-ES" altLang="es-ES" dirty="0"/>
              <a:t>Selección de textos y fotografías por</a:t>
            </a:r>
          </a:p>
          <a:p>
            <a:pPr eaLnBrk="1" hangingPunct="1"/>
            <a:r>
              <a:rPr lang="es-ES" altLang="es-ES" sz="2800" dirty="0"/>
              <a:t>JOSE ELIAS BONELLS</a:t>
            </a:r>
          </a:p>
        </p:txBody>
      </p:sp>
    </p:spTree>
    <p:extLst>
      <p:ext uri="{BB962C8B-B14F-4D97-AF65-F5344CB8AC3E}">
        <p14:creationId xmlns:p14="http://schemas.microsoft.com/office/powerpoint/2010/main" val="2189823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633412"/>
          </a:xfrm>
        </p:spPr>
        <p:txBody>
          <a:bodyPr>
            <a:normAutofit fontScale="90000"/>
          </a:bodyPr>
          <a:lstStyle/>
          <a:p>
            <a:pPr eaLnBrk="1" fontAlgn="auto" hangingPunct="1">
              <a:spcAft>
                <a:spcPts val="0"/>
              </a:spcAft>
              <a:defRPr/>
            </a:pPr>
            <a:r>
              <a:rPr lang="es-ES" b="1" dirty="0"/>
              <a:t>Jardin Botánico de Colonia</a:t>
            </a:r>
          </a:p>
        </p:txBody>
      </p:sp>
      <p:sp>
        <p:nvSpPr>
          <p:cNvPr id="9219" name="2 Marcador de contenido"/>
          <p:cNvSpPr>
            <a:spLocks noGrp="1"/>
          </p:cNvSpPr>
          <p:nvPr>
            <p:ph idx="1"/>
          </p:nvPr>
        </p:nvSpPr>
        <p:spPr>
          <a:xfrm>
            <a:off x="914401" y="1125538"/>
            <a:ext cx="5673824" cy="5399087"/>
          </a:xfrm>
        </p:spPr>
        <p:txBody>
          <a:bodyPr/>
          <a:lstStyle/>
          <a:p>
            <a:pPr eaLnBrk="1" hangingPunct="1">
              <a:spcBef>
                <a:spcPts val="575"/>
              </a:spcBef>
              <a:buFont typeface="Wingdings 2" pitchFamily="18" charset="2"/>
              <a:buChar char=""/>
            </a:pPr>
            <a:r>
              <a:rPr lang="es-ES" altLang="es-ES" dirty="0"/>
              <a:t>La </a:t>
            </a:r>
            <a:r>
              <a:rPr lang="es-ES" altLang="es-ES" b="1" dirty="0"/>
              <a:t>Flora und Botanischer Garten Köln</a:t>
            </a:r>
            <a:r>
              <a:rPr lang="es-ES" altLang="es-ES" dirty="0"/>
              <a:t> (11,5 hectáreas) es un parque municipal y formal de jardín botánico situado junto al Jardín Zoológico de Colonia en Amsterdamer Straße 34, Colonia , Renania del Norte-Westfalia, Alemania .</a:t>
            </a:r>
          </a:p>
          <a:p>
            <a:pPr eaLnBrk="1" hangingPunct="1">
              <a:spcBef>
                <a:spcPts val="575"/>
              </a:spcBef>
              <a:buFont typeface="Wingdings 2" pitchFamily="18" charset="2"/>
              <a:buChar char=""/>
            </a:pPr>
            <a:r>
              <a:rPr lang="es-ES" altLang="es-ES" dirty="0"/>
              <a:t> El jardín se remonta a 1863, cuando una empresa privada sociedad anónima se organizó para crear la flora del parque (5,5 hectáreas) como un sustituto de mayor jardín botánico de la ciudad, cerca de la catedral de Colonia , que en 1857 fue destruido para la construcción de la estación central de tren . </a:t>
            </a:r>
          </a:p>
          <a:p>
            <a:pPr>
              <a:spcBef>
                <a:spcPts val="575"/>
              </a:spcBef>
              <a:buFont typeface="Wingdings 2" pitchFamily="18" charset="2"/>
              <a:buChar char=""/>
            </a:pPr>
            <a:r>
              <a:rPr lang="es-ES" altLang="es-ES" dirty="0"/>
              <a:t>Este nuevo parque fue diseñado por Peter Joseph Lenné en 1864 en una mezcla de estilo alemán, la incorporación de barroco francés , Renacimiento italiano , y los elementos de los jardines ingleses del paisaje</a:t>
            </a:r>
          </a:p>
          <a:p>
            <a:pPr eaLnBrk="1" hangingPunct="1">
              <a:spcBef>
                <a:spcPts val="575"/>
              </a:spcBef>
              <a:buFont typeface="Wingdings 2" pitchFamily="18" charset="2"/>
              <a:buChar char=""/>
            </a:pPr>
            <a:endParaRPr lang="es-ES" altLang="es-ES" dirty="0"/>
          </a:p>
        </p:txBody>
      </p:sp>
    </p:spTree>
    <p:extLst>
      <p:ext uri="{BB962C8B-B14F-4D97-AF65-F5344CB8AC3E}">
        <p14:creationId xmlns:p14="http://schemas.microsoft.com/office/powerpoint/2010/main" val="180916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idx="1"/>
          </p:nvPr>
        </p:nvSpPr>
        <p:spPr>
          <a:xfrm>
            <a:off x="457200" y="404813"/>
            <a:ext cx="6419056" cy="6069012"/>
          </a:xfrm>
        </p:spPr>
        <p:txBody>
          <a:bodyPr>
            <a:normAutofit lnSpcReduction="10000"/>
          </a:bodyPr>
          <a:lstStyle/>
          <a:p>
            <a:pPr eaLnBrk="1" hangingPunct="1"/>
            <a:r>
              <a:rPr lang="es-ES" altLang="es-ES" dirty="0"/>
              <a:t>En su centro hay un palacio de cristal ( invernadero) estructura de hierro fundido y vidrio estampado en el Palacio de Cristal ( Londres ) y Jardin d'hiver ( París ), que sirvió como un lugar de la exposición a través del siglo XIX, incluyendo exposiciones de horticultura en 1875 y 1888, y una exposición industrial en 1889</a:t>
            </a:r>
          </a:p>
          <a:p>
            <a:pPr eaLnBrk="1" hangingPunct="1"/>
            <a:r>
              <a:rPr lang="es-ES" altLang="es-ES" dirty="0"/>
              <a:t> Frauen-Rosenhof, un art nouveau, jardín, se añadió en 1906. </a:t>
            </a:r>
          </a:p>
          <a:p>
            <a:r>
              <a:rPr lang="es-ES" altLang="es-ES" dirty="0"/>
              <a:t>Entre 1912-1914, ya que sufrió problemas financieros, el jardín fue adquirido por la ciudad, que en 1914 construyó un jardín botánico adyacente (4,5 hectáreas). </a:t>
            </a:r>
          </a:p>
          <a:p>
            <a:r>
              <a:rPr lang="es-ES" altLang="es-ES" dirty="0"/>
              <a:t>Estos dos jardines se unieron en 1920, con nuevos invernaderos y las casas de exhibición de plantas exóticas y tropicales añadidos en la década de 1950. </a:t>
            </a:r>
          </a:p>
          <a:p>
            <a:r>
              <a:rPr lang="es-ES" altLang="es-ES" dirty="0"/>
              <a:t>La flora del parque fue restaurado en 1987, y hoy contiene un jardín renacentista italiano con  pérgolas  de carpe, en cascada , y el templo (aún no se han restaurado), Flora, rodeado de jardines en el estilo de paisaje Inglés, así como el jardín de brezo de jardín, el jardín de helechos, jardín de la fragancia, el jardín Mediterráneo y un estanque.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278077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idx="1"/>
          </p:nvPr>
        </p:nvSpPr>
        <p:spPr>
          <a:xfrm>
            <a:off x="914400" y="549275"/>
            <a:ext cx="5601816" cy="5903913"/>
          </a:xfrm>
        </p:spPr>
        <p:txBody>
          <a:bodyPr>
            <a:normAutofit/>
          </a:bodyPr>
          <a:lstStyle/>
          <a:p>
            <a:pPr marL="274320" indent="-274320" eaLnBrk="1" fontAlgn="auto" hangingPunct="1">
              <a:spcAft>
                <a:spcPts val="0"/>
              </a:spcAft>
              <a:buFont typeface="Wingdings"/>
              <a:buChar char=""/>
              <a:defRPr/>
            </a:pPr>
            <a:r>
              <a:rPr lang="es-ES" altLang="es-ES" dirty="0"/>
              <a:t>También contiene un número de árboles notables, algunas que datan de la creación del jardín, más de 60 ejemplares han sido designados monumentos naturales. </a:t>
            </a:r>
          </a:p>
          <a:p>
            <a:pPr marL="274320" indent="-274320" eaLnBrk="1" fontAlgn="auto" hangingPunct="1">
              <a:spcAft>
                <a:spcPts val="0"/>
              </a:spcAft>
              <a:buFont typeface="Wingdings"/>
              <a:buChar char=""/>
              <a:defRPr/>
            </a:pPr>
            <a:r>
              <a:rPr lang="es-ES" altLang="es-ES" dirty="0"/>
              <a:t>También contiene buenas colecciones de las magnolias , los rododendros y coníferas árboles, arces y </a:t>
            </a:r>
            <a:r>
              <a:rPr lang="es-ES" altLang="es-ES" i="1" dirty="0"/>
              <a:t>Hamamelidaceae</a:t>
            </a:r>
            <a:r>
              <a:rPr lang="es-ES" altLang="es-ES" dirty="0"/>
              <a:t> , así como un jardín de plantas medicinales y el jardín del agricultor de los cultivos locales, el huerto.</a:t>
            </a:r>
          </a:p>
          <a:p>
            <a:pPr marL="274320" indent="-274320" eaLnBrk="1" fontAlgn="auto" hangingPunct="1">
              <a:spcAft>
                <a:spcPts val="0"/>
              </a:spcAft>
              <a:buFont typeface="Wingdings"/>
              <a:buChar char=""/>
              <a:defRPr/>
            </a:pPr>
            <a:r>
              <a:rPr lang="es-ES" altLang="es-ES" dirty="0"/>
              <a:t>El jardín botánico cultiva cerca de 10.000 tipos de plantas, incluidas las aproximadamente 2000 especies en su jardín alpino.</a:t>
            </a:r>
          </a:p>
          <a:p>
            <a:pPr marL="274320" indent="-274320" eaLnBrk="1" fontAlgn="auto" hangingPunct="1">
              <a:spcAft>
                <a:spcPts val="0"/>
              </a:spcAft>
              <a:buFont typeface="Wingdings"/>
              <a:buChar char=""/>
              <a:defRPr/>
            </a:pPr>
            <a:r>
              <a:rPr lang="es-ES" altLang="es-ES" dirty="0"/>
              <a:t>Cerca de 5.000 especies se presentan en cuatro invernaderos de exhibición: </a:t>
            </a:r>
          </a:p>
          <a:p>
            <a:pPr marL="274320" indent="-274320" eaLnBrk="1" fontAlgn="auto" hangingPunct="1">
              <a:spcAft>
                <a:spcPts val="0"/>
              </a:spcAft>
              <a:buFont typeface="Wingdings"/>
              <a:buChar char=""/>
              <a:defRPr/>
            </a:pPr>
            <a:r>
              <a:rPr lang="es-ES" altLang="es-ES" dirty="0"/>
              <a:t>Principal  invernadero -  con plantas tropicales de la  selva </a:t>
            </a:r>
          </a:p>
          <a:p>
            <a:pPr marL="274320" indent="-274320" eaLnBrk="1" fontAlgn="auto" hangingPunct="1">
              <a:spcAft>
                <a:spcPts val="0"/>
              </a:spcAft>
              <a:buFont typeface="Wingdings"/>
              <a:buChar char=""/>
              <a:defRPr/>
            </a:pPr>
            <a:endParaRPr lang="es-ES" altLang="es-ES" dirty="0"/>
          </a:p>
        </p:txBody>
      </p:sp>
    </p:spTree>
    <p:extLst>
      <p:ext uri="{BB962C8B-B14F-4D97-AF65-F5344CB8AC3E}">
        <p14:creationId xmlns:p14="http://schemas.microsoft.com/office/powerpoint/2010/main" val="3733173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idx="1"/>
          </p:nvPr>
        </p:nvSpPr>
        <p:spPr>
          <a:xfrm>
            <a:off x="914400" y="333375"/>
            <a:ext cx="5889848" cy="6191250"/>
          </a:xfrm>
        </p:spPr>
        <p:txBody>
          <a:bodyPr/>
          <a:lstStyle/>
          <a:p>
            <a:pPr marL="0" indent="0" eaLnBrk="1" hangingPunct="1">
              <a:spcBef>
                <a:spcPts val="575"/>
              </a:spcBef>
              <a:buNone/>
            </a:pPr>
            <a:endParaRPr lang="es-ES" altLang="es-ES" dirty="0"/>
          </a:p>
          <a:p>
            <a:pPr eaLnBrk="1" hangingPunct="1">
              <a:spcBef>
                <a:spcPts val="575"/>
              </a:spcBef>
              <a:buFont typeface="Wingdings 2" pitchFamily="18" charset="2"/>
              <a:buChar char=""/>
            </a:pPr>
            <a:r>
              <a:rPr lang="es-ES" altLang="es-ES" dirty="0"/>
              <a:t>Pequeña casa tropical – cultivos tropicales como el bambú , la canela , cacao , palma de coco , café , piña , caña de azúcar y la vainilla , además de agua y plantas acuáticas como el arroz , malanga, flor de loto y nenúfares . </a:t>
            </a:r>
          </a:p>
          <a:p>
            <a:pPr eaLnBrk="1" hangingPunct="1">
              <a:spcBef>
                <a:spcPts val="575"/>
              </a:spcBef>
              <a:buFont typeface="Wingdings 2" pitchFamily="18" charset="2"/>
              <a:buChar char=""/>
            </a:pPr>
            <a:r>
              <a:rPr lang="es-ES" altLang="es-ES" dirty="0"/>
              <a:t> Casa Subtropical (abierta 1964) </a:t>
            </a:r>
            <a:r>
              <a:rPr lang="es-ES" altLang="es-ES" dirty="0">
                <a:hlinkClick r:id="rId2" tooltip="Subtrópicos"/>
              </a:rPr>
              <a:t>–</a:t>
            </a:r>
            <a:r>
              <a:rPr lang="es-ES" altLang="es-ES" dirty="0"/>
              <a:t> plantas subtropicales del continente americano , África , Asia y Australia , incluyendo camelias , las proteas , y helechos arborescentes . </a:t>
            </a:r>
          </a:p>
          <a:p>
            <a:pPr eaLnBrk="1" hangingPunct="1">
              <a:spcBef>
                <a:spcPts val="575"/>
              </a:spcBef>
              <a:buFont typeface="Wingdings 2" pitchFamily="18" charset="2"/>
              <a:buChar char=""/>
            </a:pPr>
            <a:r>
              <a:rPr lang="es-ES" altLang="es-ES" dirty="0"/>
              <a:t>Cactario - cactus y suculentas de todo el mundo los desiertos y semidesiertos . </a:t>
            </a:r>
          </a:p>
          <a:p>
            <a:pPr eaLnBrk="1" hangingPunct="1">
              <a:spcBef>
                <a:spcPts val="575"/>
              </a:spcBef>
              <a:buFont typeface="Wingdings 2" pitchFamily="18" charset="2"/>
              <a:buChar char=""/>
            </a:pPr>
            <a:endParaRPr lang="es-ES" altLang="es-ES" dirty="0"/>
          </a:p>
        </p:txBody>
      </p:sp>
    </p:spTree>
    <p:extLst>
      <p:ext uri="{BB962C8B-B14F-4D97-AF65-F5344CB8AC3E}">
        <p14:creationId xmlns:p14="http://schemas.microsoft.com/office/powerpoint/2010/main" val="810663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Imagen" descr="botanico_kol (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2238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botanico_kol (2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1537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botanico_kol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9065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botanico_koln (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4229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botanico_kol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6307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otanico_koln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8527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botanico_koln (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453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botanico_koln (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8335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botanico_koln (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1073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botanico_koln (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068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2 Imagen" descr="botanico_koln (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1119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botanico_koln (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5094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botanico_koln (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4900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botanico_koln (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37851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botanico_koln (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77502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botanico_koln (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3944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botanico_koln (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27599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botanico_koln (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1852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botanico_koln (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81447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botanico_koln (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4469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botanico_koln (1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0179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botanico_koln (2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00927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botanico_koln (2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90969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botanico_koln (2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94159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botanico_koln (2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28927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Archivo: Flora und Botanischer Garten Köl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12616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Archivo: Flora Cologn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3462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Archivo:. Flora-Köln-Kakteenhaus 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17480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1282700"/>
          </a:xfrm>
        </p:spPr>
        <p:txBody>
          <a:bodyPr/>
          <a:lstStyle/>
          <a:p>
            <a:pPr eaLnBrk="1" fontAlgn="auto" hangingPunct="1">
              <a:spcAft>
                <a:spcPts val="0"/>
              </a:spcAft>
              <a:defRPr/>
            </a:pPr>
            <a:r>
              <a:rPr lang="es-ES" b="1" dirty="0"/>
              <a:t>Jardin Botánico de Dusseldorf</a:t>
            </a:r>
          </a:p>
        </p:txBody>
      </p:sp>
      <p:sp>
        <p:nvSpPr>
          <p:cNvPr id="43011" name="2 Marcador de contenido"/>
          <p:cNvSpPr>
            <a:spLocks noGrp="1"/>
          </p:cNvSpPr>
          <p:nvPr>
            <p:ph idx="1"/>
          </p:nvPr>
        </p:nvSpPr>
        <p:spPr>
          <a:xfrm>
            <a:off x="914401" y="1340768"/>
            <a:ext cx="5673824" cy="5183857"/>
          </a:xfrm>
        </p:spPr>
        <p:txBody>
          <a:bodyPr/>
          <a:lstStyle/>
          <a:p>
            <a:pPr eaLnBrk="1" hangingPunct="1">
              <a:spcBef>
                <a:spcPts val="575"/>
              </a:spcBef>
              <a:buFont typeface="Wingdings 2" pitchFamily="18" charset="2"/>
              <a:buChar char=""/>
            </a:pPr>
            <a:r>
              <a:rPr lang="es-ES" altLang="es-ES" dirty="0"/>
              <a:t>El </a:t>
            </a:r>
            <a:r>
              <a:rPr lang="es-ES" altLang="es-ES" b="1" dirty="0"/>
              <a:t>Jardín Botánico de la Universidad de Düsseldorf</a:t>
            </a:r>
            <a:r>
              <a:rPr lang="es-ES" altLang="es-ES" dirty="0"/>
              <a:t> es un jardín botánico que depende administrativamente de la Universidad de Düsseldorf Heinrich Heine. </a:t>
            </a:r>
          </a:p>
          <a:p>
            <a:pPr eaLnBrk="1" hangingPunct="1">
              <a:spcBef>
                <a:spcPts val="575"/>
              </a:spcBef>
              <a:buFont typeface="Wingdings 2" pitchFamily="18" charset="2"/>
              <a:buChar char=""/>
            </a:pPr>
            <a:r>
              <a:rPr lang="es-ES" altLang="es-ES" dirty="0"/>
              <a:t>Su código de identificación internacional como institución botánica, así como las siglas de su herbario es </a:t>
            </a:r>
            <a:r>
              <a:rPr lang="es-ES" altLang="es-ES" b="1" dirty="0"/>
              <a:t>DUSS</a:t>
            </a:r>
            <a:r>
              <a:rPr lang="es-ES" altLang="es-ES" dirty="0"/>
              <a:t>.</a:t>
            </a:r>
          </a:p>
          <a:p>
            <a:pPr eaLnBrk="1" hangingPunct="1">
              <a:spcBef>
                <a:spcPts val="575"/>
              </a:spcBef>
              <a:buFont typeface="Wingdings 2" pitchFamily="18" charset="2"/>
              <a:buChar char=""/>
            </a:pPr>
            <a:r>
              <a:rPr lang="es-ES" altLang="es-ES" dirty="0"/>
              <a:t>Este jardín botánico fue creado en 1974, y abierto al público en 1979.</a:t>
            </a:r>
          </a:p>
          <a:p>
            <a:pPr>
              <a:spcBef>
                <a:spcPts val="575"/>
              </a:spcBef>
              <a:buFont typeface="Wingdings 2" pitchFamily="18" charset="2"/>
              <a:buChar char=""/>
            </a:pPr>
            <a:r>
              <a:rPr lang="es-ES" altLang="es-ES" dirty="0"/>
              <a:t>Este jardín botánico alberga más de 6 000 especies de plantas procedentes de todo el mundo.</a:t>
            </a:r>
          </a:p>
          <a:p>
            <a:pPr>
              <a:spcBef>
                <a:spcPts val="575"/>
              </a:spcBef>
              <a:buFont typeface="Wingdings 2" pitchFamily="18" charset="2"/>
              <a:buChar char=""/>
            </a:pPr>
            <a:r>
              <a:rPr lang="es-ES" altLang="es-ES" dirty="0"/>
              <a:t>El tamaño del terreno despejado para exhibiciones, asciende a 7 hectáreas. </a:t>
            </a:r>
          </a:p>
          <a:p>
            <a:pPr>
              <a:spcBef>
                <a:spcPts val="575"/>
              </a:spcBef>
              <a:buFont typeface="Wingdings 2" pitchFamily="18" charset="2"/>
              <a:buChar char=""/>
            </a:pPr>
            <a:r>
              <a:rPr lang="es-ES" altLang="es-ES" dirty="0"/>
              <a:t>Aparte de las zonas con reparto de plantas de tipo geográfico, morfológico, sistemático y ecológico.</a:t>
            </a:r>
          </a:p>
          <a:p>
            <a:pPr>
              <a:spcBef>
                <a:spcPts val="575"/>
              </a:spcBef>
              <a:buFont typeface="Wingdings 2" pitchFamily="18" charset="2"/>
              <a:buChar char=""/>
            </a:pPr>
            <a:endParaRPr lang="es-ES" altLang="es-ES" dirty="0"/>
          </a:p>
          <a:p>
            <a:pPr eaLnBrk="1" hangingPunct="1">
              <a:spcBef>
                <a:spcPts val="575"/>
              </a:spcBef>
              <a:buFont typeface="Wingdings 2" pitchFamily="18" charset="2"/>
              <a:buChar char=""/>
            </a:pPr>
            <a:endParaRPr lang="es-ES" altLang="es-ES" dirty="0"/>
          </a:p>
        </p:txBody>
      </p:sp>
    </p:spTree>
    <p:extLst>
      <p:ext uri="{BB962C8B-B14F-4D97-AF65-F5344CB8AC3E}">
        <p14:creationId xmlns:p14="http://schemas.microsoft.com/office/powerpoint/2010/main" val="23627133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Jardin Botanico de Dusseldorf.-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4539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Jardin Botanique de Dusseldorf.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08973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Jardin Botanico de Dusseldorf.-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2 Imagen" descr="Jardin Botanico de Dusseldor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0"/>
            <a:ext cx="4356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63868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Jardin Botanico de Dusseldorf.-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2 Imagen" descr="Jardin Botanique de Dusseldorf.-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07431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Título"/>
          <p:cNvSpPr>
            <a:spLocks noGrp="1"/>
          </p:cNvSpPr>
          <p:nvPr>
            <p:ph type="title"/>
          </p:nvPr>
        </p:nvSpPr>
        <p:spPr/>
        <p:txBody>
          <a:bodyPr/>
          <a:lstStyle/>
          <a:p>
            <a:pPr eaLnBrk="1" fontAlgn="auto" hangingPunct="1">
              <a:spcAft>
                <a:spcPts val="0"/>
              </a:spcAft>
              <a:defRPr/>
            </a:pPr>
            <a:r>
              <a:rPr lang="es-ES" altLang="es-ES" b="1" dirty="0"/>
              <a:t>Jardin Botánico de  Berlin</a:t>
            </a:r>
          </a:p>
        </p:txBody>
      </p:sp>
      <p:sp>
        <p:nvSpPr>
          <p:cNvPr id="49155" name="2 Marcador de contenido"/>
          <p:cNvSpPr>
            <a:spLocks noGrp="1"/>
          </p:cNvSpPr>
          <p:nvPr>
            <p:ph idx="1"/>
          </p:nvPr>
        </p:nvSpPr>
        <p:spPr/>
        <p:txBody>
          <a:bodyPr/>
          <a:lstStyle/>
          <a:p>
            <a:pPr eaLnBrk="1" hangingPunct="1"/>
            <a:r>
              <a:rPr lang="es-ES" altLang="es-ES" b="1" dirty="0"/>
              <a:t>Jardín Botánico de Berlin </a:t>
            </a:r>
            <a:r>
              <a:rPr lang="es-ES" altLang="es-ES" dirty="0"/>
              <a:t>se considera  uno de los jardines más importantes del mundo, con un área de 43 hectáreas y alrededor de 22.000 plantas diferentes especies . </a:t>
            </a:r>
          </a:p>
          <a:p>
            <a:pPr eaLnBrk="1" hangingPunct="1"/>
            <a:r>
              <a:rPr lang="es-ES" altLang="es-ES" dirty="0"/>
              <a:t> El jardín está situado en el barrio Dahlem  de la ciudad de Steglitz-Zehlendorf .</a:t>
            </a:r>
          </a:p>
          <a:p>
            <a:pPr eaLnBrk="1" hangingPunct="1"/>
            <a:r>
              <a:rPr lang="es-ES" altLang="es-ES" dirty="0"/>
              <a:t>Fue construido entre 1897 y 1910, bajo la dirección del arquitecto Adolf Engler , a fin de presentar las plantas exóticas de las colonias alemanas . </a:t>
            </a:r>
          </a:p>
          <a:p>
            <a:pPr eaLnBrk="1" hangingPunct="1"/>
            <a:r>
              <a:rPr lang="es-ES" altLang="es-ES" dirty="0"/>
              <a:t>Hoy en día, el jardín es parte de la Universidad Libre de Berlín.</a:t>
            </a:r>
          </a:p>
          <a:p>
            <a:pPr eaLnBrk="1" hangingPunct="1"/>
            <a:endParaRPr lang="es-ES" altLang="es-ES" dirty="0"/>
          </a:p>
        </p:txBody>
      </p:sp>
    </p:spTree>
    <p:extLst>
      <p:ext uri="{BB962C8B-B14F-4D97-AF65-F5344CB8AC3E}">
        <p14:creationId xmlns:p14="http://schemas.microsoft.com/office/powerpoint/2010/main" val="1510079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2 Marcador de contenido"/>
          <p:cNvSpPr>
            <a:spLocks noGrp="1"/>
          </p:cNvSpPr>
          <p:nvPr>
            <p:ph idx="1"/>
          </p:nvPr>
        </p:nvSpPr>
        <p:spPr>
          <a:xfrm>
            <a:off x="914400" y="476250"/>
            <a:ext cx="5457800" cy="5543550"/>
          </a:xfrm>
        </p:spPr>
        <p:txBody>
          <a:bodyPr/>
          <a:lstStyle/>
          <a:p>
            <a:pPr eaLnBrk="1" hangingPunct="1">
              <a:spcBef>
                <a:spcPts val="575"/>
              </a:spcBef>
              <a:buFont typeface="Wingdings 2" pitchFamily="18" charset="2"/>
              <a:buChar char=""/>
            </a:pPr>
            <a:r>
              <a:rPr lang="es-ES" altLang="es-ES" dirty="0"/>
              <a:t>El Museo Botánico </a:t>
            </a:r>
            <a:r>
              <a:rPr lang="es-ES" altLang="es-ES" i="1" dirty="0"/>
              <a:t>(Botanisches Museum),</a:t>
            </a:r>
            <a:r>
              <a:rPr lang="es-ES" altLang="es-ES" dirty="0"/>
              <a:t> con un gran herbario </a:t>
            </a:r>
            <a:r>
              <a:rPr lang="es-ES" altLang="es-ES" i="1" dirty="0"/>
              <a:t>(Herbario Berolinense)</a:t>
            </a:r>
            <a:r>
              <a:rPr lang="es-ES" altLang="es-ES" dirty="0"/>
              <a:t> y una biblioteca científica general, se adjunta al jardín. </a:t>
            </a:r>
          </a:p>
          <a:p>
            <a:pPr eaLnBrk="1" hangingPunct="1">
              <a:spcBef>
                <a:spcPts val="575"/>
              </a:spcBef>
              <a:buFont typeface="Wingdings 2" pitchFamily="18" charset="2"/>
              <a:buChar char=""/>
            </a:pPr>
            <a:r>
              <a:rPr lang="es-ES" altLang="es-ES" dirty="0"/>
              <a:t>El complejo consta de varios edificios y casas de vidrio, tales como el Pabellón de Cactus y el Pabellón de Victoria (que cuenta con una colección de orquídeas y plantas carnívoras y el gigante de agua lirio blanco </a:t>
            </a:r>
            <a:r>
              <a:rPr lang="es-ES" altLang="es-ES" i="1" dirty="0"/>
              <a:t>Victoria-Seerosen).</a:t>
            </a:r>
            <a:r>
              <a:rPr lang="es-ES" altLang="es-ES" dirty="0"/>
              <a:t> </a:t>
            </a:r>
          </a:p>
          <a:p>
            <a:pPr eaLnBrk="1" hangingPunct="1">
              <a:spcBef>
                <a:spcPts val="575"/>
              </a:spcBef>
              <a:buFont typeface="Wingdings 2" pitchFamily="18" charset="2"/>
              <a:buChar char=""/>
            </a:pPr>
            <a:r>
              <a:rPr lang="es-ES" altLang="es-ES" dirty="0"/>
              <a:t> La superficie total de todas las casas de vidrio es de 6.000 m².</a:t>
            </a:r>
          </a:p>
          <a:p>
            <a:pPr eaLnBrk="1" hangingPunct="1">
              <a:spcBef>
                <a:spcPts val="575"/>
              </a:spcBef>
              <a:buFont typeface="Wingdings 2" pitchFamily="18" charset="2"/>
              <a:buChar char=""/>
            </a:pPr>
            <a:r>
              <a:rPr lang="es-ES" altLang="es-ES" dirty="0"/>
              <a:t>El jardín de espacios al aire libre, por orden de la procedencia geográfica, tiene una superficie total de 13 hectáreas. </a:t>
            </a:r>
          </a:p>
          <a:p>
            <a:pPr eaLnBrk="1" hangingPunct="1">
              <a:spcBef>
                <a:spcPts val="575"/>
              </a:spcBef>
              <a:buFont typeface="Wingdings 2" pitchFamily="18" charset="2"/>
              <a:buChar char=""/>
            </a:pPr>
            <a:endParaRPr lang="es-ES" altLang="es-ES" dirty="0"/>
          </a:p>
        </p:txBody>
      </p:sp>
    </p:spTree>
    <p:extLst>
      <p:ext uri="{BB962C8B-B14F-4D97-AF65-F5344CB8AC3E}">
        <p14:creationId xmlns:p14="http://schemas.microsoft.com/office/powerpoint/2010/main" val="42078332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Marcador de contenido"/>
          <p:cNvSpPr>
            <a:spLocks noGrp="1"/>
          </p:cNvSpPr>
          <p:nvPr>
            <p:ph idx="1"/>
          </p:nvPr>
        </p:nvSpPr>
        <p:spPr>
          <a:xfrm>
            <a:off x="457200" y="620713"/>
            <a:ext cx="5987008" cy="5853112"/>
          </a:xfrm>
        </p:spPr>
        <p:txBody>
          <a:bodyPr/>
          <a:lstStyle/>
          <a:p>
            <a:pPr eaLnBrk="1" hangingPunct="1"/>
            <a:r>
              <a:rPr lang="es-ES" altLang="es-ES" dirty="0"/>
              <a:t>La superficie  del jardín botánico es de 14 hectáreas. </a:t>
            </a:r>
          </a:p>
          <a:p>
            <a:pPr eaLnBrk="1" hangingPunct="1"/>
            <a:r>
              <a:rPr lang="es-ES" altLang="es-ES" dirty="0"/>
              <a:t>La parte más conocida del jardín es el Gran Pabellón (Das Grosse Tropenhaus), la mayor casa de vidrio en el mundo. </a:t>
            </a:r>
          </a:p>
          <a:p>
            <a:pPr eaLnBrk="1" hangingPunct="1"/>
            <a:r>
              <a:rPr lang="es-ES" altLang="es-ES" dirty="0"/>
              <a:t>El edificio es una estructura de acero recubierta de vidrio, 25 metros de altura y 30 por 60 metros de superficie. </a:t>
            </a:r>
          </a:p>
          <a:p>
            <a:pPr eaLnBrk="1" hangingPunct="1"/>
            <a:r>
              <a:rPr lang="es-ES" altLang="es-ES" dirty="0"/>
              <a:t>La temperatura interior se mantiene a 30 ° C y humedad del aire se mantiene alta.</a:t>
            </a:r>
          </a:p>
          <a:p>
            <a:pPr eaLnBrk="1" hangingPunct="1"/>
            <a:r>
              <a:rPr lang="es-ES" altLang="es-ES" dirty="0"/>
              <a:t> Entre las muchas plantas tropicales que alberga un gigante de bambú . </a:t>
            </a:r>
          </a:p>
          <a:p>
            <a:r>
              <a:rPr lang="es-ES" altLang="es-ES" dirty="0"/>
              <a:t>En el año 1573, durante el tiempo del elector Johann Georg, la primera planta de ensamblaje considerable para la ampliación de la base doméstica se produjo, a causa de la granja jardinero Corbianus Desiderio en el jardín de las frutas y cocina del palacio de la ciudad de Berlín</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0834359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2 Marcador de contenido"/>
          <p:cNvSpPr>
            <a:spLocks noGrp="1"/>
          </p:cNvSpPr>
          <p:nvPr>
            <p:ph idx="1"/>
          </p:nvPr>
        </p:nvSpPr>
        <p:spPr>
          <a:xfrm>
            <a:off x="914401" y="549275"/>
            <a:ext cx="6033864" cy="5470525"/>
          </a:xfrm>
        </p:spPr>
        <p:txBody>
          <a:bodyPr/>
          <a:lstStyle/>
          <a:p>
            <a:pPr eaLnBrk="1" hangingPunct="1"/>
            <a:r>
              <a:rPr lang="es-ES" altLang="es-ES" dirty="0"/>
              <a:t>Incluso si esa palabra no existía en ese momento, era que el primer "Jardín Botánico" en Berlín. </a:t>
            </a:r>
          </a:p>
          <a:p>
            <a:pPr eaLnBrk="1" hangingPunct="1"/>
            <a:r>
              <a:rPr lang="es-ES" altLang="es-ES" dirty="0"/>
              <a:t>El jardín de las delicias que aún existe se ha desarrollado a partir de ella.</a:t>
            </a:r>
          </a:p>
          <a:p>
            <a:r>
              <a:rPr lang="es-ES" altLang="es-ES" dirty="0"/>
              <a:t>En 1679, en la calle Potsdamer - en lugar de la presencia de Heinrich-von-Kleist-parque - un jardín hop fue presentado, que fue utilizado, como un propósito de la fábrica de cerveza electoral, como un jardín de las frutas y cocina.</a:t>
            </a:r>
          </a:p>
          <a:p>
            <a:r>
              <a:rPr lang="es-ES" altLang="es-ES" dirty="0"/>
              <a:t>Carl Ludwig Willdenow ha llegado, que el jardín se le asignó en 1809 la Universidad de Berlín, que se desarrolló en todo el mundo reconoce a un "Jardín Botánico" con un carácter científico. </a:t>
            </a:r>
          </a:p>
          <a:p>
            <a:r>
              <a:rPr lang="es-ES" altLang="es-ES" dirty="0"/>
              <a:t>Estímulado primero en mover el Jardín Botánico apareció en 1888, dada por la necesidad, para ampliar las plantaciones, así como establecer un arboreto.</a:t>
            </a:r>
          </a:p>
          <a:p>
            <a:pPr eaLnBrk="1" hangingPunct="1"/>
            <a:endParaRPr lang="es-ES" altLang="es-ES" dirty="0"/>
          </a:p>
          <a:p>
            <a:pPr eaLnBrk="1" hangingPunct="1"/>
            <a:endParaRPr lang="es-ES" altLang="es-ES" dirty="0"/>
          </a:p>
          <a:p>
            <a:pPr eaLnBrk="1" hangingPunct="1">
              <a:buFont typeface="Wingdings 2" pitchFamily="18" charset="2"/>
              <a:buNone/>
            </a:pPr>
            <a:endParaRPr lang="es-ES" altLang="es-ES" dirty="0"/>
          </a:p>
        </p:txBody>
      </p:sp>
    </p:spTree>
    <p:extLst>
      <p:ext uri="{BB962C8B-B14F-4D97-AF65-F5344CB8AC3E}">
        <p14:creationId xmlns:p14="http://schemas.microsoft.com/office/powerpoint/2010/main" val="17029523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2 Marcador de contenido"/>
          <p:cNvSpPr>
            <a:spLocks noGrp="1"/>
          </p:cNvSpPr>
          <p:nvPr>
            <p:ph idx="1"/>
          </p:nvPr>
        </p:nvSpPr>
        <p:spPr>
          <a:xfrm>
            <a:off x="914401" y="765175"/>
            <a:ext cx="5601816" cy="5976938"/>
          </a:xfrm>
        </p:spPr>
        <p:txBody>
          <a:bodyPr>
            <a:normAutofit/>
          </a:bodyPr>
          <a:lstStyle/>
          <a:p>
            <a:pPr marL="274320" indent="-274320" eaLnBrk="1" fontAlgn="auto" hangingPunct="1">
              <a:spcAft>
                <a:spcPts val="0"/>
              </a:spcAft>
              <a:buFont typeface="Wingdings"/>
              <a:buChar char=""/>
              <a:defRPr/>
            </a:pPr>
            <a:r>
              <a:rPr lang="es-ES" altLang="es-ES" dirty="0"/>
              <a:t>Además muchos de los invernaderos de edad habría necesitado una reconstrucción. </a:t>
            </a:r>
          </a:p>
          <a:p>
            <a:pPr marL="274320" indent="-274320" eaLnBrk="1" fontAlgn="auto" hangingPunct="1">
              <a:spcAft>
                <a:spcPts val="0"/>
              </a:spcAft>
              <a:buFont typeface="Wingdings"/>
              <a:buChar char=""/>
              <a:defRPr/>
            </a:pPr>
            <a:r>
              <a:rPr lang="es-ES" altLang="es-ES" dirty="0"/>
              <a:t> Añadido a los efectos desfavorables de los alrededores, lo que era, mientras tanto, densamente poblado por las ciudades de Berlín y de Schöneberg, la contaminación del aire y la disposición del crédito dañado las plantas. </a:t>
            </a:r>
          </a:p>
          <a:p>
            <a:pPr marL="274320" indent="-274320" eaLnBrk="1" fontAlgn="auto" hangingPunct="1">
              <a:spcAft>
                <a:spcPts val="0"/>
              </a:spcAft>
              <a:buFont typeface="Wingdings"/>
              <a:buChar char=""/>
              <a:defRPr/>
            </a:pPr>
            <a:r>
              <a:rPr lang="es-ES" altLang="es-ES" dirty="0"/>
              <a:t>También los aspectos financieros de un movimiento hacia el centro de la ciudad eran de importancia.</a:t>
            </a:r>
          </a:p>
          <a:p>
            <a:pPr marL="274320" indent="-274320" eaLnBrk="1" fontAlgn="auto" hangingPunct="1">
              <a:spcAft>
                <a:spcPts val="0"/>
              </a:spcAft>
              <a:buFont typeface="Wingdings"/>
              <a:buChar char=""/>
              <a:defRPr/>
            </a:pPr>
            <a:r>
              <a:rPr lang="es-ES" altLang="es-ES" dirty="0"/>
              <a:t>Adolf Engler diseñado los motivos de los jardines en una zona ajardinada. </a:t>
            </a:r>
          </a:p>
          <a:p>
            <a:pPr marL="274320" indent="-274320" eaLnBrk="1" fontAlgn="auto" hangingPunct="1">
              <a:spcAft>
                <a:spcPts val="0"/>
              </a:spcAft>
              <a:buFont typeface="Wingdings"/>
              <a:buChar char=""/>
              <a:defRPr/>
            </a:pPr>
            <a:r>
              <a:rPr lang="es-ES" altLang="es-ES" dirty="0"/>
              <a:t>La mayor parte de los terrenos está cubierto por la sección geográfica (12,9 ha) y el arboretum (13,9 ha).</a:t>
            </a:r>
          </a:p>
          <a:p>
            <a:pPr marL="274320" indent="-274320" eaLnBrk="1" fontAlgn="auto" hangingPunct="1">
              <a:spcAft>
                <a:spcPts val="0"/>
              </a:spcAft>
              <a:buFont typeface="Wingdings"/>
              <a:buChar char=""/>
              <a:defRPr/>
            </a:pPr>
            <a:r>
              <a:rPr lang="es-ES" altLang="es-ES" dirty="0"/>
              <a:t> </a:t>
            </a:r>
          </a:p>
        </p:txBody>
      </p:sp>
    </p:spTree>
    <p:extLst>
      <p:ext uri="{BB962C8B-B14F-4D97-AF65-F5344CB8AC3E}">
        <p14:creationId xmlns:p14="http://schemas.microsoft.com/office/powerpoint/2010/main" val="11036628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1" y="620713"/>
            <a:ext cx="5601816" cy="5903912"/>
          </a:xfrm>
        </p:spPr>
        <p:txBody>
          <a:bodyPr>
            <a:normAutofit/>
          </a:bodyPr>
          <a:lstStyle/>
          <a:p>
            <a:pPr marL="274320" indent="-274320" eaLnBrk="1" fontAlgn="auto" hangingPunct="1">
              <a:spcBef>
                <a:spcPts val="580"/>
              </a:spcBef>
              <a:spcAft>
                <a:spcPts val="0"/>
              </a:spcAft>
              <a:buFont typeface="Wingdings 2"/>
              <a:buChar char=""/>
              <a:defRPr/>
            </a:pPr>
            <a:r>
              <a:rPr lang="es-ES" dirty="0"/>
              <a:t> La sección geográfica está situada justo al oeste del camino principal y rodea a la Italienischer Garten (jardín a la italiana), que se encuentra justo enfrente de las casas de exhibición de color verde. </a:t>
            </a:r>
          </a:p>
          <a:p>
            <a:pPr marL="274320" indent="-274320" eaLnBrk="1" fontAlgn="auto" hangingPunct="1">
              <a:spcBef>
                <a:spcPts val="580"/>
              </a:spcBef>
              <a:spcAft>
                <a:spcPts val="0"/>
              </a:spcAft>
              <a:buFont typeface="Wingdings 2"/>
              <a:buChar char=""/>
              <a:defRPr/>
            </a:pPr>
            <a:r>
              <a:rPr lang="es-ES" dirty="0"/>
              <a:t>El objetivo fue presentar los diferentes continentes y sus hábitats lo más cercano a su entorno natural como sea posible. </a:t>
            </a:r>
          </a:p>
          <a:p>
            <a:pPr marL="274320" indent="-274320" eaLnBrk="1" fontAlgn="auto" hangingPunct="1">
              <a:spcBef>
                <a:spcPts val="580"/>
              </a:spcBef>
              <a:spcAft>
                <a:spcPts val="0"/>
              </a:spcAft>
              <a:buFont typeface="Wingdings 2"/>
              <a:buChar char=""/>
              <a:defRPr/>
            </a:pPr>
            <a:r>
              <a:rPr lang="es-ES" dirty="0"/>
              <a:t>Para acomodar esto, la estructura y la composición del suelo fue adaptado y 136.000 m³ de tierra movido se. </a:t>
            </a:r>
          </a:p>
          <a:p>
            <a:pPr marL="274320" indent="-274320" eaLnBrk="1" fontAlgn="auto" hangingPunct="1">
              <a:spcBef>
                <a:spcPts val="580"/>
              </a:spcBef>
              <a:spcAft>
                <a:spcPts val="0"/>
              </a:spcAft>
              <a:buFont typeface="Wingdings 2"/>
              <a:buChar char=""/>
              <a:defRPr/>
            </a:pPr>
            <a:r>
              <a:rPr lang="es-ES" dirty="0"/>
              <a:t>El Karpfenpfuhl (carpa del estanque), un grupo de morrenas que ya estaba en los terrenos antes de la creación de los jardines botánicos, fue ampliado y prorrogado por un segundo estanque. Esto facilita el lucimiento de las plantas ribereñas</a:t>
            </a:r>
          </a:p>
        </p:txBody>
      </p:sp>
    </p:spTree>
    <p:extLst>
      <p:ext uri="{BB962C8B-B14F-4D97-AF65-F5344CB8AC3E}">
        <p14:creationId xmlns:p14="http://schemas.microsoft.com/office/powerpoint/2010/main" val="14689947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2 Marcador de contenido"/>
          <p:cNvSpPr>
            <a:spLocks noGrp="1"/>
          </p:cNvSpPr>
          <p:nvPr>
            <p:ph idx="1"/>
          </p:nvPr>
        </p:nvSpPr>
        <p:spPr>
          <a:xfrm>
            <a:off x="914401" y="476250"/>
            <a:ext cx="5601816" cy="5543550"/>
          </a:xfrm>
        </p:spPr>
        <p:txBody>
          <a:bodyPr/>
          <a:lstStyle/>
          <a:p>
            <a:pPr eaLnBrk="1" hangingPunct="1"/>
            <a:r>
              <a:rPr lang="es-ES" altLang="es-ES" dirty="0"/>
              <a:t>La parte sur y occidental de los jardines son captados por el arboreto, una colección completa y metódica de las plantas nativas</a:t>
            </a:r>
          </a:p>
          <a:p>
            <a:pPr eaLnBrk="1" hangingPunct="1"/>
            <a:r>
              <a:rPr lang="es-ES" altLang="es-ES" dirty="0"/>
              <a:t> El arboreto bordea las lagunas.</a:t>
            </a:r>
          </a:p>
          <a:p>
            <a:pPr eaLnBrk="1" hangingPunct="1"/>
            <a:r>
              <a:rPr lang="es-ES" altLang="es-ES" dirty="0"/>
              <a:t> Por lo tanto, las plantas nativas waterside son también parte de la colección. </a:t>
            </a:r>
          </a:p>
          <a:p>
            <a:pPr eaLnBrk="1" hangingPunct="1"/>
            <a:r>
              <a:rPr lang="es-ES" altLang="es-ES" dirty="0"/>
              <a:t> La zona occidental del norte de los jardines utilizados para ofrecer una sección de plantas que fueron ordenados metódicamente por su afinidad.</a:t>
            </a:r>
          </a:p>
          <a:p>
            <a:pPr eaLnBrk="1" hangingPunct="1"/>
            <a:r>
              <a:rPr lang="es-ES" altLang="es-ES" dirty="0"/>
              <a:t> Esta sección fue destruido por los ataques aéreos, fuego de artillería y la lucha sobre el terreno en 1945</a:t>
            </a:r>
          </a:p>
          <a:p>
            <a:pPr eaLnBrk="1" hangingPunct="1">
              <a:buFont typeface="Wingdings 2" pitchFamily="18" charset="2"/>
              <a:buNone/>
            </a:pPr>
            <a:endParaRPr lang="es-ES" altLang="es-ES" dirty="0"/>
          </a:p>
        </p:txBody>
      </p:sp>
    </p:spTree>
    <p:extLst>
      <p:ext uri="{BB962C8B-B14F-4D97-AF65-F5344CB8AC3E}">
        <p14:creationId xmlns:p14="http://schemas.microsoft.com/office/powerpoint/2010/main" val="28777217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Marcador de contenido"/>
          <p:cNvSpPr>
            <a:spLocks noGrp="1"/>
          </p:cNvSpPr>
          <p:nvPr>
            <p:ph idx="1"/>
          </p:nvPr>
        </p:nvSpPr>
        <p:spPr>
          <a:xfrm>
            <a:off x="914400" y="1052513"/>
            <a:ext cx="5889848" cy="5472112"/>
          </a:xfrm>
        </p:spPr>
        <p:txBody>
          <a:bodyPr/>
          <a:lstStyle/>
          <a:p>
            <a:pPr eaLnBrk="1" hangingPunct="1"/>
            <a:r>
              <a:rPr lang="es-ES" altLang="es-ES" dirty="0"/>
              <a:t>Desde entonces ha sido reconstruido en una versión modificada</a:t>
            </a:r>
          </a:p>
          <a:p>
            <a:pPr eaLnBrk="1" hangingPunct="1"/>
            <a:r>
              <a:rPr lang="es-ES" altLang="es-ES" dirty="0"/>
              <a:t>Ahora contiene un compuesto para el sistema de plantas herbáceas y el compuesto de plantas medicinales.</a:t>
            </a:r>
          </a:p>
          <a:p>
            <a:pPr eaLnBrk="1" hangingPunct="1"/>
            <a:r>
              <a:rPr lang="es-ES" altLang="es-ES" dirty="0"/>
              <a:t> Este compuesto ha sido construido en la forma del cuerpo humano con las plantas sembradas en las posiciones de sus propiedades curativas. </a:t>
            </a:r>
          </a:p>
          <a:p>
            <a:pPr eaLnBrk="1" hangingPunct="1"/>
            <a:r>
              <a:rPr lang="es-ES" altLang="es-ES" dirty="0"/>
              <a:t>Es el sucesor de (jardín farmacéutico) la Apothekergarten.</a:t>
            </a:r>
          </a:p>
          <a:p>
            <a:r>
              <a:rPr lang="es-ES" altLang="es-ES" dirty="0"/>
              <a:t>Esta solía estar situada más al este, junto con la sección "económica", que presenta plantas útiles.</a:t>
            </a:r>
          </a:p>
          <a:p>
            <a:r>
              <a:rPr lang="es-ES" altLang="es-ES" dirty="0"/>
              <a:t> El Apothekergarten fue especialmente importante porque mostró todas las plantas medicinales que crecen al aire libre. </a:t>
            </a:r>
          </a:p>
          <a:p>
            <a:pPr eaLnBrk="1" hangingPunct="1"/>
            <a:endParaRPr lang="es-ES" altLang="es-ES" dirty="0"/>
          </a:p>
        </p:txBody>
      </p:sp>
    </p:spTree>
    <p:extLst>
      <p:ext uri="{BB962C8B-B14F-4D97-AF65-F5344CB8AC3E}">
        <p14:creationId xmlns:p14="http://schemas.microsoft.com/office/powerpoint/2010/main" val="5522668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Botanical_Garden_Berlin_-_Cacti_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6498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Botanical_Garden_Berlin_-_Victoria_House_(fl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86431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erlin Botanischer Gart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31194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erlin Botanischer Garte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29036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erlin Botanischer Gart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17531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erlin Botanischer Gat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6946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2 Imagen" descr="Botanischer Garten Berlin.-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1380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otanischer Garten Berlin.-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65910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otanischer Garten Berlin.-2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30531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otanischer Garten Berli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78246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otanischer Garten Berlin.-4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65760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otanischer Garten Berlin.-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57458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Botanischer Garten Berlin.-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10360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Botanischer Garten Berlin.-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84884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Botanischer Garten Berlin.-7.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13166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Botanischer Garten Berlin.-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39556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Botanischer Garten Berlin.-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86626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Botanischer Garten Berlin.-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4551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Botanischer Garten Berlin.-Grosses_Tropenhaus_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89221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Botanischer garten Berli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03778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Botanischer_Garten_Berlin_Greenhouse_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63669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Botanischer_Garten_Berlin_Greenhouse_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90116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Botanischer_Garten_Berlin_Viktoria-Seerosen_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9612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Botanischer_Garten_Berlin_Viktoria-Seerosen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28161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Botanischer_garten_bs_seerosen.-Berli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26421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Botanischer_Garten_fg03.-Berli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88938"/>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49751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Título"/>
          <p:cNvSpPr>
            <a:spLocks noGrp="1"/>
          </p:cNvSpPr>
          <p:nvPr>
            <p:ph type="title"/>
          </p:nvPr>
        </p:nvSpPr>
        <p:spPr/>
        <p:txBody>
          <a:bodyPr/>
          <a:lstStyle/>
          <a:p>
            <a:pPr eaLnBrk="1" fontAlgn="auto" hangingPunct="1">
              <a:spcAft>
                <a:spcPts val="0"/>
              </a:spcAft>
              <a:defRPr/>
            </a:pPr>
            <a:r>
              <a:rPr lang="es-ES" altLang="es-ES" dirty="0"/>
              <a:t>Jardin Botánico de Múnich</a:t>
            </a:r>
          </a:p>
        </p:txBody>
      </p:sp>
      <p:sp>
        <p:nvSpPr>
          <p:cNvPr id="86019" name="2 Marcador de contenido"/>
          <p:cNvSpPr>
            <a:spLocks noGrp="1"/>
          </p:cNvSpPr>
          <p:nvPr>
            <p:ph idx="1"/>
          </p:nvPr>
        </p:nvSpPr>
        <p:spPr/>
        <p:txBody>
          <a:bodyPr/>
          <a:lstStyle/>
          <a:p>
            <a:pPr eaLnBrk="1" hangingPunct="1"/>
            <a:r>
              <a:rPr lang="de-DE" altLang="es-ES" dirty="0"/>
              <a:t>El </a:t>
            </a:r>
            <a:r>
              <a:rPr lang="de-DE" altLang="es-ES" b="1" dirty="0"/>
              <a:t>Jardín Botánico de Munich-Nymphenburg,</a:t>
            </a:r>
            <a:r>
              <a:rPr lang="de-DE" altLang="es-ES" dirty="0"/>
              <a:t> también incluye </a:t>
            </a:r>
            <a:r>
              <a:rPr lang="de-DE" altLang="es-ES" i="1" dirty="0"/>
              <a:t>nuevo Jardín Botánico,</a:t>
            </a:r>
            <a:r>
              <a:rPr lang="de-DE" altLang="es-ES" dirty="0"/>
              <a:t> en el Parque Nymphenburg al norte y abarca una superficie de 22 hectáreas y más de 400.000 visitantes al año, uno de los mayores jardines botánicos en Alemania. </a:t>
            </a:r>
          </a:p>
          <a:p>
            <a:pPr eaLnBrk="1" hangingPunct="1"/>
            <a:r>
              <a:rPr lang="de-DE" altLang="es-ES" dirty="0"/>
              <a:t>Él es una de las </a:t>
            </a:r>
            <a:r>
              <a:rPr lang="de-DE" altLang="es-ES" i="1" dirty="0"/>
              <a:t>Colecciones Nacionales de Historia Natural de Baviera</a:t>
            </a:r>
            <a:r>
              <a:rPr lang="de-DE" altLang="es-ES" dirty="0"/>
              <a:t> . </a:t>
            </a:r>
          </a:p>
          <a:p>
            <a:pPr eaLnBrk="1" hangingPunct="1"/>
            <a:r>
              <a:rPr lang="de-DE" altLang="es-ES" dirty="0"/>
              <a:t>1809 vio la fundación del primer jardín botánico de Munich, diseñado por Friedrich Ludwig von Sckell y dirigida por </a:t>
            </a:r>
            <a:r>
              <a:rPr lang="de-DE" altLang="es-ES" dirty="0">
                <a:hlinkClick r:id="rId2" tooltip="Francisco de Paula del gabinete"/>
              </a:rPr>
              <a:t>Francisco de Paula del gabinete</a:t>
            </a:r>
            <a:r>
              <a:rPr lang="de-DE" altLang="es-ES" dirty="0"/>
              <a:t> .</a:t>
            </a:r>
          </a:p>
          <a:p>
            <a:pPr eaLnBrk="1" hangingPunct="1"/>
            <a:r>
              <a:rPr lang="de-DE" altLang="es-ES" dirty="0"/>
              <a:t> </a:t>
            </a:r>
            <a:endParaRPr lang="es-ES" altLang="es-ES" dirty="0"/>
          </a:p>
        </p:txBody>
      </p:sp>
    </p:spTree>
    <p:extLst>
      <p:ext uri="{BB962C8B-B14F-4D97-AF65-F5344CB8AC3E}">
        <p14:creationId xmlns:p14="http://schemas.microsoft.com/office/powerpoint/2010/main" val="13532608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idx="1"/>
          </p:nvPr>
        </p:nvSpPr>
        <p:spPr>
          <a:xfrm>
            <a:off x="914401" y="476250"/>
            <a:ext cx="5817840" cy="5543550"/>
          </a:xfrm>
        </p:spPr>
        <p:txBody>
          <a:bodyPr/>
          <a:lstStyle/>
          <a:p>
            <a:pPr eaLnBrk="1" hangingPunct="1"/>
            <a:r>
              <a:rPr lang="de-DE" altLang="es-ES" dirty="0"/>
              <a:t>Los restos de esta planta, que ahora se llama </a:t>
            </a:r>
            <a:r>
              <a:rPr lang="de-DE" altLang="es-ES" i="1" dirty="0"/>
              <a:t>antiguo jardín botánico </a:t>
            </a:r>
            <a:r>
              <a:rPr lang="de-DE" altLang="es-ES" dirty="0"/>
              <a:t> , se encuentran cerca de la concurrida Plaza de Carlos en el centro de la ciudad.</a:t>
            </a:r>
          </a:p>
          <a:p>
            <a:pPr eaLnBrk="1" hangingPunct="1"/>
            <a:r>
              <a:rPr lang="de-DE" altLang="es-ES" dirty="0"/>
              <a:t>En 1914, en parte por el crecimiento urbano y la contaminación del aire asociada del </a:t>
            </a:r>
            <a:r>
              <a:rPr lang="de-DE" altLang="es-ES" i="1" dirty="0"/>
              <a:t>nuevo Jardín Botánico</a:t>
            </a:r>
            <a:r>
              <a:rPr lang="de-DE" altLang="es-ES" dirty="0"/>
              <a:t> en el frente de las afueras (entonces) de Munich en Nymphenburg.</a:t>
            </a:r>
          </a:p>
          <a:p>
            <a:pPr eaLnBrk="1" hangingPunct="1"/>
            <a:r>
              <a:rPr lang="de-DE" altLang="es-ES" dirty="0"/>
              <a:t>Por iniciativa de Karl Ritter von Goebel fue la planificación de este nuevo jardín con el arquitecto Holfelder . </a:t>
            </a:r>
          </a:p>
          <a:p>
            <a:pPr eaLnBrk="1" hangingPunct="1"/>
            <a:r>
              <a:rPr lang="de-DE" altLang="es-ES" dirty="0"/>
              <a:t>Goebel fue el primer director del Jardín Botánico de Nymphenburg. de 1972 a 1988, Franz Schötz director. </a:t>
            </a:r>
          </a:p>
        </p:txBody>
      </p:sp>
    </p:spTree>
    <p:extLst>
      <p:ext uri="{BB962C8B-B14F-4D97-AF65-F5344CB8AC3E}">
        <p14:creationId xmlns:p14="http://schemas.microsoft.com/office/powerpoint/2010/main" val="10587174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idx="1"/>
          </p:nvPr>
        </p:nvSpPr>
        <p:spPr>
          <a:xfrm>
            <a:off x="914401" y="549275"/>
            <a:ext cx="5601816" cy="5470525"/>
          </a:xfrm>
        </p:spPr>
        <p:txBody>
          <a:bodyPr>
            <a:normAutofit/>
          </a:bodyPr>
          <a:lstStyle/>
          <a:p>
            <a:pPr marL="274320" indent="-274320" eaLnBrk="1" fontAlgn="auto" hangingPunct="1">
              <a:spcAft>
                <a:spcPts val="0"/>
              </a:spcAft>
              <a:buFont typeface="Wingdings"/>
              <a:buChar char=""/>
              <a:defRPr/>
            </a:pPr>
            <a:r>
              <a:rPr lang="de-DE" altLang="es-ES" dirty="0"/>
              <a:t>Desde 1966, el </a:t>
            </a:r>
            <a:r>
              <a:rPr lang="de-DE" altLang="es-ES" i="1" dirty="0"/>
              <a:t>nuevo Jardín Botánico,</a:t>
            </a:r>
            <a:r>
              <a:rPr lang="de-DE" altLang="es-ES" dirty="0"/>
              <a:t> ubicado en el mismo sitio la explotación de los dividendos </a:t>
            </a:r>
            <a:r>
              <a:rPr lang="de-DE" altLang="es-ES" i="1" dirty="0"/>
              <a:t>Museo Botánico</a:t>
            </a:r>
            <a:r>
              <a:rPr lang="de-DE" altLang="es-ES" dirty="0"/>
              <a:t> y el </a:t>
            </a:r>
            <a:r>
              <a:rPr lang="de-DE" altLang="es-ES" i="1" dirty="0"/>
              <a:t>Instituto de Botánica Sistemática,</a:t>
            </a:r>
            <a:r>
              <a:rPr lang="de-DE" altLang="es-ES" dirty="0"/>
              <a:t> Ludwig-Maximilians-Universität se  ejecuta en una sola.</a:t>
            </a:r>
          </a:p>
          <a:p>
            <a:pPr marL="274320" indent="-274320" eaLnBrk="1" fontAlgn="auto" hangingPunct="1">
              <a:spcAft>
                <a:spcPts val="0"/>
              </a:spcAft>
              <a:buFont typeface="Wingdings"/>
              <a:buChar char=""/>
              <a:defRPr/>
            </a:pPr>
            <a:r>
              <a:rPr lang="de-DE" altLang="es-ES" dirty="0"/>
              <a:t>El director actual es Susanne S. Renner . </a:t>
            </a:r>
          </a:p>
          <a:p>
            <a:pPr marL="274320" indent="-274320" eaLnBrk="1" fontAlgn="auto" hangingPunct="1">
              <a:spcAft>
                <a:spcPts val="0"/>
              </a:spcAft>
              <a:buFont typeface="Wingdings"/>
              <a:buChar char=""/>
              <a:defRPr/>
            </a:pPr>
            <a:r>
              <a:rPr lang="de-DE" altLang="es-ES" dirty="0"/>
              <a:t>En el Jardín Botánico de alrededor de 14.000 especies de plantas en cerca de 18 hectáreas se cultivan. </a:t>
            </a:r>
          </a:p>
          <a:p>
            <a:pPr marL="274320" indent="-274320" eaLnBrk="1" fontAlgn="auto" hangingPunct="1">
              <a:spcAft>
                <a:spcPts val="0"/>
              </a:spcAft>
              <a:buFont typeface="Wingdings"/>
              <a:buChar char=""/>
              <a:defRPr/>
            </a:pPr>
            <a:r>
              <a:rPr lang="de-DE" altLang="es-ES" dirty="0"/>
              <a:t>En la colección permanente de más de 4.500 m² de invernaderos cuentan con plantas de zonas de bosques y desiertos.</a:t>
            </a:r>
          </a:p>
          <a:p>
            <a:pPr marL="274320" indent="-274320" eaLnBrk="1" fontAlgn="auto" hangingPunct="1">
              <a:spcAft>
                <a:spcPts val="0"/>
              </a:spcAft>
              <a:buFont typeface="Wingdings"/>
              <a:buChar char=""/>
              <a:defRPr/>
            </a:pPr>
            <a:r>
              <a:rPr lang="de-DE" altLang="es-ES" dirty="0"/>
              <a:t>Otras instalaciones incluyen el </a:t>
            </a:r>
            <a:r>
              <a:rPr lang="de-DE" altLang="es-ES" i="1" dirty="0"/>
              <a:t>ornamental,</a:t>
            </a:r>
            <a:r>
              <a:rPr lang="de-DE" altLang="es-ES" dirty="0"/>
              <a:t> el </a:t>
            </a:r>
            <a:r>
              <a:rPr lang="de-DE" altLang="es-ES" i="1" dirty="0"/>
              <a:t>bosque de rododendros,</a:t>
            </a:r>
            <a:r>
              <a:rPr lang="de-DE" altLang="es-ES" dirty="0"/>
              <a:t> el jardín botánico y las flores alpinas en un lago.</a:t>
            </a:r>
          </a:p>
          <a:p>
            <a:pPr marL="274320" indent="-274320" eaLnBrk="1" fontAlgn="auto" hangingPunct="1">
              <a:spcAft>
                <a:spcPts val="0"/>
              </a:spcAft>
              <a:buFont typeface="Wingdings"/>
              <a:buChar char=""/>
              <a:defRPr/>
            </a:pPr>
            <a:endParaRPr lang="de-DE" altLang="es-ES" dirty="0"/>
          </a:p>
          <a:p>
            <a:pPr marL="274320" indent="-274320" eaLnBrk="1" fontAlgn="auto" hangingPunct="1">
              <a:spcAft>
                <a:spcPts val="0"/>
              </a:spcAft>
              <a:buFont typeface="Wingdings"/>
              <a:buChar char=""/>
              <a:defRPr/>
            </a:pPr>
            <a:endParaRPr lang="es-ES" altLang="es-ES" dirty="0"/>
          </a:p>
          <a:p>
            <a:pPr marL="274320" indent="-274320" eaLnBrk="1" fontAlgn="auto" hangingPunct="1">
              <a:spcAft>
                <a:spcPts val="0"/>
              </a:spcAft>
              <a:buFont typeface="Wingdings"/>
              <a:buChar char=""/>
              <a:defRPr/>
            </a:pPr>
            <a:endParaRPr lang="es-ES" altLang="es-ES" dirty="0"/>
          </a:p>
          <a:p>
            <a:pPr marL="274320" indent="-274320" eaLnBrk="1" fontAlgn="auto" hangingPunct="1">
              <a:spcAft>
                <a:spcPts val="0"/>
              </a:spcAft>
              <a:buFont typeface="Wingdings"/>
              <a:buChar char=""/>
              <a:defRPr/>
            </a:pPr>
            <a:endParaRPr lang="es-ES" altLang="es-ES" dirty="0"/>
          </a:p>
        </p:txBody>
      </p:sp>
    </p:spTree>
    <p:extLst>
      <p:ext uri="{BB962C8B-B14F-4D97-AF65-F5344CB8AC3E}">
        <p14:creationId xmlns:p14="http://schemas.microsoft.com/office/powerpoint/2010/main" val="2932744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idx="1"/>
          </p:nvPr>
        </p:nvSpPr>
        <p:spPr>
          <a:xfrm>
            <a:off x="900113" y="549275"/>
            <a:ext cx="5904135" cy="5976938"/>
          </a:xfrm>
        </p:spPr>
        <p:txBody>
          <a:bodyPr/>
          <a:lstStyle/>
          <a:p>
            <a:pPr eaLnBrk="1" hangingPunct="1"/>
            <a:r>
              <a:rPr lang="de-DE" altLang="es-ES" dirty="0"/>
              <a:t>Junto con su subestación, el Jardín Alpino Schachen (1.850 m), también está la creación de la investigación y la docencia. </a:t>
            </a:r>
          </a:p>
          <a:p>
            <a:pPr eaLnBrk="1" hangingPunct="1"/>
            <a:r>
              <a:rPr lang="de-DE" altLang="es-ES" dirty="0"/>
              <a:t>Durante los meses de invierno (diciembre a marzo) han sido desde hace mucho tiempo como una exposición especial en un invernadero tropical, mariposas exóticas que vuelan libremente. </a:t>
            </a:r>
          </a:p>
          <a:p>
            <a:pPr eaLnBrk="1" hangingPunct="1"/>
            <a:r>
              <a:rPr lang="de-DE" altLang="es-ES" dirty="0"/>
              <a:t>Cada mes de julio, el Jardín Botánico ofrece una (las ventas) aumentó mostrar en y alrededor de la gran invernadero. </a:t>
            </a:r>
          </a:p>
          <a:p>
            <a:r>
              <a:rPr lang="es-ES" altLang="es-ES" dirty="0"/>
              <a:t>En el centro del parque es un auto-servicio de cafetería , situada en el Rose Garden. </a:t>
            </a:r>
          </a:p>
          <a:p>
            <a:r>
              <a:rPr lang="es-ES" altLang="es-ES" dirty="0"/>
              <a:t>Los visitantes pueden llegar al Jardín Botánico de Múnich del Norte (tranvía) o desde el sur a través de una ruta directa desde el Parque de Nymphenburg. </a:t>
            </a:r>
          </a:p>
          <a:p>
            <a:pPr eaLnBrk="1" hangingPunct="1"/>
            <a:endParaRPr lang="de-DE" altLang="es-ES" dirty="0"/>
          </a:p>
        </p:txBody>
      </p:sp>
    </p:spTree>
    <p:extLst>
      <p:ext uri="{BB962C8B-B14F-4D97-AF65-F5344CB8AC3E}">
        <p14:creationId xmlns:p14="http://schemas.microsoft.com/office/powerpoint/2010/main" val="9001532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Archivo: Jardines Botánicos a.jpg edificio principal">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04912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Archivo: Jardín Botánico de Se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88064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Archivo: Jardín Botánico de Munich Gewächshäuser.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685612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Archivo: Jardín Botánico de Pavillio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61082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Archivo: Botánico Garten16.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64520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Archivo: Jardín Botánico de Hauptgebäude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5778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Archivo: Jardín Botánico de See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7893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Archivo: Jardín Botánico de Munich (Nymphenburg) Alpine section.jpe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7164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7" name="Picture 4" descr="Archivo: Botánico Garten17.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6463" y="0"/>
            <a:ext cx="4427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30487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Botanoscher Garten Munich.-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36003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BotgardMunich_fg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24147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BotgardMunich_fg0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02499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BotgardMunich_fg0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38650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Botanischer Garten Munich.-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825842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German.-Munchen -Botanischer_Garten2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11797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Botanischer Garten Munich.-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87719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2 Imagen" descr="Munich Botanic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531274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Munich Botanic Gard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24422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Munich Botanic Garde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254219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Munich Botanic Garden.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44681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Munich Botanic Garden.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553932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Munich Botanic Garden.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93760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Munich Botanic Garden.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365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Munich Botanic Garden.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0798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Munich Botanic Garden.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533270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Munich Botanic Garden.11.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36245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Munich Botanic Garden.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76500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Munich Botanic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53975"/>
            <a:ext cx="9144000" cy="675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241207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Munich Botanischer Garten.-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87330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Título"/>
          <p:cNvSpPr>
            <a:spLocks noGrp="1"/>
          </p:cNvSpPr>
          <p:nvPr>
            <p:ph type="title"/>
          </p:nvPr>
        </p:nvSpPr>
        <p:spPr/>
        <p:txBody>
          <a:bodyPr/>
          <a:lstStyle/>
          <a:p>
            <a:pPr eaLnBrk="1" fontAlgn="auto" hangingPunct="1">
              <a:spcAft>
                <a:spcPts val="0"/>
              </a:spcAft>
              <a:defRPr/>
            </a:pPr>
            <a:r>
              <a:rPr lang="es-ES" altLang="es-ES" dirty="0"/>
              <a:t>Jardin Botánico de Augsburg</a:t>
            </a:r>
          </a:p>
        </p:txBody>
      </p:sp>
      <p:sp>
        <p:nvSpPr>
          <p:cNvPr id="112643" name="2 Marcador de contenido"/>
          <p:cNvSpPr>
            <a:spLocks noGrp="1"/>
          </p:cNvSpPr>
          <p:nvPr>
            <p:ph idx="1"/>
          </p:nvPr>
        </p:nvSpPr>
        <p:spPr/>
        <p:txBody>
          <a:bodyPr>
            <a:normAutofit/>
          </a:bodyPr>
          <a:lstStyle/>
          <a:p>
            <a:pPr marL="274320" indent="-274320" eaLnBrk="1" fontAlgn="auto" hangingPunct="1">
              <a:spcAft>
                <a:spcPts val="0"/>
              </a:spcAft>
              <a:buFont typeface="Wingdings"/>
              <a:buChar char=""/>
              <a:defRPr/>
            </a:pPr>
            <a:r>
              <a:rPr lang="es-ES" altLang="es-ES" dirty="0"/>
              <a:t>El </a:t>
            </a:r>
            <a:r>
              <a:rPr lang="es-ES" altLang="es-ES" b="1" dirty="0"/>
              <a:t>Botanische Garten Augsburg</a:t>
            </a:r>
            <a:r>
              <a:rPr lang="es-ES" altLang="es-ES" dirty="0"/>
              <a:t> (</a:t>
            </a:r>
            <a:r>
              <a:rPr lang="es-ES" altLang="es-ES" i="1" dirty="0"/>
              <a:t>Jardín Botánico Augsburgo</a:t>
            </a:r>
            <a:r>
              <a:rPr lang="es-ES" altLang="es-ES" dirty="0"/>
              <a:t>), también denominado como </a:t>
            </a:r>
            <a:r>
              <a:rPr lang="es-ES" altLang="es-ES" b="1" dirty="0"/>
              <a:t>Botanischer Lehr - und Schaugarten</a:t>
            </a:r>
            <a:r>
              <a:rPr lang="es-ES" altLang="es-ES" dirty="0"/>
              <a:t> (</a:t>
            </a:r>
            <a:r>
              <a:rPr lang="es-ES" altLang="es-ES" i="1" dirty="0"/>
              <a:t>Botánico de Enseñanza y Jardín de Paseo</a:t>
            </a:r>
            <a:r>
              <a:rPr lang="es-ES" altLang="es-ES" dirty="0"/>
              <a:t>), es un jardín botánico que se trasladó a su emplazamiento actual en 1936 con unas 1,7 ha de extensión iniciales, y que actualmente comprende unas 10 hectáreas. </a:t>
            </a:r>
          </a:p>
          <a:p>
            <a:pPr marL="274320" indent="-274320" eaLnBrk="1" fontAlgn="auto" hangingPunct="1">
              <a:spcAft>
                <a:spcPts val="0"/>
              </a:spcAft>
              <a:buFont typeface="Wingdings"/>
              <a:buChar char=""/>
              <a:defRPr/>
            </a:pPr>
            <a:r>
              <a:rPr lang="es-ES" altLang="es-ES" dirty="0"/>
              <a:t>Se albergan más de un millón de especímenes de Alliaceae, y unas 3.100 especies y variedades de plantas diferentes, en el Jardín botánico de la ciudad de la Familia Fugger.</a:t>
            </a:r>
          </a:p>
          <a:p>
            <a:pPr marL="274320" indent="-274320" eaLnBrk="1" fontAlgn="auto" hangingPunct="1">
              <a:spcAft>
                <a:spcPts val="0"/>
              </a:spcAft>
              <a:buFont typeface="Wingdings"/>
              <a:buChar char=""/>
              <a:defRPr/>
            </a:pPr>
            <a:r>
              <a:rPr lang="es-ES" altLang="es-ES" dirty="0"/>
              <a:t>Su código de identificación internacional es </a:t>
            </a:r>
            <a:r>
              <a:rPr lang="es-ES" altLang="es-ES" b="1" dirty="0"/>
              <a:t>AUGSB</a:t>
            </a:r>
            <a:r>
              <a:rPr lang="es-ES" altLang="es-ES" dirty="0"/>
              <a:t>.</a:t>
            </a:r>
          </a:p>
          <a:p>
            <a:pPr marL="274320" indent="-274320" eaLnBrk="1" fontAlgn="auto" hangingPunct="1">
              <a:spcAft>
                <a:spcPts val="0"/>
              </a:spcAft>
              <a:buFont typeface="Wingdings"/>
              <a:buChar char=""/>
              <a:defRPr/>
            </a:pPr>
            <a:endParaRPr lang="es-ES" altLang="es-ES" dirty="0"/>
          </a:p>
        </p:txBody>
      </p:sp>
    </p:spTree>
    <p:extLst>
      <p:ext uri="{BB962C8B-B14F-4D97-AF65-F5344CB8AC3E}">
        <p14:creationId xmlns:p14="http://schemas.microsoft.com/office/powerpoint/2010/main" val="250981433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2 Marcador de contenido"/>
          <p:cNvSpPr>
            <a:spLocks noGrp="1"/>
          </p:cNvSpPr>
          <p:nvPr>
            <p:ph idx="1"/>
          </p:nvPr>
        </p:nvSpPr>
        <p:spPr>
          <a:xfrm>
            <a:off x="914400" y="1125538"/>
            <a:ext cx="5961856" cy="4894262"/>
          </a:xfrm>
        </p:spPr>
        <p:txBody>
          <a:bodyPr/>
          <a:lstStyle/>
          <a:p>
            <a:pPr eaLnBrk="1" hangingPunct="1"/>
            <a:r>
              <a:rPr lang="es-ES" altLang="es-ES" dirty="0"/>
              <a:t>Hasta 1935 Augsburg era una de las grandes ciudades alemanas históricas que no tenía un jardín botánico. </a:t>
            </a:r>
          </a:p>
          <a:p>
            <a:pPr eaLnBrk="1" hangingPunct="1"/>
            <a:r>
              <a:rPr lang="es-ES" altLang="es-ES" dirty="0"/>
              <a:t>El alcalde de la ciudad de Augsburg en 1935, decidió de crear un vivero en el interior del Wittelsbacher Park el parque de la ciudad situado en Imhofstrasse. </a:t>
            </a:r>
          </a:p>
          <a:p>
            <a:pPr eaLnBrk="1" hangingPunct="1"/>
            <a:r>
              <a:rPr lang="es-ES" altLang="es-ES" dirty="0"/>
              <a:t>Decidió también de establecer cultivos de plantas ornamentales con el fin de financiarlo y un mercado nuevo en la ciudad con las plantas cultivadas en el vivero para la venta al público en general.</a:t>
            </a:r>
          </a:p>
          <a:p>
            <a:r>
              <a:rPr lang="es-ES" altLang="es-ES" dirty="0"/>
              <a:t> En septiembre de 1936 el vivero urbano en un terreno de 1,7 ha estaba a pleno rendimiento. </a:t>
            </a:r>
          </a:p>
          <a:p>
            <a:r>
              <a:rPr lang="es-ES" altLang="es-ES" dirty="0"/>
              <a:t>Una Palmenhaus y la casa de la Victoria regia construida en 1937 completaron las estructuras.</a:t>
            </a:r>
          </a:p>
          <a:p>
            <a:pPr eaLnBrk="1" hangingPunct="1"/>
            <a:endParaRPr lang="es-ES" altLang="es-ES" dirty="0"/>
          </a:p>
        </p:txBody>
      </p:sp>
    </p:spTree>
    <p:extLst>
      <p:ext uri="{BB962C8B-B14F-4D97-AF65-F5344CB8AC3E}">
        <p14:creationId xmlns:p14="http://schemas.microsoft.com/office/powerpoint/2010/main" val="170751864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2 Marcador de contenido"/>
          <p:cNvSpPr>
            <a:spLocks noGrp="1"/>
          </p:cNvSpPr>
          <p:nvPr>
            <p:ph idx="1"/>
          </p:nvPr>
        </p:nvSpPr>
        <p:spPr>
          <a:xfrm>
            <a:off x="457200" y="836712"/>
            <a:ext cx="6419056" cy="5637113"/>
          </a:xfrm>
        </p:spPr>
        <p:txBody>
          <a:bodyPr>
            <a:normAutofit lnSpcReduction="10000"/>
          </a:bodyPr>
          <a:lstStyle/>
          <a:p>
            <a:pPr eaLnBrk="1" hangingPunct="1"/>
            <a:r>
              <a:rPr lang="es-ES" altLang="es-ES" dirty="0"/>
              <a:t>La destrucción por los ataques aéreos en la Segunda Guerra Mundial - (Augsburg era una ciudad con industria de armamentos) - no respetaron el jardín Botánico.</a:t>
            </a:r>
          </a:p>
          <a:p>
            <a:pPr eaLnBrk="1" hangingPunct="1"/>
            <a:r>
              <a:rPr lang="es-ES" altLang="es-ES" dirty="0"/>
              <a:t> Las necesidades de los tiempos que siguieron forzaron después a los supervivientes a utilizar los terrenos como campo de cultivo de hortalizas.</a:t>
            </a:r>
          </a:p>
          <a:p>
            <a:r>
              <a:rPr lang="es-ES" altLang="es-ES" dirty="0"/>
              <a:t>En 1950 fue el año de la reapertura del parque. </a:t>
            </a:r>
          </a:p>
          <a:p>
            <a:r>
              <a:rPr lang="es-ES" altLang="es-ES" dirty="0"/>
              <a:t>Las superficies del jardín eran poco a poco apartadas de los cultivos de huerta e incluidas en conceptos del ocio y de la educación.</a:t>
            </a:r>
          </a:p>
          <a:p>
            <a:r>
              <a:rPr lang="es-ES" altLang="es-ES" dirty="0"/>
              <a:t>El proyecto latente del jardín botánico tomó un fuerte impulso, con la Landesgartenschau (Exhibición Hortícola Nacional) de 1985. </a:t>
            </a:r>
          </a:p>
          <a:p>
            <a:r>
              <a:rPr lang="es-ES" altLang="es-ES" dirty="0"/>
              <a:t>Con motivo de la celebración de su 2000 aniversario como Ciudad libre de Baviera se quiso hacer una contribución perdurable al jubileo, para ello, se dobló la superficie disponible del parque, que entonces ya tenía unas 5 ha, incluyéndole una zona fronteriza. </a:t>
            </a:r>
          </a:p>
          <a:p>
            <a:endParaRPr lang="es-ES" altLang="es-ES" dirty="0"/>
          </a:p>
          <a:p>
            <a:pPr eaLnBrk="1" hangingPunct="1"/>
            <a:endParaRPr lang="es-ES" altLang="es-ES" dirty="0"/>
          </a:p>
        </p:txBody>
      </p:sp>
    </p:spTree>
    <p:extLst>
      <p:ext uri="{BB962C8B-B14F-4D97-AF65-F5344CB8AC3E}">
        <p14:creationId xmlns:p14="http://schemas.microsoft.com/office/powerpoint/2010/main" val="220380959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2 Marcador de contenido"/>
          <p:cNvSpPr>
            <a:spLocks noGrp="1"/>
          </p:cNvSpPr>
          <p:nvPr>
            <p:ph idx="1"/>
          </p:nvPr>
        </p:nvSpPr>
        <p:spPr>
          <a:xfrm>
            <a:off x="914401" y="476250"/>
            <a:ext cx="5817840" cy="5543550"/>
          </a:xfrm>
        </p:spPr>
        <p:txBody>
          <a:bodyPr>
            <a:normAutofit/>
          </a:bodyPr>
          <a:lstStyle/>
          <a:p>
            <a:pPr marL="0" indent="0" eaLnBrk="1" fontAlgn="auto" hangingPunct="1">
              <a:spcAft>
                <a:spcPts val="0"/>
              </a:spcAft>
              <a:buFont typeface="Wingdings"/>
              <a:buNone/>
              <a:defRPr/>
            </a:pPr>
            <a:r>
              <a:rPr lang="es-ES" altLang="es-ES" dirty="0"/>
              <a:t> </a:t>
            </a:r>
          </a:p>
          <a:p>
            <a:pPr marL="274320" indent="-274320" eaLnBrk="1" fontAlgn="auto" hangingPunct="1">
              <a:spcAft>
                <a:spcPts val="0"/>
              </a:spcAft>
              <a:buFont typeface="Wingdings"/>
              <a:buChar char=""/>
              <a:defRPr/>
            </a:pPr>
            <a:r>
              <a:rPr lang="es-ES" altLang="es-ES" dirty="0"/>
              <a:t>De ellas unas 4,2 ha fueron desarrolladas como un jardín japonés de primer orden europeo. </a:t>
            </a:r>
          </a:p>
          <a:p>
            <a:pPr marL="274320" indent="-274320" eaLnBrk="1" fontAlgn="auto" hangingPunct="1">
              <a:spcAft>
                <a:spcPts val="0"/>
              </a:spcAft>
              <a:buFont typeface="Wingdings"/>
              <a:buChar char=""/>
              <a:defRPr/>
            </a:pPr>
            <a:r>
              <a:rPr lang="es-ES" altLang="es-ES" dirty="0"/>
              <a:t>El proyecto hermanó aún más a Augsburg con las ciudades japonesas de Amagasaki y Nagahama, que con su apoyo técnico afianzaron los lazos de 25 años de amistad. </a:t>
            </a:r>
          </a:p>
          <a:p>
            <a:pPr marL="274320" indent="-274320" eaLnBrk="1" fontAlgn="auto" hangingPunct="1">
              <a:spcAft>
                <a:spcPts val="0"/>
              </a:spcAft>
              <a:buFont typeface="Wingdings"/>
              <a:buChar char=""/>
              <a:defRPr/>
            </a:pPr>
            <a:r>
              <a:rPr lang="es-ES" altLang="es-ES" dirty="0"/>
              <a:t> El proyecto fue patrocinado financieramente por la Stadtsparkasse Augsburg.</a:t>
            </a:r>
          </a:p>
          <a:p>
            <a:pPr marL="274320" indent="-274320" eaLnBrk="1" fontAlgn="auto" hangingPunct="1">
              <a:spcAft>
                <a:spcPts val="0"/>
              </a:spcAft>
              <a:buFont typeface="Wingdings"/>
              <a:buChar char=""/>
              <a:defRPr/>
            </a:pPr>
            <a:r>
              <a:rPr lang="es-ES" altLang="es-ES" dirty="0"/>
              <a:t>La ciudad continuó con su empeño de crear el jardín botánico a pesar de los limitados medios financieros con la construcción del edificio de la nueva casa de las plantas.</a:t>
            </a:r>
          </a:p>
          <a:p>
            <a:pPr marL="274320" indent="-274320">
              <a:buFont typeface="Wingdings"/>
              <a:buChar char=""/>
              <a:defRPr/>
            </a:pPr>
            <a:r>
              <a:rPr lang="es-ES" altLang="es-ES" dirty="0"/>
              <a:t>En noviembre del 2003 esta atracción con su plantas estaba por vez primera accesible al público después de un período de dos años de construcción.</a:t>
            </a:r>
          </a:p>
          <a:p>
            <a:pPr marL="274320" indent="-274320" eaLnBrk="1" fontAlgn="auto" hangingPunct="1">
              <a:spcAft>
                <a:spcPts val="0"/>
              </a:spcAft>
              <a:buFont typeface="Wingdings"/>
              <a:buChar char=""/>
              <a:defRPr/>
            </a:pPr>
            <a:endParaRPr lang="es-ES" altLang="es-ES" dirty="0"/>
          </a:p>
        </p:txBody>
      </p:sp>
    </p:spTree>
    <p:extLst>
      <p:ext uri="{BB962C8B-B14F-4D97-AF65-F5344CB8AC3E}">
        <p14:creationId xmlns:p14="http://schemas.microsoft.com/office/powerpoint/2010/main" val="168048510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2 Marcador de contenido"/>
          <p:cNvSpPr>
            <a:spLocks noGrp="1"/>
          </p:cNvSpPr>
          <p:nvPr>
            <p:ph idx="1"/>
          </p:nvPr>
        </p:nvSpPr>
        <p:spPr>
          <a:xfrm>
            <a:off x="914400" y="404813"/>
            <a:ext cx="5961856" cy="5614987"/>
          </a:xfrm>
        </p:spPr>
        <p:txBody>
          <a:bodyPr>
            <a:normAutofit fontScale="92500" lnSpcReduction="10000"/>
          </a:bodyPr>
          <a:lstStyle/>
          <a:p>
            <a:pPr eaLnBrk="1" hangingPunct="1"/>
            <a:r>
              <a:rPr lang="es-ES" altLang="es-ES" dirty="0"/>
              <a:t>El área abierta comprende la porción más grande del jardín botánico con unas 1.200 especies y variedades de plantas perennes, plantas silvestres, hierbas y helechos así como aproximadamente unas 450 especies y variedades de plantas leñosas, además de plantas del bulbo tal como los tulipanes.</a:t>
            </a:r>
          </a:p>
          <a:p>
            <a:r>
              <a:rPr lang="es-ES" altLang="es-ES" dirty="0"/>
              <a:t>En el área de la entrada una avenida alameda recibe a los visitantes entre hileras de Robinia pseudoacacia, y a la derecha se encuentran ocho Jardines Temáticos, remanentes de la « Exhibición Hortícola Nacional » de 1985, cuyos puestos de exhibición fueron creados bajo el lema de "Ciudad del hábitat verde". </a:t>
            </a:r>
          </a:p>
          <a:p>
            <a:r>
              <a:rPr lang="es-ES" altLang="es-ES" dirty="0"/>
              <a:t>Así uno guarda los ejemplos dispuestos por los expertos de "piedras y arbustos", "vivienda con jardín", "banco debajo de Pérgola" o un "jardín paradisíaco" como sugerencias para crear el jardín trasero en la casa propia.</a:t>
            </a:r>
          </a:p>
          <a:p>
            <a:r>
              <a:rPr lang="es-ES" altLang="es-ES" dirty="0"/>
              <a:t>En la entrada desde el parque lo primero que se encuentra el visitante es un huerto, que está delimitado por boj. Este es un homenaje al pasado romano de Augsburg.</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87199721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2 Marcador de contenido"/>
          <p:cNvSpPr>
            <a:spLocks noGrp="1"/>
          </p:cNvSpPr>
          <p:nvPr>
            <p:ph idx="1"/>
          </p:nvPr>
        </p:nvSpPr>
        <p:spPr>
          <a:xfrm>
            <a:off x="914400" y="476250"/>
            <a:ext cx="5529808" cy="5543550"/>
          </a:xfrm>
        </p:spPr>
        <p:txBody>
          <a:bodyPr/>
          <a:lstStyle/>
          <a:p>
            <a:pPr eaLnBrk="1" hangingPunct="1"/>
            <a:r>
              <a:rPr lang="es-ES" altLang="es-ES" dirty="0"/>
              <a:t>En la parte más baja del jardín botánico se encuentra el denominado „Senkgarten“ (jardín bajo), donde se encuentran mayormente plantas de temporada sobre todo plantas de verano. </a:t>
            </a:r>
          </a:p>
          <a:p>
            <a:pPr eaLnBrk="1" hangingPunct="1"/>
            <a:r>
              <a:rPr lang="es-ES" altLang="es-ES" dirty="0"/>
              <a:t>En primavera presenta una floración espectacular los tulipanes.</a:t>
            </a:r>
          </a:p>
          <a:p>
            <a:pPr eaLnBrk="1" hangingPunct="1"/>
            <a:r>
              <a:rPr lang="es-ES" altLang="es-ES" dirty="0"/>
              <a:t> Esta zona fue diseñada en la década de 1930</a:t>
            </a:r>
          </a:p>
          <a:p>
            <a:pPr eaLnBrk="1" hangingPunct="1"/>
            <a:r>
              <a:rPr lang="es-ES" altLang="es-ES" dirty="0"/>
              <a:t>El empedrado de las calzadas actúa como un radiador almacenando durante el día el calor de los rayos de sol y los va irradiando al atardecer temperando el ambiente. </a:t>
            </a:r>
          </a:p>
          <a:p>
            <a:pPr eaLnBrk="1" hangingPunct="1"/>
            <a:r>
              <a:rPr lang="es-ES" altLang="es-ES" dirty="0"/>
              <a:t>Los parterres se conforman como un tablero de ajedrez, como islas alineadas donde se sitúan las plantas. </a:t>
            </a:r>
          </a:p>
        </p:txBody>
      </p:sp>
    </p:spTree>
    <p:extLst>
      <p:ext uri="{BB962C8B-B14F-4D97-AF65-F5344CB8AC3E}">
        <p14:creationId xmlns:p14="http://schemas.microsoft.com/office/powerpoint/2010/main" val="121482602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2 Marcador de contenido"/>
          <p:cNvSpPr>
            <a:spLocks noGrp="1"/>
          </p:cNvSpPr>
          <p:nvPr>
            <p:ph idx="1"/>
          </p:nvPr>
        </p:nvSpPr>
        <p:spPr>
          <a:xfrm>
            <a:off x="914400" y="1196752"/>
            <a:ext cx="5817840" cy="5111973"/>
          </a:xfrm>
        </p:spPr>
        <p:txBody>
          <a:bodyPr>
            <a:normAutofit lnSpcReduction="10000"/>
          </a:bodyPr>
          <a:lstStyle/>
          <a:p>
            <a:pPr eaLnBrk="1" hangingPunct="1"/>
            <a:r>
              <a:rPr lang="es-ES" altLang="es-ES" dirty="0"/>
              <a:t>Las plantas expuestas son de climas mediterráneos que aquí al estar más bajas están más resguardadas, y se retiran al llegar el invierno guardándolas en invernaderos para que soporten mejor los fríos.</a:t>
            </a:r>
          </a:p>
          <a:p>
            <a:pPr eaLnBrk="1" hangingPunct="1"/>
            <a:r>
              <a:rPr lang="es-ES" altLang="es-ES" dirty="0"/>
              <a:t>Entre los canales se encuentran plantas tropicales y subtropicales, por ejemplo tabaco o geranios, que prestan al lugar un toque exótico.</a:t>
            </a:r>
          </a:p>
          <a:p>
            <a:pPr eaLnBrk="1" hangingPunct="1"/>
            <a:r>
              <a:rPr lang="es-ES" altLang="es-ES" dirty="0"/>
              <a:t>Delante del edificio de la administración se encuentra un pabellón recuperado de estilo « neorenacentista ». </a:t>
            </a:r>
          </a:p>
          <a:p>
            <a:r>
              <a:rPr lang="es-ES" altLang="es-ES" dirty="0"/>
              <a:t>Edificado según planos originales del arquitecto Augsburgés del siglo XIX Karl Albert Gollwitzer y originalmente sirvió como casa de ocio en el jardín del director de la empresa « Augsburger Kammgarn-Spinnerei » (empresa textil de Augsburg).</a:t>
            </a:r>
          </a:p>
          <a:p>
            <a:pPr eaLnBrk="1" hangingPunct="1"/>
            <a:endParaRPr lang="es-ES" altLang="es-ES" dirty="0"/>
          </a:p>
        </p:txBody>
      </p:sp>
    </p:spTree>
    <p:extLst>
      <p:ext uri="{BB962C8B-B14F-4D97-AF65-F5344CB8AC3E}">
        <p14:creationId xmlns:p14="http://schemas.microsoft.com/office/powerpoint/2010/main" val="41370147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131024" cy="5997280"/>
          </a:xfrm>
        </p:spPr>
        <p:txBody>
          <a:bodyPr/>
          <a:lstStyle/>
          <a:p>
            <a:r>
              <a:rPr lang="es-ES" dirty="0"/>
              <a:t>La Rocalla está diseñada con piedras de arenisca roja y de calizas entre las cuales se desarrollan plantas alpinas, acompañadas de árboles enanos, y pequeños arbustos que normalmente se encuentran en su hábitat natural. </a:t>
            </a:r>
          </a:p>
          <a:p>
            <a:r>
              <a:rPr lang="es-ES" dirty="0"/>
              <a:t>Así gencianas, hierbas rupícolas y Iberis amara se encuentran aquí junto a otras plantas autóctonas.</a:t>
            </a:r>
          </a:p>
          <a:p>
            <a:r>
              <a:rPr lang="es-ES" dirty="0"/>
              <a:t>La muestras de rocas tienen un carácter didáctico y son rocas de las existentes en Baviera donde generalmente se encuentran pertenecientes a los grupos de las areniscas, calizas, dolomitas, granitos así como los bloques erráticos de la actividad glaciar.</a:t>
            </a:r>
          </a:p>
          <a:p>
            <a:r>
              <a:rPr lang="es-ES" dirty="0"/>
              <a:t>En el borde oeste de la rocalla, hay un plano de agua, y en su superficie se ven plantas acuáticas así como en sus márgenes. </a:t>
            </a:r>
          </a:p>
          <a:p>
            <a:r>
              <a:rPr lang="es-ES" dirty="0"/>
              <a:t>Para las personas interesadas en detalles técnicos de estas plantas, hay una guía de las plantas medicinales más comunes que se puede adquirir en el botánico. </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314599258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2 Marcador de contenido"/>
          <p:cNvSpPr>
            <a:spLocks noGrp="1"/>
          </p:cNvSpPr>
          <p:nvPr>
            <p:ph idx="1"/>
          </p:nvPr>
        </p:nvSpPr>
        <p:spPr>
          <a:xfrm>
            <a:off x="914401" y="476250"/>
            <a:ext cx="5385792" cy="5543550"/>
          </a:xfrm>
        </p:spPr>
        <p:txBody>
          <a:bodyPr/>
          <a:lstStyle/>
          <a:p>
            <a:pPr eaLnBrk="1" hangingPunct="1"/>
            <a:r>
              <a:rPr lang="es-ES" altLang="es-ES" dirty="0"/>
              <a:t>Para las personas interesadas en detalles técnicos de estas plantas, hay una guía de las plantas medicinales más comunes que se puede adquirir en el botánico. </a:t>
            </a:r>
          </a:p>
          <a:p>
            <a:pPr eaLnBrk="1" hangingPunct="1"/>
            <a:r>
              <a:rPr lang="es-ES" altLang="es-ES" dirty="0"/>
              <a:t>En 250 m² se encuentran plantas cultivadas para admirar tanto medicinales como especias pero cultivadas independientemente. </a:t>
            </a:r>
          </a:p>
          <a:p>
            <a:pPr eaLnBrk="1" hangingPunct="1"/>
            <a:r>
              <a:rPr lang="es-ES" altLang="es-ES" dirty="0"/>
              <a:t>Las plantas se cultivan en coordinación con la « Landesapothekerkammer » (Cámara Farmacéutica Nacional de Baviera).</a:t>
            </a:r>
          </a:p>
          <a:p>
            <a:pPr eaLnBrk="1" hangingPunct="1"/>
            <a:r>
              <a:rPr lang="es-ES" altLang="es-ES" dirty="0"/>
              <a:t>Mediante diagramas podemos conocer sobre estas plantas. Para las plantas respectivamente se nos indica su grado de efectividad. </a:t>
            </a:r>
          </a:p>
        </p:txBody>
      </p:sp>
    </p:spTree>
    <p:extLst>
      <p:ext uri="{BB962C8B-B14F-4D97-AF65-F5344CB8AC3E}">
        <p14:creationId xmlns:p14="http://schemas.microsoft.com/office/powerpoint/2010/main" val="127812643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Augsburg_Botanischer_Garten.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73867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Augsburg_Bot_Garten_Ausgang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928194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Augsburg_Bot_Garten_Japang_Im_Pavillon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518947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Augsburg_Bot_Garten_Japang_Mittelteil (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185544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Augsburg_Bot_Garten_Oekoanbau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374640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Augsburg_Bot_Garten_Oekogarten.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447729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Augsburg_Hofgarten_Ruhezon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460345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Ausburg Botanic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570481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File:JapaneseGardenAugsburg.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3242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Botanischer_Garten_Bochu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917031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Ausburg Botanic Garden.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756252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4" descr="File:Augsburg Bot Garten Alter Wassergarte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5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39" name="Picture 6" descr="File:Augsburg Bot Garten Japang Teichgarten.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7750" y="0"/>
            <a:ext cx="4286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172535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File:Augsburg Bot Garten Bauerngarte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427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3" name="Picture 4" descr="File:Augsburg Bot Garten Japang Wasserlauf.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832333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File:Augsburg Bot Garten Am Rosenpavillo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87" name="Picture 4" descr="File:Augsburg Bot Garten Im Kletterpflanzenpavillon.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178533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File:Augsburg Bot Garten Bluehender Senkgarte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10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411" name="Picture 4" descr="File:Augsburg Bot Garten Gartengeraete.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698132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Título"/>
          <p:cNvSpPr>
            <a:spLocks noGrp="1"/>
          </p:cNvSpPr>
          <p:nvPr>
            <p:ph type="title"/>
          </p:nvPr>
        </p:nvSpPr>
        <p:spPr/>
        <p:txBody>
          <a:bodyPr/>
          <a:lstStyle/>
          <a:p>
            <a:pPr eaLnBrk="1" fontAlgn="auto" hangingPunct="1">
              <a:spcAft>
                <a:spcPts val="0"/>
              </a:spcAft>
              <a:defRPr/>
            </a:pPr>
            <a:r>
              <a:rPr lang="es-ES" altLang="es-ES" dirty="0"/>
              <a:t>Jardin Botánico de Boschum</a:t>
            </a:r>
          </a:p>
        </p:txBody>
      </p:sp>
      <p:sp>
        <p:nvSpPr>
          <p:cNvPr id="146435" name="2 Marcador de contenido"/>
          <p:cNvSpPr>
            <a:spLocks noGrp="1"/>
          </p:cNvSpPr>
          <p:nvPr>
            <p:ph idx="1"/>
          </p:nvPr>
        </p:nvSpPr>
        <p:spPr/>
        <p:txBody>
          <a:bodyPr/>
          <a:lstStyle/>
          <a:p>
            <a:pPr eaLnBrk="1" hangingPunct="1"/>
            <a:r>
              <a:rPr lang="es-ES" altLang="es-ES" dirty="0"/>
              <a:t>El </a:t>
            </a:r>
            <a:r>
              <a:rPr lang="es-ES" altLang="es-ES" b="1" dirty="0"/>
              <a:t>Jardín Botánico de la Universidad del Ruhr en Bochum</a:t>
            </a:r>
            <a:r>
              <a:rPr lang="es-ES" altLang="es-ES" dirty="0"/>
              <a:t> en alemán: </a:t>
            </a:r>
            <a:r>
              <a:rPr lang="es-ES" altLang="es-ES" b="1" dirty="0"/>
              <a:t>Botanischer Garten der Ruhr-Universität Bochum</a:t>
            </a:r>
            <a:r>
              <a:rPr lang="es-ES" altLang="es-ES" dirty="0"/>
              <a:t> también conocido como </a:t>
            </a:r>
            <a:r>
              <a:rPr lang="es-ES" altLang="es-ES" b="1" dirty="0"/>
              <a:t>Botanischer Garten Bochum</a:t>
            </a:r>
            <a:r>
              <a:rPr lang="es-ES" altLang="es-ES" dirty="0"/>
              <a:t>, es un jardín botánico de 13 hectáreas de extensión administrado por la Universidad del Ruhr en Bochum.</a:t>
            </a:r>
          </a:p>
          <a:p>
            <a:pPr eaLnBrk="1" hangingPunct="1"/>
            <a:r>
              <a:rPr lang="es-ES" altLang="es-ES" dirty="0"/>
              <a:t> Pertenece al BGCI, y su código de reconocimiento internacional como institución botánica así como de su herbario es </a:t>
            </a:r>
            <a:r>
              <a:rPr lang="es-ES" altLang="es-ES" b="1" dirty="0"/>
              <a:t>BOCH</a:t>
            </a:r>
            <a:r>
              <a:rPr lang="es-ES" altLang="es-ES" dirty="0"/>
              <a:t>.</a:t>
            </a:r>
          </a:p>
          <a:p>
            <a:pPr eaLnBrk="1" hangingPunct="1"/>
            <a:r>
              <a:rPr lang="es-ES" altLang="es-ES" dirty="0"/>
              <a:t>El jardín fue fundado en 1968 y posteriormente se ha ido ampliado y mejorando continuamente.</a:t>
            </a:r>
          </a:p>
        </p:txBody>
      </p:sp>
    </p:spTree>
    <p:extLst>
      <p:ext uri="{BB962C8B-B14F-4D97-AF65-F5344CB8AC3E}">
        <p14:creationId xmlns:p14="http://schemas.microsoft.com/office/powerpoint/2010/main" val="303450309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2 Marcador de contenido"/>
          <p:cNvSpPr>
            <a:spLocks noGrp="1"/>
          </p:cNvSpPr>
          <p:nvPr>
            <p:ph idx="1"/>
          </p:nvPr>
        </p:nvSpPr>
        <p:spPr>
          <a:xfrm>
            <a:off x="611188" y="404813"/>
            <a:ext cx="5689004" cy="6119812"/>
          </a:xfrm>
        </p:spPr>
        <p:txBody>
          <a:bodyPr/>
          <a:lstStyle/>
          <a:p>
            <a:pPr eaLnBrk="1" hangingPunct="1"/>
            <a:r>
              <a:rPr lang="es-ES" altLang="es-ES" dirty="0"/>
              <a:t>Se abrió al público en 1971, con subsiguientes desarrollos como sigue: casa tropical, 1976; casa del desierto, 1988; Jardín chino, 1990; casas de la sabana, 2000.</a:t>
            </a:r>
          </a:p>
          <a:p>
            <a:pPr eaLnBrk="1" hangingPunct="1"/>
            <a:r>
              <a:rPr lang="es-ES" altLang="es-ES" dirty="0"/>
              <a:t>El jardín botánico se encuentra vallado, con un área al aire libre de 13.000 m², cultiva plantas organizadas en regiones geobotánicas, incluyendo bosque, costa, prado, pradera, y pantano de las Américas, Asia, y Europa. </a:t>
            </a:r>
          </a:p>
          <a:p>
            <a:pPr eaLnBrk="1" hangingPunct="1"/>
            <a:r>
              <a:rPr lang="es-ES" altLang="es-ES" dirty="0"/>
              <a:t>También contiene un alpinum y jardín de suculentas.</a:t>
            </a:r>
          </a:p>
          <a:p>
            <a:pPr eaLnBrk="1" hangingPunct="1"/>
            <a:r>
              <a:rPr lang="es-ES" altLang="es-ES" dirty="0"/>
              <a:t>Su jardín chino de 1000 m² fue creado entre 1986 y 1990, y renovado en 2001, por los expertos jardineros donados por la Universidad de Tongji en Shangai como muestra de amistad. </a:t>
            </a:r>
          </a:p>
        </p:txBody>
      </p:sp>
    </p:spTree>
    <p:extLst>
      <p:ext uri="{BB962C8B-B14F-4D97-AF65-F5344CB8AC3E}">
        <p14:creationId xmlns:p14="http://schemas.microsoft.com/office/powerpoint/2010/main" val="333685284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250"/>
            <a:ext cx="6131024" cy="5997575"/>
          </a:xfrm>
        </p:spPr>
        <p:txBody>
          <a:bodyPr>
            <a:normAutofit/>
          </a:bodyPr>
          <a:lstStyle/>
          <a:p>
            <a:pPr marL="274320" indent="-274320" eaLnBrk="1" fontAlgn="auto" hangingPunct="1">
              <a:spcAft>
                <a:spcPts val="0"/>
              </a:spcAft>
              <a:buFont typeface="Wingdings"/>
              <a:buChar char=""/>
              <a:defRPr/>
            </a:pPr>
            <a:r>
              <a:rPr lang="es-ES" dirty="0"/>
              <a:t>Se denomina "Qian Yuan" (jardín de Qian), reflejando una memoria del poeta Tao Qian (365-427 AD), y se presenta en el estilo chino meridional. Una charca cubre la mitad de su área</a:t>
            </a:r>
          </a:p>
          <a:p>
            <a:pPr marL="274320" indent="-274320" eaLnBrk="1" fontAlgn="auto" hangingPunct="1">
              <a:spcAft>
                <a:spcPts val="0"/>
              </a:spcAft>
              <a:buFont typeface="Wingdings"/>
              <a:buChar char=""/>
              <a:defRPr/>
            </a:pPr>
            <a:r>
              <a:rPr lang="es-ES" dirty="0"/>
              <a:t>Los invernaderos cubren una superficie total de 3.500 m², y albergan colecciones de suculentas Euphorbias (350 especies), otras suculentas, Cycadaceae, plantas de las islas Canarias, Eriocaulaceae (5 especies), y plantas alpinas. Se organizan como sigue:</a:t>
            </a:r>
          </a:p>
          <a:p>
            <a:pPr marL="274320" indent="-274320" eaLnBrk="1" fontAlgn="auto" hangingPunct="1">
              <a:spcAft>
                <a:spcPts val="0"/>
              </a:spcAft>
              <a:buFont typeface="Wingdings"/>
              <a:buChar char=""/>
              <a:defRPr/>
            </a:pPr>
            <a:r>
              <a:rPr lang="es-ES" dirty="0"/>
              <a:t>Casa Tropical (713 m², 17 metros de altura), vegetación de la jungla tropical y plantas de interés económico, con un pequeño arroyo, hierbas, bananas, arbustos del café, etc.</a:t>
            </a:r>
          </a:p>
          <a:p>
            <a:pPr marL="274320" indent="-274320" eaLnBrk="1" fontAlgn="auto" hangingPunct="1">
              <a:spcAft>
                <a:spcPts val="0"/>
              </a:spcAft>
              <a:buFont typeface="Wingdings"/>
              <a:buChar char=""/>
              <a:defRPr/>
            </a:pPr>
            <a:r>
              <a:rPr lang="es-ES" dirty="0"/>
              <a:t>Casa del Desierto, plantas de los trópicos secos y subtrópicos procedentes de Suramérica, Madagascar, y África del Sur</a:t>
            </a:r>
          </a:p>
          <a:p>
            <a:pPr marL="274320" indent="-274320" eaLnBrk="1" fontAlgn="auto" hangingPunct="1">
              <a:spcAft>
                <a:spcPts val="0"/>
              </a:spcAft>
              <a:buFont typeface="Wingdings"/>
              <a:buChar char=""/>
              <a:defRPr/>
            </a:pPr>
            <a:endParaRPr lang="es-ES" dirty="0"/>
          </a:p>
        </p:txBody>
      </p:sp>
    </p:spTree>
    <p:extLst>
      <p:ext uri="{BB962C8B-B14F-4D97-AF65-F5344CB8AC3E}">
        <p14:creationId xmlns:p14="http://schemas.microsoft.com/office/powerpoint/2010/main" val="206595230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2 Marcador de contenido"/>
          <p:cNvSpPr>
            <a:spLocks noGrp="1"/>
          </p:cNvSpPr>
          <p:nvPr>
            <p:ph idx="1"/>
          </p:nvPr>
        </p:nvSpPr>
        <p:spPr>
          <a:xfrm>
            <a:off x="914400" y="549275"/>
            <a:ext cx="5673824" cy="5470525"/>
          </a:xfrm>
        </p:spPr>
        <p:txBody>
          <a:bodyPr/>
          <a:lstStyle/>
          <a:p>
            <a:pPr eaLnBrk="1" hangingPunct="1"/>
            <a:r>
              <a:rPr lang="es-ES" altLang="es-ES" dirty="0"/>
              <a:t>Casa de la Sabana, con arbustos esclerófilos procedentes de las sabanas de África del Sur y Australia con la vegetación acompañante.</a:t>
            </a:r>
          </a:p>
          <a:p>
            <a:pPr eaLnBrk="1" hangingPunct="1"/>
            <a:r>
              <a:rPr lang="es-ES" altLang="es-ES" dirty="0"/>
              <a:t>Las colecciones incluyen numerosas especies de eucalyptus, además de árboles de hierba australianos (Xanthorrhoea) y una Cussonia arborescente.</a:t>
            </a:r>
          </a:p>
          <a:p>
            <a:pPr eaLnBrk="1" hangingPunct="1"/>
            <a:r>
              <a:rPr lang="es-ES" altLang="es-ES" dirty="0"/>
              <a:t>Alpinarium (140 m²), con plantas procedentes de alta montaña.</a:t>
            </a:r>
          </a:p>
          <a:p>
            <a:pPr eaLnBrk="1" hangingPunct="1"/>
            <a:r>
              <a:rPr lang="es-ES" altLang="es-ES" dirty="0"/>
              <a:t> </a:t>
            </a:r>
          </a:p>
        </p:txBody>
      </p:sp>
    </p:spTree>
    <p:extLst>
      <p:ext uri="{BB962C8B-B14F-4D97-AF65-F5344CB8AC3E}">
        <p14:creationId xmlns:p14="http://schemas.microsoft.com/office/powerpoint/2010/main" val="234789562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Botanischer Garten Bochum.-Herbst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137806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Botanischer Garten Boschum.-Fruehling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65806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Botanischer GartenBochum.-Somme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92981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botanischer_garten_bochum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58210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Botanischer-Garten-Bochum-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854837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Botanischer-Garten-Bochum-Natur-Pur-a2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10236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dsc_3255_sm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120116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File:Ruhr-Uni-Bochum-0089.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199556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Ruhr-Uni-Bochum-004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032881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Ruhr-Uni-Bochum-008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790212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Título"/>
          <p:cNvSpPr>
            <a:spLocks noGrp="1"/>
          </p:cNvSpPr>
          <p:nvPr>
            <p:ph type="title"/>
          </p:nvPr>
        </p:nvSpPr>
        <p:spPr/>
        <p:txBody>
          <a:bodyPr/>
          <a:lstStyle/>
          <a:p>
            <a:pPr eaLnBrk="1" fontAlgn="auto" hangingPunct="1">
              <a:spcAft>
                <a:spcPts val="0"/>
              </a:spcAft>
              <a:defRPr/>
            </a:pPr>
            <a:r>
              <a:rPr lang="es-ES" altLang="es-ES" dirty="0"/>
              <a:t>Jardin Botánico de Roscoff</a:t>
            </a:r>
          </a:p>
        </p:txBody>
      </p:sp>
      <p:sp>
        <p:nvSpPr>
          <p:cNvPr id="152579" name="2 Marcador de contenido"/>
          <p:cNvSpPr>
            <a:spLocks noGrp="1"/>
          </p:cNvSpPr>
          <p:nvPr>
            <p:ph idx="1"/>
          </p:nvPr>
        </p:nvSpPr>
        <p:spPr/>
        <p:txBody>
          <a:bodyPr>
            <a:normAutofit/>
          </a:bodyPr>
          <a:lstStyle/>
          <a:p>
            <a:pPr marL="274320" indent="-274320" eaLnBrk="1" fontAlgn="auto" hangingPunct="1">
              <a:spcAft>
                <a:spcPts val="0"/>
              </a:spcAft>
              <a:buFont typeface="Wingdings"/>
              <a:buChar char=""/>
              <a:defRPr/>
            </a:pPr>
            <a:r>
              <a:rPr lang="es-ES" altLang="es-ES" dirty="0"/>
              <a:t>El </a:t>
            </a:r>
            <a:r>
              <a:rPr lang="es-ES" altLang="es-ES" b="1" dirty="0"/>
              <a:t>Jardín Exótico de Roscoff</a:t>
            </a:r>
            <a:r>
              <a:rPr lang="es-ES" altLang="es-ES" dirty="0"/>
              <a:t> ( en francés : </a:t>
            </a:r>
            <a:r>
              <a:rPr lang="es-ES" altLang="es-ES" b="1" dirty="0"/>
              <a:t>Jardin Exotique de Roscoff</a:t>
            </a:r>
            <a:r>
              <a:rPr lang="es-ES" altLang="es-ES" dirty="0"/>
              <a:t>) es un jardín botánico de 1.6 Hectáreas de extensión, de propiedad departamental y administración privada en Roscoff, Francia.</a:t>
            </a:r>
          </a:p>
          <a:p>
            <a:pPr marL="274320" indent="-274320" eaLnBrk="1" fontAlgn="auto" hangingPunct="1">
              <a:spcAft>
                <a:spcPts val="0"/>
              </a:spcAft>
              <a:buFont typeface="Wingdings"/>
              <a:buChar char=""/>
              <a:defRPr/>
            </a:pPr>
            <a:r>
              <a:rPr lang="es-ES" altLang="es-ES" dirty="0"/>
              <a:t>El jardín fue creado en 1986 cuando el departamento de Finistère compró los terrenos rocosos de "Roc'h Hievec", y un grupo de amantes de la Naturaleza interesados en las plantas subtropicales pertenecientes a la asociación creada en el año 1901 </a:t>
            </a:r>
            <a:r>
              <a:rPr lang="es-ES" altLang="es-ES" b="1" dirty="0"/>
              <a:t>G.R.A.P.E.S.</a:t>
            </a:r>
            <a:r>
              <a:rPr lang="es-ES" altLang="es-ES" dirty="0"/>
              <a:t> (</a:t>
            </a:r>
            <a:r>
              <a:rPr lang="es-ES" altLang="es-ES" i="1" dirty="0"/>
              <a:t>Groupement Roscovite des Amateurs de Plantes Exotiques et Subtropicales</a:t>
            </a:r>
            <a:r>
              <a:rPr lang="es-ES" altLang="es-ES" dirty="0"/>
              <a:t>), decidió de crear un jardín en el lugar.</a:t>
            </a:r>
          </a:p>
        </p:txBody>
      </p:sp>
    </p:spTree>
    <p:extLst>
      <p:ext uri="{BB962C8B-B14F-4D97-AF65-F5344CB8AC3E}">
        <p14:creationId xmlns:p14="http://schemas.microsoft.com/office/powerpoint/2010/main" val="207254783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2 Marcador de contenido"/>
          <p:cNvSpPr>
            <a:spLocks noGrp="1"/>
          </p:cNvSpPr>
          <p:nvPr>
            <p:ph idx="1"/>
          </p:nvPr>
        </p:nvSpPr>
        <p:spPr>
          <a:xfrm>
            <a:off x="914400" y="404813"/>
            <a:ext cx="5889848" cy="5614987"/>
          </a:xfrm>
        </p:spPr>
        <p:txBody>
          <a:bodyPr>
            <a:normAutofit/>
          </a:bodyPr>
          <a:lstStyle/>
          <a:p>
            <a:pPr marL="274320" indent="-274320" eaLnBrk="1" fontAlgn="auto" hangingPunct="1">
              <a:spcAft>
                <a:spcPts val="0"/>
              </a:spcAft>
              <a:buFont typeface="Wingdings"/>
              <a:buChar char=""/>
              <a:defRPr/>
            </a:pPr>
            <a:r>
              <a:rPr lang="es-ES" altLang="es-ES" dirty="0"/>
              <a:t>Su fundador fue </a:t>
            </a:r>
            <a:r>
              <a:rPr lang="es-ES" altLang="es-ES" i="1" dirty="0"/>
              <a:t>Daniel Person</a:t>
            </a:r>
            <a:r>
              <a:rPr lang="es-ES" altLang="es-ES" dirty="0"/>
              <a:t> (empresario hostelero de Roscoff), quién tuvo la idea de utilizar los terrenos departamentales del "Roc'h Hievec", que se ubican al borde del mar (con un espectacular mirador a 18 metros sobre el mar), para la creación del jardín botánico.</a:t>
            </a:r>
          </a:p>
          <a:p>
            <a:pPr marL="274320" indent="-274320" eaLnBrk="1" fontAlgn="auto" hangingPunct="1">
              <a:spcAft>
                <a:spcPts val="0"/>
              </a:spcAft>
              <a:buFont typeface="Wingdings"/>
              <a:buChar char=""/>
              <a:defRPr/>
            </a:pPr>
            <a:r>
              <a:rPr lang="es-ES" altLang="es-ES" dirty="0"/>
              <a:t>Actualmente alberga unas 3,350 plantas procedentes del Hemisferio Sur, incluyendo Australia, Nueva Zelanda, China, Islas Canarias, y Sudamérica.</a:t>
            </a:r>
          </a:p>
          <a:p>
            <a:pPr marL="274320" indent="-274320" eaLnBrk="1" fontAlgn="auto" hangingPunct="1">
              <a:spcAft>
                <a:spcPts val="0"/>
              </a:spcAft>
              <a:buFont typeface="Wingdings"/>
              <a:buChar char=""/>
              <a:defRPr/>
            </a:pPr>
            <a:r>
              <a:rPr lang="es-ES" altLang="es-ES" dirty="0"/>
              <a:t>Alberga las "Collections Nationales" CCVS de la familia de las Restionaceae (2005), y del género Aeonium (2007) así como las "Collections Agrées" CCVS de Protea (2005), Kniphofia (2005) y Melianthus (2005).</a:t>
            </a:r>
          </a:p>
          <a:p>
            <a:pPr marL="274320" indent="-274320" eaLnBrk="1" fontAlgn="auto" hangingPunct="1">
              <a:spcAft>
                <a:spcPts val="0"/>
              </a:spcAft>
              <a:buFont typeface="Wingdings"/>
              <a:buChar char=""/>
              <a:defRPr/>
            </a:pPr>
            <a:endParaRPr lang="es-ES" altLang="es-ES" dirty="0"/>
          </a:p>
        </p:txBody>
      </p:sp>
    </p:spTree>
    <p:extLst>
      <p:ext uri="{BB962C8B-B14F-4D97-AF65-F5344CB8AC3E}">
        <p14:creationId xmlns:p14="http://schemas.microsoft.com/office/powerpoint/2010/main" val="140713843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2 Marcador de contenido"/>
          <p:cNvSpPr>
            <a:spLocks noGrp="1"/>
          </p:cNvSpPr>
          <p:nvPr>
            <p:ph idx="1"/>
          </p:nvPr>
        </p:nvSpPr>
        <p:spPr>
          <a:xfrm>
            <a:off x="914401" y="476250"/>
            <a:ext cx="5745832" cy="5543550"/>
          </a:xfrm>
        </p:spPr>
        <p:txBody>
          <a:bodyPr>
            <a:normAutofit/>
          </a:bodyPr>
          <a:lstStyle/>
          <a:p>
            <a:pPr marL="274320" indent="-274320" eaLnBrk="1" fontAlgn="auto" hangingPunct="1">
              <a:spcAft>
                <a:spcPts val="0"/>
              </a:spcAft>
              <a:buFont typeface="Wingdings"/>
              <a:buChar char=""/>
              <a:defRPr/>
            </a:pPr>
            <a:r>
              <a:rPr lang="es-ES" altLang="es-ES" dirty="0"/>
              <a:t>Colección de </a:t>
            </a:r>
            <a:r>
              <a:rPr lang="es-ES" altLang="es-ES" i="1" dirty="0"/>
              <a:t>Eucalyptus</a:t>
            </a:r>
            <a:r>
              <a:rPr lang="es-ES" altLang="es-ES" dirty="0"/>
              <a:t> con más de 100 especies diferentes,</a:t>
            </a:r>
          </a:p>
          <a:p>
            <a:pPr marL="274320" indent="-274320" eaLnBrk="1" fontAlgn="auto" hangingPunct="1">
              <a:spcAft>
                <a:spcPts val="0"/>
              </a:spcAft>
              <a:buFont typeface="Wingdings"/>
              <a:buChar char=""/>
              <a:defRPr/>
            </a:pPr>
            <a:r>
              <a:rPr lang="es-ES" altLang="es-ES" dirty="0"/>
              <a:t>Plantas procedentes de Australia, </a:t>
            </a:r>
            <a:r>
              <a:rPr lang="es-ES" altLang="es-ES" i="1" dirty="0"/>
              <a:t>Callistemon</a:t>
            </a:r>
            <a:r>
              <a:rPr lang="es-ES" altLang="es-ES" dirty="0"/>
              <a:t>, </a:t>
            </a:r>
            <a:r>
              <a:rPr lang="es-ES" altLang="es-ES" i="1" dirty="0"/>
              <a:t>Melaleuca</a:t>
            </a:r>
            <a:r>
              <a:rPr lang="es-ES" altLang="es-ES" dirty="0"/>
              <a:t>, </a:t>
            </a:r>
            <a:r>
              <a:rPr lang="es-ES" altLang="es-ES" i="1" dirty="0"/>
              <a:t>Grevillea,</a:t>
            </a:r>
            <a:r>
              <a:rPr lang="es-ES" altLang="es-ES" dirty="0"/>
              <a:t> Hakea</a:t>
            </a:r>
            <a:r>
              <a:rPr lang="es-ES" altLang="es-ES" i="1" dirty="0"/>
              <a:t>,</a:t>
            </a:r>
            <a:r>
              <a:rPr lang="es-ES" altLang="es-ES" dirty="0"/>
              <a:t> Banksia</a:t>
            </a:r>
            <a:r>
              <a:rPr lang="es-ES" altLang="es-ES" i="1" dirty="0"/>
              <a:t>, helechos arborescentes,</a:t>
            </a:r>
            <a:endParaRPr lang="es-ES" altLang="es-ES" dirty="0"/>
          </a:p>
          <a:p>
            <a:pPr marL="274320" indent="-274320" eaLnBrk="1" fontAlgn="auto" hangingPunct="1">
              <a:spcAft>
                <a:spcPts val="0"/>
              </a:spcAft>
              <a:buFont typeface="Wingdings"/>
              <a:buChar char=""/>
              <a:defRPr/>
            </a:pPr>
            <a:r>
              <a:rPr lang="es-ES" altLang="es-ES" dirty="0"/>
              <a:t>Colección de palmeras,</a:t>
            </a:r>
          </a:p>
          <a:p>
            <a:pPr marL="274320" indent="-274320" eaLnBrk="1" fontAlgn="auto" hangingPunct="1">
              <a:spcAft>
                <a:spcPts val="0"/>
              </a:spcAft>
              <a:buFont typeface="Wingdings"/>
              <a:buChar char=""/>
              <a:defRPr/>
            </a:pPr>
            <a:r>
              <a:rPr lang="es-ES" altLang="es-ES" dirty="0"/>
              <a:t>Colección de suculentas con cactus, agaves, aloes, crassulas, Sedum mexicanos, etc.),</a:t>
            </a:r>
          </a:p>
          <a:p>
            <a:pPr marL="274320" indent="-274320" eaLnBrk="1" fontAlgn="auto" hangingPunct="1">
              <a:spcAft>
                <a:spcPts val="0"/>
              </a:spcAft>
              <a:buFont typeface="Wingdings"/>
              <a:buChar char=""/>
              <a:defRPr/>
            </a:pPr>
            <a:r>
              <a:rPr lang="es-ES" altLang="es-ES" dirty="0"/>
              <a:t>Colección de bulbos de África del Sur y de Sudamérica, Amaryllis...</a:t>
            </a:r>
          </a:p>
          <a:p>
            <a:pPr marL="274320" indent="-274320" eaLnBrk="1" fontAlgn="auto" hangingPunct="1">
              <a:spcAft>
                <a:spcPts val="0"/>
              </a:spcAft>
              <a:buFont typeface="Wingdings"/>
              <a:buChar char=""/>
              <a:defRPr/>
            </a:pPr>
            <a:r>
              <a:rPr lang="es-ES" altLang="es-ES" dirty="0"/>
              <a:t>Las plantas no están clasificadas por continentes sino expuestas de un modo « natural » paisajista. Muchas de ellas anuales con Echium, </a:t>
            </a:r>
            <a:r>
              <a:rPr lang="es-ES" altLang="es-ES" i="1" dirty="0"/>
              <a:t>Pelargonium</a:t>
            </a:r>
            <a:r>
              <a:rPr lang="es-ES" altLang="es-ES" dirty="0"/>
              <a:t> Geranium, Fuchsia, Passiflora,. </a:t>
            </a:r>
          </a:p>
          <a:p>
            <a:pPr marL="274320" indent="-274320" eaLnBrk="1" fontAlgn="auto" hangingPunct="1">
              <a:spcAft>
                <a:spcPts val="0"/>
              </a:spcAft>
              <a:buFont typeface="Wingdings"/>
              <a:buChar char=""/>
              <a:defRPr/>
            </a:pPr>
            <a:endParaRPr lang="es-ES" altLang="es-ES" dirty="0"/>
          </a:p>
        </p:txBody>
      </p:sp>
    </p:spTree>
    <p:extLst>
      <p:ext uri="{BB962C8B-B14F-4D97-AF65-F5344CB8AC3E}">
        <p14:creationId xmlns:p14="http://schemas.microsoft.com/office/powerpoint/2010/main" val="127447981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Jardin exotique de Roscoff.-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374252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Jardin Exotique de Roscoff.-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11383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Jardin Exotique de Roscoff.-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406315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Jardin Exotique de Roscoff.-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502936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Jardin Exotique de Roscoff.-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978623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Jardin Exotique de Roscoff.-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839970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Jardin Exotique de Roscoff.-Echium-wildprettii-at-k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631906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Jardin Exotique de Roscoff.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652497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Jardin Exotique Roscoff.-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073373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Jardin Exotique Roscoff.-w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487244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descr="Jardin Exotique Roscoff.-w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253519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Jardin Exotique Roscoff.-w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117065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Jardin Exotique Roscoff.-w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205241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Jardin Exotique Roscoff.-w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158490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Jardin Exotique Roscoff.-w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59063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1 Imagen" descr="Jardin Exotique Roscoff.-w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115360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Jardin Exotique Roskoff.-Franci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23899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1 Imagen" descr="Jardin Exotique Roscoff.-w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867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1251" name="2 Imagen" descr="Jardin Exotique Roscoff.-w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95925" y="0"/>
            <a:ext cx="3648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9428420"/>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32</TotalTime>
  <Words>3889</Words>
  <Application>Microsoft Office PowerPoint</Application>
  <PresentationFormat>Presentación en pantalla (4:3)</PresentationFormat>
  <Paragraphs>175</Paragraphs>
  <Slides>163</Slides>
  <Notes>7</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163</vt:i4>
      </vt:variant>
    </vt:vector>
  </HeadingPairs>
  <TitlesOfParts>
    <vt:vector size="170" baseType="lpstr">
      <vt:lpstr>Arial</vt:lpstr>
      <vt:lpstr>Calibri</vt:lpstr>
      <vt:lpstr>Trebuchet MS</vt:lpstr>
      <vt:lpstr>Wingdings</vt:lpstr>
      <vt:lpstr>Wingdings 2</vt:lpstr>
      <vt:lpstr>Wingdings 3</vt:lpstr>
      <vt:lpstr>Faceta</vt:lpstr>
      <vt:lpstr>EUROPA.-LA VUELTA AL MUNDO EN 885 JARDINES.-ALEMANIA. Jardines Botánicos de Colonia, Dusseldorf, Berlin, Múnich, Augsburg,Bochum y Roscoff.</vt:lpstr>
      <vt:lpstr>Jardin Botánico de Colonia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Botánico de Dusseldorf</vt:lpstr>
      <vt:lpstr>Presentación de PowerPoint</vt:lpstr>
      <vt:lpstr>Presentación de PowerPoint</vt:lpstr>
      <vt:lpstr>Presentación de PowerPoint</vt:lpstr>
      <vt:lpstr>Presentación de PowerPoint</vt:lpstr>
      <vt:lpstr>Jardin Botánico de  Berlin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Botánico de Múnich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Botánico de Augsburg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Botánico de Boschum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Botánico de Roscoff</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EUROPA.-LAVUELTA AL MUNDO EN 385 JARDINES.-ALEMANIA. Jardines botanicos de colonia, dusseldorf, berlin, munich, augsburg,bochum y roscoff.</dc:title>
  <dc:creator>Josep</dc:creator>
  <cp:lastModifiedBy>Usuario</cp:lastModifiedBy>
  <cp:revision>6</cp:revision>
  <dcterms:created xsi:type="dcterms:W3CDTF">2014-02-10T07:52:59Z</dcterms:created>
  <dcterms:modified xsi:type="dcterms:W3CDTF">2018-03-09T04:06:23Z</dcterms:modified>
</cp:coreProperties>
</file>