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94F0D1-4BE2-439E-AB62-444F9F5F0E3B}"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B3C690-B900-46E4-9157-DB693953C373}" type="slidenum">
              <a:rPr lang="es-ES" smtClean="0"/>
              <a:t>‹Nº›</a:t>
            </a:fld>
            <a:endParaRPr lang="es-ES" dirty="0"/>
          </a:p>
        </p:txBody>
      </p:sp>
    </p:spTree>
    <p:extLst>
      <p:ext uri="{BB962C8B-B14F-4D97-AF65-F5344CB8AC3E}">
        <p14:creationId xmlns:p14="http://schemas.microsoft.com/office/powerpoint/2010/main" val="713745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5EF4339-51B7-4B64-82E8-3A498FA73FA1}" type="slidenum">
              <a:rPr lang="es-ES">
                <a:solidFill>
                  <a:prstClr val="black"/>
                </a:solidFill>
              </a:rPr>
              <a:pPr>
                <a:defRPr/>
              </a:pPr>
              <a:t>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5C050B71-DCBF-4B1E-8E0E-5D64289AE75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 Palace</a:t>
            </a:r>
          </a:p>
        </p:txBody>
      </p:sp>
      <p:sp>
        <p:nvSpPr>
          <p:cNvPr id="4" name="3 Marcador de número de diapositiva"/>
          <p:cNvSpPr>
            <a:spLocks noGrp="1"/>
          </p:cNvSpPr>
          <p:nvPr>
            <p:ph type="sldNum" sz="quarter" idx="5"/>
          </p:nvPr>
        </p:nvSpPr>
        <p:spPr/>
        <p:txBody>
          <a:bodyPr/>
          <a:lstStyle/>
          <a:p>
            <a:pPr>
              <a:defRPr/>
            </a:pPr>
            <a:fld id="{CAD4BEBC-60F2-4932-AC26-0AA3217A358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867E53B4-1D41-4A2D-829A-D1173D328274}"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2048CF4A-1A9F-4A96-8FEB-D20D3201090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519936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0354E124-BDFD-4EE1-BC63-C6285A901E5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7E3F81EB-A45D-423B-9F47-8E718CBD587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3C48ECA0-6AF7-46EA-9503-87E5FF577D49}"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0D478A65-D2FD-4E8E-B2B1-294526A765B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FC920856-E537-48E7-AC9D-0C27310D911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59D55947-70B6-4238-8139-4411A293745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C1FED48C-3934-4976-B3AA-8A2C937CA07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865815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801686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BEC71E92-0291-4D54-ACD3-ED81FF0D5FF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6BC48EF6-6FF1-4900-B337-19886578BD5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BF2BA245-C3F5-45C9-841F-6E6B946F88C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074286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Charlottenburg</a:t>
            </a:r>
          </a:p>
        </p:txBody>
      </p:sp>
      <p:sp>
        <p:nvSpPr>
          <p:cNvPr id="4" name="3 Marcador de número de diapositiva"/>
          <p:cNvSpPr>
            <a:spLocks noGrp="1"/>
          </p:cNvSpPr>
          <p:nvPr>
            <p:ph type="sldNum" sz="quarter" idx="5"/>
          </p:nvPr>
        </p:nvSpPr>
        <p:spPr/>
        <p:txBody>
          <a:bodyPr/>
          <a:lstStyle/>
          <a:p>
            <a:pPr>
              <a:defRPr/>
            </a:pPr>
            <a:fld id="{77C12F36-DD3B-46F8-A7B8-D3B952D0DA7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a:p>
            <a:endParaRPr lang="es-ES" dirty="0"/>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511009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180246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a:p>
            <a:endParaRPr lang="es-ES" dirty="0"/>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9023141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428982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132150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522285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177841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561230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a:p>
            <a:endParaRPr lang="es-ES" dirty="0"/>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85408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a:p>
            <a:endParaRPr lang="es-ES" dirty="0"/>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129513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a:p>
            <a:endParaRPr lang="es-ES" dirty="0"/>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3873954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Charlottenburg Palace Gardens_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837240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841535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501353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7807257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6441886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6495487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681724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972251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6234186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320175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488701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5696903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2940889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3252360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6672332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3102641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Soucis..-Tea Room</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0376420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1910248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6964534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2636909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Schloss_Sanssouci.-Gazebo</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8695448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7074888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7624972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8299061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0198545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249393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026969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278455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0637567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450736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9176179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2583133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3690687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9719105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2600135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6855383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1623826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5205094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1069079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4028329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9771336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4202599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2352038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1337308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0930012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5296769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7223029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6986123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4444440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9873474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8525830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9902638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661031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6951532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2253296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535898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6884240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9936860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2482711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8379416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338975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6426100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9937999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00783215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4679344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8358601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40158798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794936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79550031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3921382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Schloss_Sanssouci.-Orangerie</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9412607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9699989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Schloss_Sanssouci.-Music Feste</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250476502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5821406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Schloss_Sanssouci.-Escalera</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06129168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5077700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27196229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96869718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Schloss_Sanssouci</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14309685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35491765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69659508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Sanssoucis Park_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4476837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76160110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18836552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Soucis.-Alpinum_</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61729238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1442534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5538317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337196007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257193089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78162194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415692315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238104286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3540596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404211037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131203128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331514809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85442519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207131531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382915789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39858537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25721392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415381245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242368347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209700626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387618622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304226634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332812263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31460141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156</a:t>
            </a:fld>
            <a:endParaRPr lang="es-ES" dirty="0">
              <a:solidFill>
                <a:prstClr val="black"/>
              </a:solidFill>
            </a:endParaRPr>
          </a:p>
        </p:txBody>
      </p:sp>
    </p:spTree>
    <p:extLst>
      <p:ext uri="{BB962C8B-B14F-4D97-AF65-F5344CB8AC3E}">
        <p14:creationId xmlns:p14="http://schemas.microsoft.com/office/powerpoint/2010/main" val="37507407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157</a:t>
            </a:fld>
            <a:endParaRPr lang="es-ES" dirty="0">
              <a:solidFill>
                <a:prstClr val="black"/>
              </a:solidFill>
            </a:endParaRPr>
          </a:p>
        </p:txBody>
      </p:sp>
    </p:spTree>
    <p:extLst>
      <p:ext uri="{BB962C8B-B14F-4D97-AF65-F5344CB8AC3E}">
        <p14:creationId xmlns:p14="http://schemas.microsoft.com/office/powerpoint/2010/main" val="46831363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Potsdam.-Sans Soucis.</a:t>
            </a:r>
          </a:p>
        </p:txBody>
      </p:sp>
      <p:sp>
        <p:nvSpPr>
          <p:cNvPr id="4" name="3 Marcador de número de diapositiva"/>
          <p:cNvSpPr>
            <a:spLocks noGrp="1"/>
          </p:cNvSpPr>
          <p:nvPr>
            <p:ph type="sldNum" sz="quarter" idx="10"/>
          </p:nvPr>
        </p:nvSpPr>
        <p:spPr/>
        <p:txBody>
          <a:bodyPr/>
          <a:lstStyle/>
          <a:p>
            <a:fld id="{D70E3C44-D964-40CF-B18E-8B64AB2EE64C}" type="slidenum">
              <a:rPr lang="es-ES" smtClean="0">
                <a:solidFill>
                  <a:prstClr val="black"/>
                </a:solidFill>
              </a:rPr>
              <a:pPr/>
              <a:t>158</a:t>
            </a:fld>
            <a:endParaRPr lang="es-ES" dirty="0">
              <a:solidFill>
                <a:prstClr val="black"/>
              </a:solidFill>
            </a:endParaRPr>
          </a:p>
        </p:txBody>
      </p:sp>
    </p:spTree>
    <p:extLst>
      <p:ext uri="{BB962C8B-B14F-4D97-AF65-F5344CB8AC3E}">
        <p14:creationId xmlns:p14="http://schemas.microsoft.com/office/powerpoint/2010/main" val="2787623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eg"/></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1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1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2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1656184"/>
          </a:xfrm>
        </p:spPr>
        <p:txBody>
          <a:bodyPr>
            <a:noAutofit/>
          </a:bodyPr>
          <a:lstStyle/>
          <a:p>
            <a:r>
              <a:rPr lang="es-ES" sz="3200" dirty="0"/>
              <a:t>EUROPA.-LA VUELTA AL MUNDO EN 885 JARDINES.-ALEMANIA.-P</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Título"/>
          <p:cNvSpPr>
            <a:spLocks noGrp="1"/>
          </p:cNvSpPr>
          <p:nvPr>
            <p:ph type="title"/>
          </p:nvPr>
        </p:nvSpPr>
        <p:spPr/>
        <p:txBody>
          <a:bodyPr/>
          <a:lstStyle/>
          <a:p>
            <a:pPr eaLnBrk="1" hangingPunct="1"/>
            <a:r>
              <a:rPr lang="es-ES" dirty="0"/>
              <a:t>Charlottenburg Palace.-Berlín </a:t>
            </a:r>
          </a:p>
        </p:txBody>
      </p:sp>
      <p:sp>
        <p:nvSpPr>
          <p:cNvPr id="98307" name="3 Marcador de contenido"/>
          <p:cNvSpPr>
            <a:spLocks noGrp="1"/>
          </p:cNvSpPr>
          <p:nvPr>
            <p:ph sz="quarter" idx="1"/>
          </p:nvPr>
        </p:nvSpPr>
        <p:spPr>
          <a:xfrm>
            <a:off x="827584" y="1600200"/>
            <a:ext cx="7097216" cy="4873752"/>
          </a:xfrm>
        </p:spPr>
        <p:txBody>
          <a:bodyPr/>
          <a:lstStyle/>
          <a:p>
            <a:pPr eaLnBrk="1" hangingPunct="1"/>
            <a:r>
              <a:rPr lang="es-ES" b="1" dirty="0"/>
              <a:t>El palacio de Charlottenburg</a:t>
            </a:r>
            <a:r>
              <a:rPr lang="es-ES" dirty="0"/>
              <a:t>  es el mayor palacio en Berlín  y el único edificio en la ciudad que se remonta a la época de la familia Hohenzollern. </a:t>
            </a:r>
            <a:endParaRPr lang="es-ES" baseline="30000" dirty="0"/>
          </a:p>
          <a:p>
            <a:pPr eaLnBrk="1" hangingPunct="1"/>
            <a:r>
              <a:rPr lang="es-ES" dirty="0"/>
              <a:t>Se encuentra en el distrito de Charlottenburg del barrio de  Charlottenburg-Wilmersdorfb .</a:t>
            </a:r>
          </a:p>
          <a:p>
            <a:pPr eaLnBrk="1" hangingPunct="1"/>
            <a:r>
              <a:rPr lang="es-ES" dirty="0"/>
              <a:t>El palacio fue construido a finales del siglo XVII y se amplió considerablemente durante el siglo XVIII. </a:t>
            </a:r>
          </a:p>
          <a:p>
            <a:pPr eaLnBrk="1" hangingPunct="1"/>
            <a:r>
              <a:rPr lang="es-ES" dirty="0"/>
              <a:t>Incluye tanto internas decoraciones exóticas en estilos barroco y rococó . </a:t>
            </a:r>
          </a:p>
          <a:p>
            <a:pPr eaLnBrk="1" hangingPunct="1">
              <a:buFont typeface="Wingdings 2" pitchFamily="18" charset="2"/>
              <a:buNone/>
            </a:pPr>
            <a:endParaRPr lang="es-ES" dirty="0"/>
          </a:p>
          <a:p>
            <a:pPr eaLnBrk="1" hangingPunct="1"/>
            <a:endParaRPr lang="es-ES" dirty="0"/>
          </a:p>
        </p:txBody>
      </p:sp>
    </p:spTree>
    <p:extLst>
      <p:ext uri="{BB962C8B-B14F-4D97-AF65-F5344CB8AC3E}">
        <p14:creationId xmlns:p14="http://schemas.microsoft.com/office/powerpoint/2010/main" val="1787263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54705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Un jardín formal de piedra rodeado por un parque fue construido detrás del palacio. </a:t>
            </a:r>
          </a:p>
          <a:p>
            <a:pPr marL="274320" indent="-274320" eaLnBrk="1" fontAlgn="auto" hangingPunct="1">
              <a:spcBef>
                <a:spcPts val="580"/>
              </a:spcBef>
              <a:spcAft>
                <a:spcPts val="0"/>
              </a:spcAft>
              <a:buFont typeface="Wingdings 2"/>
              <a:buChar char=""/>
              <a:defRPr/>
            </a:pPr>
            <a:r>
              <a:rPr lang="es-ES" dirty="0"/>
              <a:t>En el recinto del palacio se levantaron varios edificios, incluyendo un mirador , un mausoleo un teatro y un pabellón.</a:t>
            </a:r>
          </a:p>
          <a:p>
            <a:pPr marL="274320" indent="-274320" eaLnBrk="1" fontAlgn="auto" hangingPunct="1">
              <a:spcBef>
                <a:spcPts val="580"/>
              </a:spcBef>
              <a:spcAft>
                <a:spcPts val="0"/>
              </a:spcAft>
              <a:buFont typeface="Wingdings 2"/>
              <a:buChar char=""/>
              <a:defRPr/>
            </a:pPr>
            <a:r>
              <a:rPr lang="es-ES" dirty="0"/>
              <a:t> Durante la Segunda Guerra Mundial el palacio fue seriamente dañado, pero desde entonces ha sido reconstruido. </a:t>
            </a:r>
          </a:p>
          <a:p>
            <a:pPr marL="274320" indent="-274320" eaLnBrk="1" fontAlgn="auto" hangingPunct="1">
              <a:spcBef>
                <a:spcPts val="580"/>
              </a:spcBef>
              <a:spcAft>
                <a:spcPts val="0"/>
              </a:spcAft>
              <a:buFont typeface="Wingdings 2"/>
              <a:buChar char=""/>
              <a:defRPr/>
            </a:pPr>
            <a:r>
              <a:rPr lang="es-ES" dirty="0"/>
              <a:t>El palacio, sus jardines y los edificios en el recinto son las principales atracciones de los visitantes. </a:t>
            </a:r>
          </a:p>
          <a:p>
            <a:pPr marL="274320" indent="-274320" eaLnBrk="1" fontAlgn="auto" hangingPunct="1">
              <a:spcBef>
                <a:spcPts val="580"/>
              </a:spcBef>
              <a:spcAft>
                <a:spcPts val="0"/>
              </a:spcAft>
              <a:buFont typeface="Wingdings 2"/>
              <a:buChar char=""/>
              <a:defRPr/>
            </a:pPr>
            <a:r>
              <a:rPr lang="es-ES" dirty="0"/>
              <a:t>Destruido durante la Segunda Guerra Mundial, el Gran Invernadero fue reconstruido en el modelo del edificio barroco. Hoy en día, brilla en su esplendor antiguo de nuevo.</a:t>
            </a:r>
          </a:p>
        </p:txBody>
      </p:sp>
    </p:spTree>
    <p:extLst>
      <p:ext uri="{BB962C8B-B14F-4D97-AF65-F5344CB8AC3E}">
        <p14:creationId xmlns:p14="http://schemas.microsoft.com/office/powerpoint/2010/main" val="2162929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404813"/>
            <a:ext cx="6969968" cy="5614987"/>
          </a:xfrm>
        </p:spPr>
        <p:txBody>
          <a:bodyPr/>
          <a:lstStyle/>
          <a:p>
            <a:r>
              <a:rPr lang="es-ES" dirty="0"/>
              <a:t> El cuarto festival de luminoso proporciona un marco agradable para eventos culturales, conciertos y banquetes. </a:t>
            </a:r>
          </a:p>
          <a:p>
            <a:r>
              <a:rPr lang="es-ES" dirty="0"/>
              <a:t>Durante siglos, la Orangerie del palacio de Charlottenburg visto un montón de personajes ilustres - pero no sólo en el pasado: </a:t>
            </a:r>
          </a:p>
          <a:p>
            <a:r>
              <a:rPr lang="es-ES" dirty="0"/>
              <a:t>Así, por ejemplo, la reina Isabel II y el primer ministro chino fueron recibidos en el invernadero del palacio últimamente. </a:t>
            </a:r>
          </a:p>
          <a:p>
            <a:endParaRPr lang="es-ES" dirty="0"/>
          </a:p>
        </p:txBody>
      </p:sp>
    </p:spTree>
    <p:extLst>
      <p:ext uri="{BB962C8B-B14F-4D97-AF65-F5344CB8AC3E}">
        <p14:creationId xmlns:p14="http://schemas.microsoft.com/office/powerpoint/2010/main" val="130155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harlottenbur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44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harlottenburg Palac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12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harlottenburg Palace Gardens.-m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927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arlottenburg.-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49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3998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arlottenb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544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rlottenburg.-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1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harlottenburg Palac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388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arlottenburg.-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985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harlottenburg.-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975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harlottenburg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01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harlottenburg Park.-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41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1581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783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arlettonburg.-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350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arlotenb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145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arlottenb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7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2157" r="1176" b="2353"/>
          <a:stretch/>
        </p:blipFill>
        <p:spPr>
          <a:xfrm>
            <a:off x="0" y="0"/>
            <a:ext cx="9144000" cy="6858000"/>
          </a:xfrm>
          <a:prstGeom prst="rect">
            <a:avLst/>
          </a:prstGeom>
        </p:spPr>
      </p:pic>
    </p:spTree>
    <p:extLst>
      <p:ext uri="{BB962C8B-B14F-4D97-AF65-F5344CB8AC3E}">
        <p14:creationId xmlns:p14="http://schemas.microsoft.com/office/powerpoint/2010/main" val="242784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harlottenburg.-Berli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103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01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0112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435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215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1703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43574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69678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5167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 y="0"/>
            <a:ext cx="9135070" cy="6858000"/>
          </a:xfrm>
          <a:prstGeom prst="rect">
            <a:avLst/>
          </a:prstGeom>
        </p:spPr>
      </p:pic>
    </p:spTree>
    <p:extLst>
      <p:ext uri="{BB962C8B-B14F-4D97-AF65-F5344CB8AC3E}">
        <p14:creationId xmlns:p14="http://schemas.microsoft.com/office/powerpoint/2010/main" val="4142708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0838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004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2629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1623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7467600" cy="778098"/>
          </a:xfrm>
        </p:spPr>
        <p:txBody>
          <a:bodyPr/>
          <a:lstStyle/>
          <a:p>
            <a:r>
              <a:rPr lang="es-ES" dirty="0"/>
              <a:t>Schloos Sanssoucis</a:t>
            </a:r>
          </a:p>
        </p:txBody>
      </p:sp>
      <p:sp>
        <p:nvSpPr>
          <p:cNvPr id="5" name="4 Marcador de contenido"/>
          <p:cNvSpPr>
            <a:spLocks noGrp="1"/>
          </p:cNvSpPr>
          <p:nvPr>
            <p:ph sz="quarter" idx="1"/>
          </p:nvPr>
        </p:nvSpPr>
        <p:spPr>
          <a:xfrm>
            <a:off x="611560" y="1447800"/>
            <a:ext cx="8136904" cy="4933528"/>
          </a:xfrm>
        </p:spPr>
        <p:txBody>
          <a:bodyPr/>
          <a:lstStyle/>
          <a:p>
            <a:r>
              <a:rPr lang="es-ES" sz="2400" dirty="0"/>
              <a:t>Sanssouci es el antiguo palacio de verano de Federico el Grande, rey de Prusia , en Potsdam , cerca de Berlín . A menudo se cuentan entre los rivales alemanes de Versalles . Mientras Sanssouci está en la más íntima Rococó estilo y es mucho más pequeño que su barroco francés contrapartida, también se destaca por los numerosos templos y locuras en el parque . El palacio fue diseñado / construido por Georg von Knobelsdorff Wenzeslaus entre 1745 y 1747 para satisfacer la necesidad rey Federico como una residencia privada donde pudiera relajarse lejos de la pompa y la ceremonia de la Berlín corte.</a:t>
            </a:r>
          </a:p>
        </p:txBody>
      </p:sp>
    </p:spTree>
    <p:extLst>
      <p:ext uri="{BB962C8B-B14F-4D97-AF65-F5344CB8AC3E}">
        <p14:creationId xmlns:p14="http://schemas.microsoft.com/office/powerpoint/2010/main" val="11658474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La panorámica vista del jardín de Sanssouci es el resultado de la decisión de Federico el Grande para crear una terraza viñedo en la ladera sur de las colinas de Bornstedt .</a:t>
            </a:r>
          </a:p>
          <a:p>
            <a:r>
              <a:rPr lang="es-ES" dirty="0"/>
              <a:t> El área había sido previamente boscosas pero los árboles fueron talados durante el reinado del "soldado-king" William Frederick I para permitir la ciudad de Potsdam expandirse. </a:t>
            </a:r>
          </a:p>
          <a:p>
            <a:r>
              <a:rPr lang="es-ES" dirty="0"/>
              <a:t>El 10 de agosto de 1744, Federico ordenó la ladera desnuda para ser transformado en viñedos en terrazas. Tres amplias terrazas fueron creados, con convexas centros para aprovechar al máximo la luz solar . </a:t>
            </a:r>
          </a:p>
          <a:p>
            <a:endParaRPr lang="es-ES" dirty="0"/>
          </a:p>
        </p:txBody>
      </p:sp>
    </p:spTree>
    <p:extLst>
      <p:ext uri="{BB962C8B-B14F-4D97-AF65-F5344CB8AC3E}">
        <p14:creationId xmlns:p14="http://schemas.microsoft.com/office/powerpoint/2010/main" val="503647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lstStyle/>
          <a:p>
            <a:r>
              <a:rPr lang="es-ES" dirty="0"/>
              <a:t>En las particiones de los muros de soporte, el ladrillo es atravesado por 168 acristaladas nichos . parras de Portugal , Italia , Francia , y también de la cercana Neuruppin , se plantaron frente a la fábrica de ladrillo, mientras que los higos crecían en los nichos.</a:t>
            </a:r>
          </a:p>
          <a:p>
            <a:r>
              <a:rPr lang="es-ES" dirty="0"/>
              <a:t>Las partes individuales de la terraza se dividieron por las tiras de césped, sobre la que se plantaron los árboles de tejo .</a:t>
            </a:r>
          </a:p>
          <a:p>
            <a:r>
              <a:rPr lang="es-ES" dirty="0"/>
              <a:t> Baja cobertura casilla rodeado de  frutales en espaldera, haciendo un parterre ornamental circular..</a:t>
            </a:r>
          </a:p>
          <a:p>
            <a:r>
              <a:rPr lang="es-ES" dirty="0"/>
              <a:t> En medio de esta "rueda", 120 pasos (ahora 132) llevó a la baja aún más dividiendo las terrazas en seis. </a:t>
            </a:r>
          </a:p>
          <a:p>
            <a:endParaRPr lang="es-ES" dirty="0"/>
          </a:p>
        </p:txBody>
      </p:sp>
    </p:spTree>
    <p:extLst>
      <p:ext uri="{BB962C8B-B14F-4D97-AF65-F5344CB8AC3E}">
        <p14:creationId xmlns:p14="http://schemas.microsoft.com/office/powerpoint/2010/main" val="2444513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Por debajo de la colina, un barroco jardín ornamental, inspirado en el parterre en Versalles , fue construido en 1745. </a:t>
            </a:r>
          </a:p>
          <a:p>
            <a:r>
              <a:rPr lang="es-ES" dirty="0"/>
              <a:t>La gran fuente fue construida en el centro de este jardín en 1748. </a:t>
            </a:r>
          </a:p>
          <a:p>
            <a:r>
              <a:rPr lang="es-ES" dirty="0"/>
              <a:t>Federico nunca vio la fuente de jugar porque los ingenieros que trabajan en la construcción tenían poca comprensión de los sistemas hidráulicos involucrados. Desde 1750, mármol estatuas se colocaron alrededor de la cuenca de la fuente.</a:t>
            </a:r>
          </a:p>
          <a:p>
            <a:r>
              <a:rPr lang="es-ES" dirty="0"/>
              <a:t> De nuevo, esto era una característica copiada de Versalles: figuras de Venus , Mercurio , Apolo , Diana , Juno , Júpiter , Marte y Minerva ….</a:t>
            </a:r>
          </a:p>
        </p:txBody>
      </p:sp>
    </p:spTree>
    <p:extLst>
      <p:ext uri="{BB962C8B-B14F-4D97-AF65-F5344CB8AC3E}">
        <p14:creationId xmlns:p14="http://schemas.microsoft.com/office/powerpoint/2010/main" val="397241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….así como representaciones alegóricas de los cuatro elementos Fuego, Agua, Aire y Tierra. Venus y Mercurio , los trabajos del escultor Jean Baptiste Pigalle , y dos grupos de cazadores, alegorías de los elementos (viento y agua) por Lambert Sigisbert Adán , fueron presentados por el propietario Versalles, el francés Luis XV .</a:t>
            </a:r>
          </a:p>
          <a:p>
            <a:r>
              <a:rPr lang="es-ES" dirty="0"/>
              <a:t>Las cifras restantes llegaron en el taller de François Gaspard Adán , un escultor de renombre en Berlín. En 1764, los franceses Rondel, como llegó a ser conocido, ha finalizado.</a:t>
            </a:r>
          </a:p>
          <a:p>
            <a:r>
              <a:rPr lang="es-ES" dirty="0"/>
              <a:t>Cerca de allí había un huerto , que Federico Guillermo I había puesto en algún momento antes de 1715. El soldado en tono de broma-rey dio esta simple jardín el nombre "Mi Marly",  en relación con el jardín muy similar a la residencia de verano del Luis XIV en Marly-le-Roi .</a:t>
            </a:r>
          </a:p>
          <a:p>
            <a:endParaRPr lang="es-ES" dirty="0"/>
          </a:p>
        </p:txBody>
      </p:sp>
    </p:spTree>
    <p:extLst>
      <p:ext uri="{BB962C8B-B14F-4D97-AF65-F5344CB8AC3E}">
        <p14:creationId xmlns:p14="http://schemas.microsoft.com/office/powerpoint/2010/main" val="2541071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sus planes para los terrenos, Frederick concede gran importancia a la combinación de planta ornamental y un jardín práctico, demostrando así su creencia de que el arte y la naturaleza deben estar unidos.</a:t>
            </a:r>
          </a:p>
          <a:p>
            <a:r>
              <a:rPr lang="es-ES" dirty="0"/>
              <a:t>A raíz de la construcción de terrazas de la viña y la terminación del palacio, </a:t>
            </a:r>
          </a:p>
          <a:p>
            <a:r>
              <a:rPr lang="es-ES" dirty="0"/>
              <a:t>Federico volvió su atención hacia el paisaje de la zona superior del palacio y así comenzó la creación del Parque de Sanssouci .</a:t>
            </a:r>
          </a:p>
          <a:p>
            <a:r>
              <a:rPr lang="es-ES" dirty="0"/>
              <a:t> En su organización del parque, Frederick continuó lo que había empezado en Neuruppin y Rheinsberg  Una recta avenida principal fue presentado, en última instancia, 2,5 km de largo, comenzando en el este en el 1748 obelisco y ampliado en los últimos años a la Nueva Palacio, que marca su extremo occidental. </a:t>
            </a:r>
          </a:p>
          <a:p>
            <a:endParaRPr lang="es-ES" dirty="0"/>
          </a:p>
          <a:p>
            <a:endParaRPr lang="es-ES" dirty="0"/>
          </a:p>
        </p:txBody>
      </p:sp>
    </p:spTree>
    <p:extLst>
      <p:ext uri="{BB962C8B-B14F-4D97-AF65-F5344CB8AC3E}">
        <p14:creationId xmlns:p14="http://schemas.microsoft.com/office/powerpoint/2010/main" val="1339322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04664"/>
            <a:ext cx="7467600" cy="5976664"/>
          </a:xfrm>
        </p:spPr>
        <p:txBody>
          <a:bodyPr>
            <a:normAutofit/>
          </a:bodyPr>
          <a:lstStyle/>
          <a:p>
            <a:r>
              <a:rPr lang="es-ES" dirty="0"/>
              <a:t>Siguiendo con el tema de horticultura de los jardines en terrazas, 3.000 árboles frutales fueron plantados en el parque, y los invernaderos y viveros establecidos, la producción de naranjas , melones , melocotones y plátanos .</a:t>
            </a:r>
          </a:p>
          <a:p>
            <a:r>
              <a:rPr lang="es-ES" dirty="0"/>
              <a:t> Estatuas y obeliscos fueron erigidos también, con representaciones de la flora y diosas Pomona . Frederick había varios templos y locuras erigidos en el estilo rococó que el propio palacio.</a:t>
            </a:r>
          </a:p>
          <a:p>
            <a:r>
              <a:rPr lang="es-ES" dirty="0"/>
              <a:t> Algunas eran pequeñas casas que compensó la falta de salas de recepción en el propio palacio. </a:t>
            </a:r>
          </a:p>
          <a:p>
            <a:r>
              <a:rPr lang="es-ES" dirty="0"/>
              <a:t>La Casa China , diseñado por Johann Gottfried Buring entre 1755 y 1764, un pabellón en el estilo Chinoiserie : una mezcla de rococó y elementos vinculados con la arquitectura Oriental . </a:t>
            </a:r>
          </a:p>
          <a:p>
            <a:endParaRPr lang="es-ES" dirty="0"/>
          </a:p>
        </p:txBody>
      </p:sp>
    </p:spTree>
    <p:extLst>
      <p:ext uri="{BB962C8B-B14F-4D97-AF65-F5344CB8AC3E}">
        <p14:creationId xmlns:p14="http://schemas.microsoft.com/office/powerpoint/2010/main" val="2676008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Frederick ha invertido fuertemente en un vano intento de introducir un sistema de fuentes en el parque de Sanssouci, en un intento de emular a los jardines de otro gran barroco de Europa.</a:t>
            </a:r>
          </a:p>
          <a:p>
            <a:r>
              <a:rPr lang="es-ES" dirty="0"/>
              <a:t>La hidráulica en esta etapa estaban todavía en su infancia, ya pesar de la construcción de casas de bombeo y reservorios, las fuentes en Sanssouci permanecieron en silencio y sin moverse durante los próximos 100 años.</a:t>
            </a:r>
          </a:p>
          <a:p>
            <a:r>
              <a:rPr lang="es-ES" dirty="0"/>
              <a:t> La invención de la máquina de vapor resolvió los problemas un siglo más tarde, por lo que el depósito finalmente cumplió su propósito. </a:t>
            </a:r>
          </a:p>
          <a:p>
            <a:endParaRPr lang="es-ES" dirty="0"/>
          </a:p>
        </p:txBody>
      </p:sp>
    </p:spTree>
    <p:extLst>
      <p:ext uri="{BB962C8B-B14F-4D97-AF65-F5344CB8AC3E}">
        <p14:creationId xmlns:p14="http://schemas.microsoft.com/office/powerpoint/2010/main" val="957299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Desde alrededor de 1842, la familia real prusiana fueron finalmente capaces de maravillarse con las características tales como la Gran Fuente por debajo de los viñedos en terrazas, chorros de agua de tiro a una altura de 38 metros. </a:t>
            </a:r>
          </a:p>
          <a:p>
            <a:r>
              <a:rPr lang="es-ES" dirty="0"/>
              <a:t>La estación de bombeo en sí se convirtió en otro pabellón del jardín, disfrazado de mezquita turca, con su chimenea  convertida en un minarete . </a:t>
            </a:r>
          </a:p>
          <a:p>
            <a:r>
              <a:rPr lang="es-ES" dirty="0"/>
              <a:t>El parque fue ampliado bajo Federico Guillermo III, y más tarde por su hijo Federico Guillermo IV. </a:t>
            </a:r>
          </a:p>
          <a:p>
            <a:r>
              <a:rPr lang="es-ES" dirty="0"/>
              <a:t>Los arquitectos Karl Friedrich Schinkel y Ludwig Persius construido Charlottenhof Palacio en el parque en el sitio de una antigua casa de labranza, y Peter Joseph Lenné fue encargado con el diseño de jardines. </a:t>
            </a:r>
          </a:p>
        </p:txBody>
      </p:sp>
    </p:spTree>
    <p:extLst>
      <p:ext uri="{BB962C8B-B14F-4D97-AF65-F5344CB8AC3E}">
        <p14:creationId xmlns:p14="http://schemas.microsoft.com/office/powerpoint/2010/main" val="883318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Praderas amplias avenidas creado visuales entre Charlottenhof, los baños romanos y el Palacio Nuevo, y se incorporan las locuras tales como el Templo de la Amistad de Federico el Grande. </a:t>
            </a:r>
          </a:p>
          <a:p>
            <a:r>
              <a:rPr lang="es-ES" dirty="0"/>
              <a:t>Después de la Primera Guerra Mundial , ya pesar del fin de la monarquía alemana, el palacio quedó en poder de los Hohenzollern dinastía. </a:t>
            </a:r>
          </a:p>
          <a:p>
            <a:r>
              <a:rPr lang="es-ES" dirty="0"/>
              <a:t>Con el tiempo, quedó bajo la protección de la prusiana "Verwaltung der Staatlichen Schlösser und Gärten" (Administración Nacional de los Palacios y Jardines) el 1 de abril de 1927.  </a:t>
            </a:r>
          </a:p>
          <a:p>
            <a:endParaRPr lang="es-ES" dirty="0"/>
          </a:p>
        </p:txBody>
      </p:sp>
    </p:spTree>
    <p:extLst>
      <p:ext uri="{BB962C8B-B14F-4D97-AF65-F5344CB8AC3E}">
        <p14:creationId xmlns:p14="http://schemas.microsoft.com/office/powerpoint/2010/main" val="12294949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Cuando los bombardeos sobre Berlín se iniciaron en la Segunda Guerra Mundial , las obras más notables del arte de los antiguos palacios imperiales fueron trasladadas por la seguridad de Rheinsberg ( Brandenburg ) y Bernterode im Eichsfeld  ( Turingia ).</a:t>
            </a:r>
          </a:p>
          <a:p>
            <a:r>
              <a:rPr lang="es-ES" dirty="0"/>
              <a:t> La estructura del palacio se mantuvo incólume a pesar de intensos combates en la zona en 1945, pero el antiguo molino , retenido en el parque por Frederick para añadir encanto rústico, fue destruido.</a:t>
            </a:r>
          </a:p>
          <a:p>
            <a:endParaRPr lang="es-ES" dirty="0"/>
          </a:p>
        </p:txBody>
      </p:sp>
    </p:spTree>
    <p:extLst>
      <p:ext uri="{BB962C8B-B14F-4D97-AF65-F5344CB8AC3E}">
        <p14:creationId xmlns:p14="http://schemas.microsoft.com/office/powerpoint/2010/main" val="19730614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383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3233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055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8806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5014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66963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9721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674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401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0313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205088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51726"/>
            <a:ext cx="9252520" cy="6806274"/>
          </a:xfrm>
          <a:prstGeom prst="rect">
            <a:avLst/>
          </a:prstGeom>
        </p:spPr>
      </p:pic>
    </p:spTree>
    <p:extLst>
      <p:ext uri="{BB962C8B-B14F-4D97-AF65-F5344CB8AC3E}">
        <p14:creationId xmlns:p14="http://schemas.microsoft.com/office/powerpoint/2010/main" val="54615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85443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725"/>
            <a:ext cx="9144000" cy="6686550"/>
          </a:xfrm>
          <a:prstGeom prst="rect">
            <a:avLst/>
          </a:prstGeom>
        </p:spPr>
      </p:pic>
    </p:spTree>
    <p:extLst>
      <p:ext uri="{BB962C8B-B14F-4D97-AF65-F5344CB8AC3E}">
        <p14:creationId xmlns:p14="http://schemas.microsoft.com/office/powerpoint/2010/main" val="28095888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725"/>
            <a:ext cx="9144000" cy="6686550"/>
          </a:xfrm>
          <a:prstGeom prst="rect">
            <a:avLst/>
          </a:prstGeom>
        </p:spPr>
      </p:pic>
    </p:spTree>
    <p:extLst>
      <p:ext uri="{BB962C8B-B14F-4D97-AF65-F5344CB8AC3E}">
        <p14:creationId xmlns:p14="http://schemas.microsoft.com/office/powerpoint/2010/main" val="879279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78319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9777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6257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97595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5423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7666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0485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2636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8662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80087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7327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88"/>
            <a:ext cx="9144000" cy="6735223"/>
          </a:xfrm>
          <a:prstGeom prst="rect">
            <a:avLst/>
          </a:prstGeom>
        </p:spPr>
      </p:pic>
    </p:spTree>
    <p:extLst>
      <p:ext uri="{BB962C8B-B14F-4D97-AF65-F5344CB8AC3E}">
        <p14:creationId xmlns:p14="http://schemas.microsoft.com/office/powerpoint/2010/main" val="14948433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1172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49702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14630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85"/>
          <a:stretch/>
        </p:blipFill>
        <p:spPr>
          <a:xfrm>
            <a:off x="0" y="0"/>
            <a:ext cx="9144000" cy="6858000"/>
          </a:xfrm>
          <a:prstGeom prst="rect">
            <a:avLst/>
          </a:prstGeom>
        </p:spPr>
      </p:pic>
    </p:spTree>
    <p:extLst>
      <p:ext uri="{BB962C8B-B14F-4D97-AF65-F5344CB8AC3E}">
        <p14:creationId xmlns:p14="http://schemas.microsoft.com/office/powerpoint/2010/main" val="28819112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96993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0951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6182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0573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4619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3660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79160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95807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1023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33640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220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08884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4219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1210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64029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8137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04824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8137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32984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6614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54212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54797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0171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56492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41"/>
          <a:stretch/>
        </p:blipFill>
        <p:spPr>
          <a:xfrm>
            <a:off x="0" y="0"/>
            <a:ext cx="9144000" cy="6858000"/>
          </a:xfrm>
          <a:prstGeom prst="rect">
            <a:avLst/>
          </a:prstGeom>
        </p:spPr>
      </p:pic>
    </p:spTree>
    <p:extLst>
      <p:ext uri="{BB962C8B-B14F-4D97-AF65-F5344CB8AC3E}">
        <p14:creationId xmlns:p14="http://schemas.microsoft.com/office/powerpoint/2010/main" val="19006235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0165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168937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62781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4188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262" t="7255" r="6346" b="9020"/>
          <a:stretch/>
        </p:blipFill>
        <p:spPr>
          <a:xfrm>
            <a:off x="0" y="0"/>
            <a:ext cx="9144000" cy="6858000"/>
          </a:xfrm>
          <a:prstGeom prst="rect">
            <a:avLst/>
          </a:prstGeom>
        </p:spPr>
      </p:pic>
    </p:spTree>
    <p:extLst>
      <p:ext uri="{BB962C8B-B14F-4D97-AF65-F5344CB8AC3E}">
        <p14:creationId xmlns:p14="http://schemas.microsoft.com/office/powerpoint/2010/main" val="23297028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3645024"/>
            <a:ext cx="2245623" cy="3212976"/>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5" y="0"/>
            <a:ext cx="2245623" cy="3611198"/>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r="4975"/>
          <a:stretch/>
        </p:blipFill>
        <p:spPr>
          <a:xfrm>
            <a:off x="2843808" y="-99392"/>
            <a:ext cx="4032448" cy="6957392"/>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843808" cy="6858000"/>
          </a:xfrm>
          <a:prstGeom prst="rect">
            <a:avLst/>
          </a:prstGeom>
        </p:spPr>
      </p:pic>
    </p:spTree>
    <p:extLst>
      <p:ext uri="{BB962C8B-B14F-4D97-AF65-F5344CB8AC3E}">
        <p14:creationId xmlns:p14="http://schemas.microsoft.com/office/powerpoint/2010/main" val="22973488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3" y="0"/>
            <a:ext cx="4780221" cy="6858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31884270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23699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74918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621990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5628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1569" r="4671"/>
          <a:stretch/>
        </p:blipFill>
        <p:spPr>
          <a:xfrm>
            <a:off x="4571546" y="0"/>
            <a:ext cx="4572454" cy="6858000"/>
          </a:xfrm>
          <a:prstGeom prst="rect">
            <a:avLst/>
          </a:prstGeom>
        </p:spPr>
      </p:pic>
    </p:spTree>
    <p:extLst>
      <p:ext uri="{BB962C8B-B14F-4D97-AF65-F5344CB8AC3E}">
        <p14:creationId xmlns:p14="http://schemas.microsoft.com/office/powerpoint/2010/main" val="22146482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5098"/>
          <a:stretch/>
        </p:blipFill>
        <p:spPr>
          <a:xfrm>
            <a:off x="4572000" y="0"/>
            <a:ext cx="4572000" cy="6858000"/>
          </a:xfrm>
          <a:prstGeom prst="rect">
            <a:avLst/>
          </a:prstGeom>
        </p:spPr>
      </p:pic>
    </p:spTree>
    <p:extLst>
      <p:ext uri="{BB962C8B-B14F-4D97-AF65-F5344CB8AC3E}">
        <p14:creationId xmlns:p14="http://schemas.microsoft.com/office/powerpoint/2010/main" val="31019527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35" t="2744" r="2189" b="2549"/>
          <a:stretch/>
        </p:blipFill>
        <p:spPr>
          <a:xfrm>
            <a:off x="0" y="0"/>
            <a:ext cx="9144000" cy="6858000"/>
          </a:xfrm>
          <a:prstGeom prst="rect">
            <a:avLst/>
          </a:prstGeom>
        </p:spPr>
      </p:pic>
    </p:spTree>
    <p:extLst>
      <p:ext uri="{BB962C8B-B14F-4D97-AF65-F5344CB8AC3E}">
        <p14:creationId xmlns:p14="http://schemas.microsoft.com/office/powerpoint/2010/main" val="39899974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4164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03830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32578" cy="6858000"/>
          </a:xfrm>
          <a:prstGeom prst="rect">
            <a:avLst/>
          </a:prstGeom>
        </p:spPr>
      </p:pic>
    </p:spTree>
    <p:extLst>
      <p:ext uri="{BB962C8B-B14F-4D97-AF65-F5344CB8AC3E}">
        <p14:creationId xmlns:p14="http://schemas.microsoft.com/office/powerpoint/2010/main" val="21717253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81"/>
          <a:stretch/>
        </p:blipFill>
        <p:spPr>
          <a:xfrm>
            <a:off x="0" y="0"/>
            <a:ext cx="9144000" cy="6858000"/>
          </a:xfrm>
          <a:prstGeom prst="rect">
            <a:avLst/>
          </a:prstGeom>
        </p:spPr>
      </p:pic>
    </p:spTree>
    <p:extLst>
      <p:ext uri="{BB962C8B-B14F-4D97-AF65-F5344CB8AC3E}">
        <p14:creationId xmlns:p14="http://schemas.microsoft.com/office/powerpoint/2010/main" val="18484973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2067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0160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7003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196110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005"/>
            <a:ext cx="9144000" cy="6777990"/>
          </a:xfrm>
          <a:prstGeom prst="rect">
            <a:avLst/>
          </a:prstGeom>
        </p:spPr>
      </p:pic>
    </p:spTree>
    <p:extLst>
      <p:ext uri="{BB962C8B-B14F-4D97-AF65-F5344CB8AC3E}">
        <p14:creationId xmlns:p14="http://schemas.microsoft.com/office/powerpoint/2010/main" val="20932861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0265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9867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956291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2617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2375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7036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8438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
            <a:ext cx="9144000" cy="6823710"/>
          </a:xfrm>
          <a:prstGeom prst="rect">
            <a:avLst/>
          </a:prstGeom>
        </p:spPr>
      </p:pic>
    </p:spTree>
    <p:extLst>
      <p:ext uri="{BB962C8B-B14F-4D97-AF65-F5344CB8AC3E}">
        <p14:creationId xmlns:p14="http://schemas.microsoft.com/office/powerpoint/2010/main" val="2473760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97610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06398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7146641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9382694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0554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0464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8024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51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336714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726736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23750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085221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36789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843568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95394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984920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36296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11906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9752216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006471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65788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411240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366928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7250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355</TotalTime>
  <Words>2137</Words>
  <Application>Microsoft Office PowerPoint</Application>
  <PresentationFormat>Presentación en pantalla (4:3)</PresentationFormat>
  <Paragraphs>334</Paragraphs>
  <Slides>158</Slides>
  <Notes>142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158</vt:i4>
      </vt:variant>
    </vt:vector>
  </HeadingPairs>
  <TitlesOfParts>
    <vt:vector size="163" baseType="lpstr">
      <vt:lpstr>Calibri</vt:lpstr>
      <vt:lpstr>Century Schoolbook</vt:lpstr>
      <vt:lpstr>Wingdings</vt:lpstr>
      <vt:lpstr>Wingdings 2</vt:lpstr>
      <vt:lpstr>Default Theme</vt:lpstr>
      <vt:lpstr>EUROPA.-LA VUELTA AL MUNDO EN 885 JARDINES.-ALEMANIA.-P</vt:lpstr>
      <vt:lpstr>Charlottenburg Palace.-Berlín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Schloos Sanssoucis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13</cp:revision>
  <dcterms:created xsi:type="dcterms:W3CDTF">2013-08-24T06:13:10Z</dcterms:created>
  <dcterms:modified xsi:type="dcterms:W3CDTF">2018-03-08T15:38:45Z</dcterms:modified>
</cp:coreProperties>
</file>