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31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6FB92-5B56-47C3-892D-6142D9BBC01B}"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A68DAB-5072-4E60-8A74-309E9469DB0C}" type="slidenum">
              <a:rPr lang="es-ES" smtClean="0"/>
              <a:t>‹Nº›</a:t>
            </a:fld>
            <a:endParaRPr lang="es-ES" dirty="0"/>
          </a:p>
        </p:txBody>
      </p:sp>
    </p:spTree>
    <p:extLst>
      <p:ext uri="{BB962C8B-B14F-4D97-AF65-F5344CB8AC3E}">
        <p14:creationId xmlns:p14="http://schemas.microsoft.com/office/powerpoint/2010/main" val="342294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0543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572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542084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01765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865628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012320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001741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900658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518173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6495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375194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056289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153929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Hamburg.--Alter_Botanischer_Garten_</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480086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66729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Garten.-Chinese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746659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 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50392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023869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284004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715179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Garten.-Bambues</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93074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097142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Hamburg.-.Botanischer Garten</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663652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821423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br>
              <a:rPr lang="es-ES" dirty="0"/>
            </a:b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535072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234405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892854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r>
              <a:rPr lang="es-ES" baseline="0" dirty="0"/>
              <a:t> Planetarium</a:t>
            </a:r>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14720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651063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759909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166088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 Entrance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522610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9575334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858577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Hamburg.-Stadtpark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8799336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2331544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986996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41932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869467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7455672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663305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995049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7166616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892772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4148247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694947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352009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0148168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396348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323123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504758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5687038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6978328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194782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8883225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Planten un Blomen in Hamburg</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3810902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E78A4C5-9CD6-4CED-AAE7-8BF55B3A6D49}" type="slidenum">
              <a:rPr lang="es-ES" sz="1200">
                <a:solidFill>
                  <a:prstClr val="black"/>
                </a:solidFill>
              </a:rPr>
              <a:pPr eaLnBrk="1" hangingPunct="1"/>
              <a:t>70</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Planten un Blomen in Hamburg</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4D7BE3AB-725F-49C9-88EC-101E5A3FB589}" type="slidenum">
              <a:rPr lang="es-ES" sz="1200">
                <a:solidFill>
                  <a:prstClr val="black"/>
                </a:solidFill>
              </a:rPr>
              <a:pPr eaLnBrk="1" hangingPunct="1"/>
              <a:t>71</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Planten un Blomen in Hamburg</a:t>
            </a:r>
          </a:p>
          <a:p>
            <a:pPr eaLnBrk="1" hangingPunct="1"/>
            <a:r>
              <a:rPr lang="es-ES" dirty="0"/>
              <a:t>Hamburgo</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DF0553EF-5CEA-4114-AB37-16C427456594}" type="slidenum">
              <a:rPr lang="es-ES" sz="1200">
                <a:solidFill>
                  <a:prstClr val="black"/>
                </a:solidFill>
              </a:rPr>
              <a:pPr eaLnBrk="1" hangingPunct="1"/>
              <a:t>72</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Hamburgo</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1675D44-D247-424C-B056-9FC32A0A2563}" type="slidenum">
              <a:rPr lang="es-ES" sz="1200">
                <a:solidFill>
                  <a:prstClr val="black"/>
                </a:solidFill>
              </a:rPr>
              <a:pPr eaLnBrk="1" hangingPunct="1"/>
              <a:t>73</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Hamburgo.-Innopark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Hamburgo.-Innopark</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094412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FD7A2C5D-0160-4D9F-AEA6-5011E2FBF84C}" type="slidenum">
              <a:rPr lang="es-ES" sz="1200">
                <a:solidFill>
                  <a:prstClr val="black"/>
                </a:solidFill>
              </a:rPr>
              <a:pPr eaLnBrk="1" hangingPunct="1"/>
              <a:t>75</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Hamburgo.-Parkfiction.-Sant Pauli</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194E943-815F-46D7-9523-7A6EA9190A94}" type="slidenum">
              <a:rPr lang="es-ES" sz="1200">
                <a:solidFill>
                  <a:prstClr val="black"/>
                </a:solidFill>
              </a:rPr>
              <a:pPr eaLnBrk="1" hangingPunct="1"/>
              <a:t>83</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Hannover.-Herrenhausen Plan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8986567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Garten.-Hannover.-Antiguos planos</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943462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55055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Hannover.-Herrenhausen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2187908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97574EE-9345-4CD4-ACA9-77A6E8082387}" type="slidenum">
              <a:rPr lang="es-ES" sz="1200">
                <a:solidFill>
                  <a:prstClr val="black"/>
                </a:solidFill>
              </a:rPr>
              <a:pPr eaLnBrk="1" hangingPunct="1"/>
              <a:t>88</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Hannover.-Herrenhausen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Hannover.-Herrenhausen</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9304587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264F606E-3F5E-492F-B747-CC0822D02A96}" type="slidenum">
              <a:rPr lang="es-ES" sz="1200">
                <a:solidFill>
                  <a:prstClr val="black"/>
                </a:solidFill>
              </a:rPr>
              <a:pPr eaLnBrk="1" hangingPunct="1"/>
              <a:t>90</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Hannover..Herrenhausen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Herrenhausen</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593BFA9-60BE-4E31-80A9-D1601E4565BC}" type="slidenum">
              <a:rPr lang="es-ES" sz="1200">
                <a:solidFill>
                  <a:prstClr val="black"/>
                </a:solidFill>
              </a:rPr>
              <a:pPr eaLnBrk="1" hangingPunct="1"/>
              <a:t>91</a:t>
            </a:fld>
            <a:endParaRPr lang="es-ES" sz="1200"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9830284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A89D9B90-0D92-40CD-81B7-ACFD5D6E575B}" type="slidenum">
              <a:rPr lang="es-ES" sz="1200">
                <a:solidFill>
                  <a:prstClr val="black"/>
                </a:solidFill>
              </a:rPr>
              <a:pPr eaLnBrk="1" hangingPunct="1"/>
              <a:t>93</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Hannover.-Herrenhausen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Herrenhausen</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80BB6D9-1EAA-4D9D-BC40-5209A3BA3926}" type="slidenum">
              <a:rPr lang="es-ES" sz="1200">
                <a:solidFill>
                  <a:prstClr val="black"/>
                </a:solidFill>
              </a:rPr>
              <a:pPr eaLnBrk="1" hangingPunct="1"/>
              <a:t>94</a:t>
            </a:fld>
            <a:endParaRPr lang="es-ES" sz="1200"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0376692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3676436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2ADE36E1-288C-4FD7-B5CC-C00AA9254ED3}" type="slidenum">
              <a:rPr lang="es-ES" sz="1200">
                <a:solidFill>
                  <a:prstClr val="black"/>
                </a:solidFill>
              </a:rPr>
              <a:pPr eaLnBrk="1" hangingPunct="1"/>
              <a:t>97</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Hannover.-Herrenhausen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Herrenhausen</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D5B96A6-2A05-4CED-BF68-999C92EAACCE}" type="slidenum">
              <a:rPr lang="es-ES" sz="1200">
                <a:solidFill>
                  <a:prstClr val="black"/>
                </a:solidFill>
              </a:rPr>
              <a:pPr eaLnBrk="1" hangingPunct="1"/>
              <a:t>98</a:t>
            </a:fld>
            <a:endParaRPr lang="es-ES" sz="1200"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0121487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585915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9327294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6314813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7051053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Herrenhausen</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E5E93E6-4DC7-4D33-A317-36785E49A9E2}" type="slidenum">
              <a:rPr lang="es-ES" sz="1200">
                <a:solidFill>
                  <a:prstClr val="black"/>
                </a:solidFill>
              </a:rPr>
              <a:pPr eaLnBrk="1" hangingPunct="1"/>
              <a:t>104</a:t>
            </a:fld>
            <a:endParaRPr lang="es-ES" sz="1200"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Grossen Herrenhauser Garten.-HannoveHerrenhausen</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3C0769DE-B51F-499F-8A8F-2774DE9A5604}" type="slidenum">
              <a:rPr lang="es-ES" sz="1200">
                <a:solidFill>
                  <a:prstClr val="black"/>
                </a:solidFill>
              </a:rPr>
              <a:pPr eaLnBrk="1" hangingPunct="1"/>
              <a:t>105</a:t>
            </a:fld>
            <a:endParaRPr lang="es-ES" sz="1200"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5827040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2481721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2942045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8437279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7764494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9816696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924130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Grossen Herrenhauser Garten.-Hannover</a:t>
            </a:r>
          </a:p>
          <a:p>
            <a:endParaRPr lang="es-ES" dirty="0"/>
          </a:p>
        </p:txBody>
      </p:sp>
      <p:sp>
        <p:nvSpPr>
          <p:cNvPr id="4" name="3 Marcador de número de diapositiva"/>
          <p:cNvSpPr>
            <a:spLocks noGrp="1"/>
          </p:cNvSpPr>
          <p:nvPr>
            <p:ph type="sldNum" sz="quarter" idx="10"/>
          </p:nvPr>
        </p:nvSpPr>
        <p:spPr/>
        <p:txBody>
          <a:bodyPr/>
          <a:lstStyle/>
          <a:p>
            <a:fld id="{07873AE4-01A7-41DE-B339-E78C5DC5F8F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315856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upload.wikimedia.org/wikipedia/commons/c/c2/HH_Mittelmeerterrassen.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upload.wikimedia.org/wikipedia/commons/3/3b/Herrenhausen_Gro%C3%9Fer_Garten.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0/08/Herren%C3%A4user_g%C3%A4rten_2.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90456" cy="1656184"/>
          </a:xfrm>
        </p:spPr>
        <p:txBody>
          <a:bodyPr>
            <a:noAutofit/>
          </a:bodyPr>
          <a:lstStyle/>
          <a:p>
            <a:r>
              <a:rPr lang="es-ES" sz="3200" dirty="0"/>
              <a:t>EUROPA.-LA VUELTA AL MUNDO EN 885 JARDINES.-ALEMANIA.-Q</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Hamburg.-.Alter Botanischer Garten</a:t>
            </a:r>
            <a:br>
              <a:rPr lang="es-ES" dirty="0"/>
            </a:br>
            <a:endParaRPr lang="es-ES" dirty="0"/>
          </a:p>
        </p:txBody>
      </p:sp>
      <p:sp>
        <p:nvSpPr>
          <p:cNvPr id="3" name="2 Marcador de contenido"/>
          <p:cNvSpPr>
            <a:spLocks noGrp="1"/>
          </p:cNvSpPr>
          <p:nvPr>
            <p:ph sz="quarter" idx="1"/>
          </p:nvPr>
        </p:nvSpPr>
        <p:spPr/>
        <p:txBody>
          <a:bodyPr/>
          <a:lstStyle/>
          <a:p>
            <a:r>
              <a:rPr lang="es-ES" dirty="0"/>
              <a:t>El Alter Botanischer Garten Hamburgo, a veces también conocido como el Schaugewächshaus o la Tropengewächshäuser, es un jardín botánico ahora se encuentra principalmente dentro de los invernaderos en el Planten un Blomen parque en Stephansplatz , Hamburgo , Alemania . </a:t>
            </a:r>
          </a:p>
          <a:p>
            <a:r>
              <a:rPr lang="es-ES" dirty="0"/>
              <a:t>Abre todos los días de forma gratuita. </a:t>
            </a:r>
          </a:p>
          <a:p>
            <a:r>
              <a:rPr lang="es-ES" dirty="0"/>
              <a:t>El jardín está situado en el sitio del antiguo jardín botánico de Hamburgo, en la muralla de la ciudad, creado 1821 por el Profesor Johann Georg Christian Lehmann (1792-1860.)</a:t>
            </a:r>
          </a:p>
        </p:txBody>
      </p:sp>
    </p:spTree>
    <p:extLst>
      <p:ext uri="{BB962C8B-B14F-4D97-AF65-F5344CB8AC3E}">
        <p14:creationId xmlns:p14="http://schemas.microsoft.com/office/powerpoint/2010/main" val="39581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Su jardín alpino se fundó en 1903, la mayoría de las plantas se trasladaron posteriormente a la nueva Hamburg Botanischer Garten en 1979. Plantaciones de hierbas medicinales y se agrupan en torno antiguo foso de la ciudad. </a:t>
            </a:r>
          </a:p>
          <a:p>
            <a:r>
              <a:rPr lang="es-ES" dirty="0"/>
              <a:t>Los jardines de hoy consisten principalmente en cinco interconectados invernaderos , área 2.800 m² totales, construida 1962-1963 por el arquitecto Hermkes Bernhard (1903-1995), de la siguiente manera: </a:t>
            </a:r>
          </a:p>
          <a:p>
            <a:r>
              <a:rPr lang="es-ES" dirty="0"/>
              <a:t>Schaugewächshaus - con un enfoque subtropical  de la region Mediterránea y las Islas Canarias , África del Sur y las zonas esclerófilos en California y el sur de Chile , con árboles como el laurel y el olivo y varias coníferas árboles como Araucaria , palmeras , eucaliptos , y helechos arborescentes. </a:t>
            </a:r>
          </a:p>
          <a:p>
            <a:endParaRPr lang="es-ES" dirty="0"/>
          </a:p>
        </p:txBody>
      </p:sp>
    </p:spTree>
    <p:extLst>
      <p:ext uri="{BB962C8B-B14F-4D97-AF65-F5344CB8AC3E}">
        <p14:creationId xmlns:p14="http://schemas.microsoft.com/office/powerpoint/2010/main" val="2297349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787208" cy="5493224"/>
          </a:xfrm>
        </p:spPr>
        <p:txBody>
          <a:bodyPr>
            <a:normAutofit/>
          </a:bodyPr>
          <a:lstStyle/>
          <a:p>
            <a:r>
              <a:rPr lang="es-ES" dirty="0"/>
              <a:t>Farnhaus - helechos . </a:t>
            </a:r>
          </a:p>
          <a:p>
            <a:r>
              <a:rPr lang="es-ES" dirty="0"/>
              <a:t>Palmfarnhhaus - plantas antiguas descritas en 1834 por el profesor Johann Georg Christian Lehmann (1792-1860). </a:t>
            </a:r>
          </a:p>
          <a:p>
            <a:r>
              <a:rPr lang="es-ES" dirty="0"/>
              <a:t>Invernadero de suculentas  - suculentas plantas de las zonas áridas, en particular los semi- desiertos de África y la América . </a:t>
            </a:r>
          </a:p>
          <a:p>
            <a:r>
              <a:rPr lang="es-ES" dirty="0"/>
              <a:t>Casa tropical - aproximadamente 800 m² de superficie, altura máxima de 13 metros, con un contenido de plantas tropicales  de todo el mundo, con un enfoque en América del Sur sus plantas tropicales y cultivos . </a:t>
            </a:r>
          </a:p>
        </p:txBody>
      </p:sp>
    </p:spTree>
    <p:extLst>
      <p:ext uri="{BB962C8B-B14F-4D97-AF65-F5344CB8AC3E}">
        <p14:creationId xmlns:p14="http://schemas.microsoft.com/office/powerpoint/2010/main" val="4015337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cuenta con colecciones especiales de Aizoaceae (30.000 accesiones que representan a cerca de 1.500 especies ), Orchidaceae (unos 2.500 accesiones), Bambusoideae , Begoniaceae , Bromeliaceae , Cycadaceae , Masdevallia , Piperaceae y Zingiberaceae . </a:t>
            </a:r>
          </a:p>
          <a:p>
            <a:endParaRPr lang="es-ES" dirty="0"/>
          </a:p>
          <a:p>
            <a:endParaRPr lang="es-ES" dirty="0"/>
          </a:p>
        </p:txBody>
      </p:sp>
    </p:spTree>
    <p:extLst>
      <p:ext uri="{BB962C8B-B14F-4D97-AF65-F5344CB8AC3E}">
        <p14:creationId xmlns:p14="http://schemas.microsoft.com/office/powerpoint/2010/main" val="279906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654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09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7297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HH Mittelmeerterrass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70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7473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7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975"/>
          <a:stretch/>
        </p:blipFill>
        <p:spPr>
          <a:xfrm>
            <a:off x="0" y="0"/>
            <a:ext cx="9144000" cy="6857999"/>
          </a:xfrm>
          <a:prstGeom prst="rect">
            <a:avLst/>
          </a:prstGeom>
        </p:spPr>
      </p:pic>
    </p:spTree>
    <p:extLst>
      <p:ext uri="{BB962C8B-B14F-4D97-AF65-F5344CB8AC3E}">
        <p14:creationId xmlns:p14="http://schemas.microsoft.com/office/powerpoint/2010/main" val="4003886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812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125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047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360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4315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33443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886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174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176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995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7" y="0"/>
            <a:ext cx="9136405" cy="6858000"/>
          </a:xfrm>
          <a:prstGeom prst="rect">
            <a:avLst/>
          </a:prstGeom>
        </p:spPr>
      </p:pic>
    </p:spTree>
    <p:extLst>
      <p:ext uri="{BB962C8B-B14F-4D97-AF65-F5344CB8AC3E}">
        <p14:creationId xmlns:p14="http://schemas.microsoft.com/office/powerpoint/2010/main" val="1826913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736701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64417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4" b="3922"/>
          <a:stretch/>
        </p:blipFill>
        <p:spPr>
          <a:xfrm>
            <a:off x="0" y="0"/>
            <a:ext cx="9144000" cy="6858000"/>
          </a:xfrm>
          <a:prstGeom prst="rect">
            <a:avLst/>
          </a:prstGeom>
        </p:spPr>
      </p:pic>
    </p:spTree>
    <p:extLst>
      <p:ext uri="{BB962C8B-B14F-4D97-AF65-F5344CB8AC3E}">
        <p14:creationId xmlns:p14="http://schemas.microsoft.com/office/powerpoint/2010/main" val="1368938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81857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9101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543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570186"/>
          </a:xfrm>
        </p:spPr>
        <p:txBody>
          <a:bodyPr>
            <a:normAutofit/>
          </a:bodyPr>
          <a:lstStyle/>
          <a:p>
            <a:r>
              <a:rPr lang="es-ES" dirty="0"/>
              <a:t>Hamburg.-.Stadtpark</a:t>
            </a:r>
            <a:br>
              <a:rPr lang="es-ES" dirty="0"/>
            </a:br>
            <a:br>
              <a:rPr lang="es-ES" dirty="0"/>
            </a:br>
            <a:endParaRPr lang="es-ES" dirty="0"/>
          </a:p>
        </p:txBody>
      </p:sp>
      <p:sp>
        <p:nvSpPr>
          <p:cNvPr id="3" name="2 Marcador de contenido"/>
          <p:cNvSpPr>
            <a:spLocks noGrp="1"/>
          </p:cNvSpPr>
          <p:nvPr>
            <p:ph sz="quarter" idx="1"/>
          </p:nvPr>
        </p:nvSpPr>
        <p:spPr/>
        <p:txBody>
          <a:bodyPr/>
          <a:lstStyle/>
          <a:p>
            <a:r>
              <a:rPr lang="es-ES" dirty="0"/>
              <a:t>El parque municipal es un bien público unas 60 hectáreas  de parque en el distrito de Winterbourne , en el distrito norte de Hamburgo .</a:t>
            </a:r>
          </a:p>
          <a:p>
            <a:r>
              <a:rPr lang="es-ES" dirty="0"/>
              <a:t> El parque abrió sus puertas en 1914, es considerado como un importante ejemplo de la conversión del jardín alemán  y Landschaftsbaues de Volksgarten al Parque del Pueblo.</a:t>
            </a:r>
          </a:p>
          <a:p>
            <a:r>
              <a:rPr lang="es-ES" dirty="0"/>
              <a:t>Durante la industrialización en el siglo XIX Hamburgo ha crecido y muchas áreas verdes dentro de la ciudad se habían construido. </a:t>
            </a:r>
          </a:p>
        </p:txBody>
      </p:sp>
    </p:spTree>
    <p:extLst>
      <p:ext uri="{BB962C8B-B14F-4D97-AF65-F5344CB8AC3E}">
        <p14:creationId xmlns:p14="http://schemas.microsoft.com/office/powerpoint/2010/main" val="274027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Por lo tanto, el Senado y el Parlamento decidió en 1901 como compensación. Comprar el llamado Sierichschen bosquecillo y las tierras colindantes y su conversión en un parque de la ciudad.</a:t>
            </a:r>
          </a:p>
          <a:p>
            <a:r>
              <a:rPr lang="es-ES" dirty="0"/>
              <a:t> Un comité del Senado fue creado y llevado a cabo en 1908 un concurso público, pero no dio su aprobación concepto viable.</a:t>
            </a:r>
          </a:p>
          <a:p>
            <a:r>
              <a:rPr lang="es-ES" dirty="0"/>
              <a:t> En enero de 1909 el Ingeniero Jefe Sperber presentada en nombre del Senado, dos proyectos - constituye un paisaje de pintura y una variante geométrica fuerte - basado en los resultados de la competición. </a:t>
            </a:r>
          </a:p>
          <a:p>
            <a:r>
              <a:rPr lang="es-ES" dirty="0"/>
              <a:t>En junio de 1909 fue profesor Fritz Schumacher nombrado jefe del departamento de construcción, y en enero de 1910, uno de los ciudadanos de Fritz Schumacher y Sperber Fritz presentó un proyecto desarrollado conjuntamente.</a:t>
            </a:r>
          </a:p>
        </p:txBody>
      </p:sp>
    </p:spTree>
    <p:extLst>
      <p:ext uri="{BB962C8B-B14F-4D97-AF65-F5344CB8AC3E}">
        <p14:creationId xmlns:p14="http://schemas.microsoft.com/office/powerpoint/2010/main" val="1110220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Cuatro años más tarde, el parque podría abrir a la terminación, pero todavía fue por otros catorce años.</a:t>
            </a:r>
          </a:p>
          <a:p>
            <a:r>
              <a:rPr lang="es-ES" dirty="0"/>
              <a:t> La ejecución de la obras de jardinería y paisaje aquí era instrumental en 1918 en manos del primer director de la horticultura de Hamburgo Otto Linne . </a:t>
            </a:r>
          </a:p>
          <a:p>
            <a:r>
              <a:rPr lang="es-ES" dirty="0"/>
              <a:t>En la Segunda Guerra Mundial antiaéreos posiciones en el parque de la ciudad fueron construidos, la madera parcialmente quemada y verde de vez en cuando. </a:t>
            </a:r>
          </a:p>
          <a:p>
            <a:r>
              <a:rPr lang="es-ES" dirty="0"/>
              <a:t>La mayor parte de los edificios de los parques de la ciudad (incluyendo el ayuntamiento) fueron destruidos por los bombardeos. </a:t>
            </a:r>
          </a:p>
          <a:p>
            <a:r>
              <a:rPr lang="es-ES" dirty="0"/>
              <a:t>Después de la guerra, hubo muchos años de refugios de campo duros. </a:t>
            </a:r>
          </a:p>
        </p:txBody>
      </p:sp>
    </p:spTree>
    <p:extLst>
      <p:ext uri="{BB962C8B-B14F-4D97-AF65-F5344CB8AC3E}">
        <p14:creationId xmlns:p14="http://schemas.microsoft.com/office/powerpoint/2010/main" val="2116619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Algunas áreas de los parques de la ciudad han sido renovadas, desmantelas las calles y paseos Park, no tiene necesidad de una reconstrucción del edificio destruido.</a:t>
            </a:r>
          </a:p>
          <a:p>
            <a:r>
              <a:rPr lang="es-ES" dirty="0"/>
              <a:t>Hasta la adopción de las tareas de mantenimiento  para el parque en 1995, que establece directrices para el cuidado y desarrollo del parque, esencialmente sólo se llevaron a cabo las actividades de mantenimiento. </a:t>
            </a:r>
          </a:p>
          <a:p>
            <a:r>
              <a:rPr lang="es-ES" dirty="0"/>
              <a:t>2001 se basó Asociación para el cuidado y desarrollo de los parques en la asociación parque de la ciudad. </a:t>
            </a:r>
          </a:p>
          <a:p>
            <a:r>
              <a:rPr lang="es-ES" dirty="0"/>
              <a:t>Los bosques Sierichsche del parque de la ciudad consta de 35 hectáreas que se plantan con crecimiento lento, heliófilas roble. </a:t>
            </a:r>
          </a:p>
        </p:txBody>
      </p:sp>
    </p:spTree>
    <p:extLst>
      <p:ext uri="{BB962C8B-B14F-4D97-AF65-F5344CB8AC3E}">
        <p14:creationId xmlns:p14="http://schemas.microsoft.com/office/powerpoint/2010/main" val="452371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el año 2008 en esta zona 300 árboles (arce, cerezo negro) fueron talados. 1000 como un reemplazo de roble, haya, olmo y tilos fueron plantados.</a:t>
            </a:r>
          </a:p>
          <a:p>
            <a:r>
              <a:rPr lang="es-ES" dirty="0"/>
              <a:t>El Planetario de Hamburgo y varias tabernas ofrecen comida y entretenimiento en el parque de la ciudad. </a:t>
            </a:r>
          </a:p>
          <a:p>
            <a:r>
              <a:rPr lang="es-ES" dirty="0"/>
              <a:t>En el escenario al aire libre cada año, albergando conciertos al aire libre.</a:t>
            </a:r>
          </a:p>
          <a:p>
            <a:r>
              <a:rPr lang="es-ES" dirty="0"/>
              <a:t> El jardín de la cerveza "Schumacher" se encuentra en el City Park Pool. </a:t>
            </a:r>
          </a:p>
          <a:p>
            <a:r>
              <a:rPr lang="es-ES" dirty="0"/>
              <a:t>En la "Isla del Amor" en los botes del lago se pueden alquilar. </a:t>
            </a:r>
          </a:p>
          <a:p>
            <a:r>
              <a:rPr lang="es-ES" dirty="0"/>
              <a:t>En el parque de la ciudad todavía hay un área de crucero para gays - y bisexuales . Hombres.</a:t>
            </a:r>
          </a:p>
          <a:p>
            <a:endParaRPr lang="es-ES" dirty="0"/>
          </a:p>
        </p:txBody>
      </p:sp>
    </p:spTree>
    <p:extLst>
      <p:ext uri="{BB962C8B-B14F-4D97-AF65-F5344CB8AC3E}">
        <p14:creationId xmlns:p14="http://schemas.microsoft.com/office/powerpoint/2010/main" val="1636421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471" t="7451" r="1" b="5098"/>
          <a:stretch/>
        </p:blipFill>
        <p:spPr>
          <a:xfrm>
            <a:off x="-134471" y="0"/>
            <a:ext cx="9278471" cy="6858000"/>
          </a:xfrm>
          <a:prstGeom prst="rect">
            <a:avLst/>
          </a:prstGeom>
        </p:spPr>
      </p:pic>
    </p:spTree>
    <p:extLst>
      <p:ext uri="{BB962C8B-B14F-4D97-AF65-F5344CB8AC3E}">
        <p14:creationId xmlns:p14="http://schemas.microsoft.com/office/powerpoint/2010/main" val="2903822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3999" cy="6858000"/>
          </a:xfrm>
          <a:prstGeom prst="rect">
            <a:avLst/>
          </a:prstGeom>
        </p:spPr>
      </p:pic>
    </p:spTree>
    <p:extLst>
      <p:ext uri="{BB962C8B-B14F-4D97-AF65-F5344CB8AC3E}">
        <p14:creationId xmlns:p14="http://schemas.microsoft.com/office/powerpoint/2010/main" val="3963941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359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890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105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53" t="6666" r="-1"/>
          <a:stretch/>
        </p:blipFill>
        <p:spPr>
          <a:xfrm>
            <a:off x="-215153" y="0"/>
            <a:ext cx="9359153" cy="6858000"/>
          </a:xfrm>
          <a:prstGeom prst="rect">
            <a:avLst/>
          </a:prstGeom>
        </p:spPr>
      </p:pic>
    </p:spTree>
    <p:extLst>
      <p:ext uri="{BB962C8B-B14F-4D97-AF65-F5344CB8AC3E}">
        <p14:creationId xmlns:p14="http://schemas.microsoft.com/office/powerpoint/2010/main" val="3088913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470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79992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5799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2458376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6234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434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lstStyle/>
          <a:p>
            <a:r>
              <a:rPr lang="es-ES" dirty="0"/>
              <a:t>Planten un Blomen in Hamburg</a:t>
            </a:r>
          </a:p>
        </p:txBody>
      </p:sp>
      <p:sp>
        <p:nvSpPr>
          <p:cNvPr id="3" name="2 Marcador de contenido"/>
          <p:cNvSpPr>
            <a:spLocks noGrp="1"/>
          </p:cNvSpPr>
          <p:nvPr>
            <p:ph sz="quarter" idx="1"/>
          </p:nvPr>
        </p:nvSpPr>
        <p:spPr/>
        <p:txBody>
          <a:bodyPr>
            <a:normAutofit lnSpcReduction="10000"/>
          </a:bodyPr>
          <a:lstStyle/>
          <a:p>
            <a:r>
              <a:rPr lang="es-ES" dirty="0"/>
              <a:t>Planten un Blomen es un parque y jardín botánico de unas 47 Hectáreas de extensión en el corazón de Hamburgo, Alemania. </a:t>
            </a:r>
          </a:p>
          <a:p>
            <a:r>
              <a:rPr lang="es-ES" dirty="0"/>
              <a:t>El nombre que tiene es en dialecto plattdeutsch que corresponde al alemán culto: „Pflanzen und Blumen“ (Plantas y Flores). </a:t>
            </a:r>
          </a:p>
          <a:p>
            <a:r>
              <a:rPr lang="es-ES" dirty="0"/>
              <a:t>El fundador y primer director del Botanischen Gartens (Jardín Botánico) en el « Hamburger Wallanlagen » (Muros de terraplén de Hamburgo), fue Johann Georg Christian Lehmann, quién plantó el 6 de noviembre de 1821 un Platano de Indias, el primer árbol del parque, el cual aún permanece vivo actualmente en la entrada de la estación de tren Dammtor.</a:t>
            </a:r>
          </a:p>
        </p:txBody>
      </p:sp>
    </p:spTree>
    <p:extLst>
      <p:ext uri="{BB962C8B-B14F-4D97-AF65-F5344CB8AC3E}">
        <p14:creationId xmlns:p14="http://schemas.microsoft.com/office/powerpoint/2010/main" val="3191127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parque es parte de un curso verde en arco junto a las estructuras aterraplenadas existentes alrededor del centro de la ciudad de Hamburgo y sigue los desniveles del terraplén existente en el siglo XIX. </a:t>
            </a:r>
          </a:p>
          <a:p>
            <a:r>
              <a:rPr lang="es-ES" dirty="0"/>
              <a:t>El curso verde limita al "Binnenalster" por allí, entre Verbindungsbahn y Esplanade, desde el parque Gustav Mahler a la antigua puerta de la ciudad Dammtor. </a:t>
            </a:r>
          </a:p>
          <a:p>
            <a:r>
              <a:rPr lang="es-ES" dirty="0"/>
              <a:t>Desde aquí se encuentra en el actual "Planten un Blomen" parte del Antiguo Jardín Botánico Alten Botanischen Gartens y el parque anular de los terraplenes « Wallringpark » (con los terraplenes grande y pequeño ) hasta la puerta Millerntor y más allá la calle en el "Alter Elbpark", con la colina que domina el río Elba y los embarcaderos junto a Stintfang.</a:t>
            </a:r>
          </a:p>
          <a:p>
            <a:endParaRPr lang="es-ES" dirty="0"/>
          </a:p>
        </p:txBody>
      </p:sp>
    </p:spTree>
    <p:extLst>
      <p:ext uri="{BB962C8B-B14F-4D97-AF65-F5344CB8AC3E}">
        <p14:creationId xmlns:p14="http://schemas.microsoft.com/office/powerpoint/2010/main" val="14991658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3826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301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801505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199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18421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6067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915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98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8349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90029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4214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396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57765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1120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3404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23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348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5788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5181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298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233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ALEMANIA\Hamburgo -Blumengarten_Hamm_0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772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Escritorio\ALEMANIA\Hamburgo.--Blumengarten_Hamm_0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7987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ALEMANIA\Hamburgo.-Hh-kellinghusenp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4276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ALEMANIA\Hamburgo.-Innopark_laufstrecke_poupo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3964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8162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ALEMANIA\Hamburgo.--ParkFiction_in_Hamburg-Sankt_Paul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883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r>
              <a:rPr lang="es-ES" dirty="0"/>
              <a:t>Herrenhausen en Hannover</a:t>
            </a:r>
          </a:p>
        </p:txBody>
      </p:sp>
      <p:sp>
        <p:nvSpPr>
          <p:cNvPr id="99331" name="2 Marcador de contenido"/>
          <p:cNvSpPr>
            <a:spLocks noGrp="1"/>
          </p:cNvSpPr>
          <p:nvPr>
            <p:ph sz="quarter" idx="1"/>
          </p:nvPr>
        </p:nvSpPr>
        <p:spPr/>
        <p:txBody>
          <a:bodyPr>
            <a:normAutofit lnSpcReduction="10000"/>
          </a:bodyPr>
          <a:lstStyle/>
          <a:p>
            <a:r>
              <a:rPr lang="es-ES" dirty="0"/>
              <a:t>Los jardines de Herrenhausen ( alemán : Herrenhäuser Gärten), ubicada en Baja Sajonia capital de Hannover se compone de la Gran Jardín (Grosser Garten), el Berggarten, el Georgengarten y la Welfengarten </a:t>
            </a:r>
          </a:p>
          <a:p>
            <a:r>
              <a:rPr lang="es-ES" dirty="0"/>
              <a:t>Los jardines son una herencia de los Reyes de Hanover </a:t>
            </a:r>
          </a:p>
          <a:p>
            <a:r>
              <a:rPr lang="es-ES" dirty="0"/>
              <a:t>El gran jardín siempre ha sido uno de los más distinguidos jardines barrocos formales de Europa, mientras que el Berggarten se ha transformado en los últimos años de un huerto simple en un gran jardín botánico con sus propios atractivos. </a:t>
            </a:r>
          </a:p>
        </p:txBody>
      </p:sp>
    </p:spTree>
    <p:extLst>
      <p:ext uri="{BB962C8B-B14F-4D97-AF65-F5344CB8AC3E}">
        <p14:creationId xmlns:p14="http://schemas.microsoft.com/office/powerpoint/2010/main" val="34191272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Tanto el Georgengarten y Welfengarten la han hecho en el estilo de los jardines ingléses , y ambos se consideran zonas populares de recreación para los residentes de Hanover. </a:t>
            </a:r>
          </a:p>
          <a:p>
            <a:r>
              <a:rPr lang="es-ES" dirty="0"/>
              <a:t>La historia de los jardines se extiende por varios siglos, y siguen siendo una atracción popular en la actualidad.</a:t>
            </a:r>
          </a:p>
          <a:p>
            <a:r>
              <a:rPr lang="es-ES" dirty="0"/>
              <a:t>El Gran Jardín </a:t>
            </a:r>
          </a:p>
          <a:p>
            <a:r>
              <a:rPr lang="es-ES" dirty="0"/>
              <a:t>El gran jardín debe gran parte de su estética a Sophia de Hanover , que encargó el jardinero francés Martin Charbonnier. </a:t>
            </a:r>
          </a:p>
          <a:p>
            <a:r>
              <a:rPr lang="es-ES" dirty="0"/>
              <a:t>Como su nombre lo indica, es de hecho un gran jardín, que comprende 50 hectáreas de césped, setos, caminos, y las estatuas dispuestas en estrictos patrones geométricos.</a:t>
            </a:r>
          </a:p>
          <a:p>
            <a:r>
              <a:rPr lang="es-ES" dirty="0"/>
              <a:t> </a:t>
            </a:r>
          </a:p>
          <a:p>
            <a:endParaRPr lang="es-ES" dirty="0"/>
          </a:p>
        </p:txBody>
      </p:sp>
    </p:spTree>
    <p:extLst>
      <p:ext uri="{BB962C8B-B14F-4D97-AF65-F5344CB8AC3E}">
        <p14:creationId xmlns:p14="http://schemas.microsoft.com/office/powerpoint/2010/main" val="3219865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pieza central del jardín que una vez fue el castillo de Herrenhausen, que sufrió grandes daños durante la Segunda Guerra Mundial (la Royal Air Force fueron solicitadas por la familia real británica no atacar el castillo, pero en realidad fue alcanzado por las bombas durante un ataque aéreo en 1943). Ruinas del castillo fueron casi completamente demolidas después de la guerra, una vez fuera de la escalera que conduce a la entrada del castillo fue rescatada de entre los escombros y se mudó al lado del edificio Orangerie donde se puede ver hoy en día. </a:t>
            </a:r>
          </a:p>
          <a:p>
            <a:r>
              <a:rPr lang="es-ES" dirty="0"/>
              <a:t>En 2009, se decidió reconstruir el castillo. El trabajo está programado para ser terminado en 2012. el palacio de Herrenhausen fue reabierto el 17 de enero de 2013. </a:t>
            </a:r>
          </a:p>
          <a:p>
            <a:endParaRPr lang="es-ES" dirty="0"/>
          </a:p>
        </p:txBody>
      </p:sp>
    </p:spTree>
    <p:extLst>
      <p:ext uri="{BB962C8B-B14F-4D97-AF65-F5344CB8AC3E}">
        <p14:creationId xmlns:p14="http://schemas.microsoft.com/office/powerpoint/2010/main" val="33367040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715200" cy="6213304"/>
          </a:xfrm>
        </p:spPr>
        <p:txBody>
          <a:bodyPr>
            <a:normAutofit/>
          </a:bodyPr>
          <a:lstStyle/>
          <a:p>
            <a:r>
              <a:rPr lang="es-ES" dirty="0"/>
              <a:t>Cada verano, el gran jardín alberga una gran variedad de festivales. El "Festival de las Artes pequeñas" (Kleinkunstfestival) tiene lugar durante varios días y ofrece una amplia gama de manifestaciones artísticas, y el "pequeño festival en el Gran Jardín" (Kleines Fest im Großen Garten) se ha convertido firmemente arraigada como un punto culminante de la " Festival Semana de Herrenhausen "(Festwochen Herrenhausen). Por último, el jardín es el sitio de una organización internacional de fuegos artificiales competencia que se desarrolló a partir de una atracción local. </a:t>
            </a:r>
          </a:p>
          <a:p>
            <a:r>
              <a:rPr lang="es-ES" dirty="0"/>
              <a:t>La "Etapa Estatal de Hannover" (Landesbühne Hannover) utiliza el Teatro Jardín de la Gran Jardín durante el verano, tanto para los musicales y otras obras de teatro .</a:t>
            </a:r>
          </a:p>
          <a:p>
            <a:endParaRPr lang="es-ES" dirty="0"/>
          </a:p>
        </p:txBody>
      </p:sp>
    </p:spTree>
    <p:extLst>
      <p:ext uri="{BB962C8B-B14F-4D97-AF65-F5344CB8AC3E}">
        <p14:creationId xmlns:p14="http://schemas.microsoft.com/office/powerpoint/2010/main" val="3732074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Del mismo modo, el edificio que alberga el jardín de naranjos se utiliza para exposiciones de arte y actuaciones tanto de música clásica , conciertos matutinos se presentan en el vestíbulo .</a:t>
            </a:r>
          </a:p>
          <a:p>
            <a:r>
              <a:rPr lang="es-ES" dirty="0"/>
              <a:t> El punto focal del jardín es la gran fuente que puede, con condiciones climáticas óptimas, alcanzar una altura máxima de 80 metros. </a:t>
            </a:r>
          </a:p>
          <a:p>
            <a:r>
              <a:rPr lang="es-ES" dirty="0"/>
              <a:t>La fuente original se basaba en las ideas de Gottfried Leibniz y fue inaugurada en 1719 durante la visita de George I .</a:t>
            </a:r>
          </a:p>
          <a:p>
            <a:r>
              <a:rPr lang="es-ES" dirty="0"/>
              <a:t> En 1721, alcanzó una altura de unos 35 m, que la convirtió en la fuente más alta en las cortes europeas. La fuente y las obras de bombeo se renovaron en 1860.. </a:t>
            </a:r>
          </a:p>
        </p:txBody>
      </p:sp>
    </p:spTree>
    <p:extLst>
      <p:ext uri="{BB962C8B-B14F-4D97-AF65-F5344CB8AC3E}">
        <p14:creationId xmlns:p14="http://schemas.microsoft.com/office/powerpoint/2010/main" val="7353966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gran jardín es también el sitio de una de las últimas obras de la artista Niki de Saint Phalle .</a:t>
            </a:r>
          </a:p>
          <a:p>
            <a:r>
              <a:rPr lang="es-ES" dirty="0"/>
              <a:t> Se modificó la gruta de tres habitaciones en la sección noroeste de la huerta, que había servido de almacén en el siglo XVIII, mediante la adición de varios artículos, incluyendo cristales , minerales , vidrio y conchas marinas.</a:t>
            </a:r>
          </a:p>
          <a:p>
            <a:r>
              <a:rPr lang="es-ES" dirty="0"/>
              <a:t> Entre 2001 y 2003, cuando la exposición se abrió, de Saint Phalle y sus compañeros de trabajo cubrían las paredes y el interior con mosaicos de vidrio moldeado y espejos. </a:t>
            </a:r>
          </a:p>
          <a:p>
            <a:r>
              <a:rPr lang="es-ES" dirty="0"/>
              <a:t>Dos de las habitaciones se ramifican desde la sala central en forma de octágono, y en la pared frontal de cada uno de ellos es una estatua dentro de una pequeña recesión en la pared. </a:t>
            </a:r>
          </a:p>
        </p:txBody>
      </p:sp>
    </p:spTree>
    <p:extLst>
      <p:ext uri="{BB962C8B-B14F-4D97-AF65-F5344CB8AC3E}">
        <p14:creationId xmlns:p14="http://schemas.microsoft.com/office/powerpoint/2010/main" val="23894577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Intención de Saint Phalle para esta exposición es que los visitantes podían usar la gruta como un refugio fresco en los días calurosos de verano, mientras que al mismo tiempo está encantado por la decoración. </a:t>
            </a:r>
          </a:p>
          <a:p>
            <a:r>
              <a:rPr lang="es-ES" dirty="0"/>
              <a:t>El Berggarten fue creado en 1666 como una huerta para el gran jardín en una colina al norte del Castillo Herrenhäuser. </a:t>
            </a:r>
          </a:p>
          <a:p>
            <a:r>
              <a:rPr lang="es-ES" dirty="0"/>
              <a:t>Sofía de Hanover después transformó el Berggarten en un jardín de plantas exóticas, y en 1686 un conservatorio fue erigido. </a:t>
            </a:r>
          </a:p>
          <a:p>
            <a:r>
              <a:rPr lang="es-ES" dirty="0"/>
              <a:t>El jardín sirvió una vez más de un propósito estético - se utiliza para experimentar con el cultivo de plantas nativas normalmente a las tierras del sur en el clima del norte de la Baja Sajonia.</a:t>
            </a:r>
          </a:p>
          <a:p>
            <a:endParaRPr lang="es-ES" dirty="0"/>
          </a:p>
        </p:txBody>
      </p:sp>
    </p:spTree>
    <p:extLst>
      <p:ext uri="{BB962C8B-B14F-4D97-AF65-F5344CB8AC3E}">
        <p14:creationId xmlns:p14="http://schemas.microsoft.com/office/powerpoint/2010/main" val="28871287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ALEMANIA\Herrenhausen_Plan_17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2452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55045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21297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31774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12976"/>
            <a:ext cx="5593904" cy="364502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93904" y="3177408"/>
            <a:ext cx="3550096" cy="3680592"/>
          </a:xfrm>
          <a:prstGeom prst="rect">
            <a:avLst/>
          </a:prstGeom>
        </p:spPr>
      </p:pic>
    </p:spTree>
    <p:extLst>
      <p:ext uri="{BB962C8B-B14F-4D97-AF65-F5344CB8AC3E}">
        <p14:creationId xmlns:p14="http://schemas.microsoft.com/office/powerpoint/2010/main" val="33645120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7863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Garten.jpg Herrenhausen Groß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6" y="0"/>
            <a:ext cx="91106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9700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ALEMANIA\HerrenHauser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4775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Herrenäuser Gärten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3370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ALEMANIA\Herrenhausen Gart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209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errenhausen.-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7534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6266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3" descr="C:\Documents and Settings\JOSE ELIAS\Escritorio\ALEMANIA\Hannover_Herrenhaeuser_Gaerten_Georgengarten_Walter-Gross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38300"/>
            <a:ext cx="15240000" cy="1013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236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errenhaeuser_Allee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100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60144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3521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ALEMANIA\Herrenhausen.-Fer_Garten-_200505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3518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Grosse Herrenhauser.-Hanno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6153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5825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8602353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7106566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2 Imagen" descr="Grossen Herrenhauser Garten.-Hannover.-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1694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1817018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errenhaeuser Gae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1357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errenhausen.-grosser-garten-09-niederdeutscher-rosengarten-winterschutz-der-ros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6845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893411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3928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44659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 y="0"/>
            <a:ext cx="9142138" cy="6858000"/>
          </a:xfrm>
          <a:prstGeom prst="rect">
            <a:avLst/>
          </a:prstGeom>
        </p:spPr>
      </p:pic>
    </p:spTree>
    <p:extLst>
      <p:ext uri="{BB962C8B-B14F-4D97-AF65-F5344CB8AC3E}">
        <p14:creationId xmlns:p14="http://schemas.microsoft.com/office/powerpoint/2010/main" val="6474500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92"/>
            <a:ext cx="9144000" cy="6880992"/>
          </a:xfrm>
          <a:prstGeom prst="rect">
            <a:avLst/>
          </a:prstGeom>
        </p:spPr>
      </p:pic>
    </p:spTree>
    <p:extLst>
      <p:ext uri="{BB962C8B-B14F-4D97-AF65-F5344CB8AC3E}">
        <p14:creationId xmlns:p14="http://schemas.microsoft.com/office/powerpoint/2010/main" val="29446600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9543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72408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65196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TotalTime>
  <Words>2476</Words>
  <Application>Microsoft Office PowerPoint</Application>
  <PresentationFormat>Presentación en pantalla (4:3)</PresentationFormat>
  <Paragraphs>257</Paragraphs>
  <Slides>113</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113</vt:i4>
      </vt:variant>
    </vt:vector>
  </HeadingPairs>
  <TitlesOfParts>
    <vt:vector size="119" baseType="lpstr">
      <vt:lpstr>Calibri</vt:lpstr>
      <vt:lpstr>Century Schoolbook</vt:lpstr>
      <vt:lpstr>Times New Roman</vt:lpstr>
      <vt:lpstr>Wingdings</vt:lpstr>
      <vt:lpstr>Wingdings 2</vt:lpstr>
      <vt:lpstr>Default Theme</vt:lpstr>
      <vt:lpstr>EUROPA.-LA VUELTA AL MUNDO EN 885 JARDINES.-ALEMANIA.-Q</vt:lpstr>
      <vt:lpstr>Hamburg.-.Alter Botanischer Garten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Hamburg.-.Stadtpark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Planten un Blomen in Hamburg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Herrenhausen en Hannover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2018-03-08T15:41:55Z</dcterms:modified>
</cp:coreProperties>
</file>