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C6FA77-6743-4FA2-BFE7-A92D84956667}" type="datetimeFigureOut">
              <a:rPr lang="es-ES" smtClean="0"/>
              <a:t>07/03/2018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C0CFE-7931-4384-95F6-64A1EC5AA6D6}" type="slidenum">
              <a:rPr lang="es-ES" smtClean="0"/>
              <a:t>‹Nº›</a:t>
            </a:fld>
            <a:endParaRPr lang="es-ES" dirty="0"/>
          </a:p>
        </p:txBody>
      </p:sp>
    </p:spTree>
    <p:extLst>
      <p:ext uri="{BB962C8B-B14F-4D97-AF65-F5344CB8AC3E}">
        <p14:creationId xmlns:p14="http://schemas.microsoft.com/office/powerpoint/2010/main" val="4007487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8F44B26-B0CB-453B-BFA0-DB89B6006E9E}" type="slidenum">
              <a:rPr lang="es-ES_tradnl">
                <a:solidFill>
                  <a:prstClr val="black"/>
                </a:solidFill>
                <a:latin typeface="Arial" charset="0"/>
              </a:rPr>
              <a:pPr eaLnBrk="1" hangingPunct="1"/>
              <a:t>6</a:t>
            </a:fld>
            <a:endParaRPr lang="es-ES_tradnl" dirty="0">
              <a:solidFill>
                <a:prstClr val="black"/>
              </a:solidFill>
              <a:latin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 Garten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7591B649-722A-4737-B669-3E163EA4181A}" type="slidenum">
              <a:rPr lang="es-ES_tradnl">
                <a:solidFill>
                  <a:prstClr val="black"/>
                </a:solidFill>
                <a:latin typeface="Arial" charset="0"/>
              </a:rPr>
              <a:pPr eaLnBrk="1" hangingPunct="1"/>
              <a:t>7</a:t>
            </a:fld>
            <a:endParaRPr lang="es-ES_tradnl" dirty="0">
              <a:solidFill>
                <a:prstClr val="black"/>
              </a:solidFill>
              <a:latin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Múnich.-Englich Garten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6D6B768-A3B4-42DD-A640-AD41D6F28F85}" type="slidenum">
              <a:rPr lang="es-ES_tradnl">
                <a:solidFill>
                  <a:prstClr val="black"/>
                </a:solidFill>
                <a:latin typeface="Arial" charset="0"/>
              </a:rPr>
              <a:pPr eaLnBrk="1" hangingPunct="1"/>
              <a:t>8</a:t>
            </a:fld>
            <a:endParaRPr lang="es-ES_tradnl" dirty="0">
              <a:solidFill>
                <a:prstClr val="black"/>
              </a:solidFill>
              <a:latin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Múnich.-Englishen Garten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1B814CD-C1D4-4243-AC7D-21BA87CC4A0F}" type="slidenum">
              <a:rPr lang="es-ES_tradnl">
                <a:solidFill>
                  <a:prstClr val="black"/>
                </a:solidFill>
                <a:latin typeface="Arial" charset="0"/>
              </a:rPr>
              <a:pPr eaLnBrk="1" hangingPunct="1"/>
              <a:t>9</a:t>
            </a:fld>
            <a:endParaRPr lang="es-ES_tradnl" dirty="0">
              <a:solidFill>
                <a:prstClr val="black"/>
              </a:solidFill>
              <a:latin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Múnich.-Englishen Garten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718FE644-943A-4B13-8247-53976106BF95}" type="slidenum">
              <a:rPr lang="es-ES_tradnl">
                <a:solidFill>
                  <a:prstClr val="black"/>
                </a:solidFill>
                <a:latin typeface="Arial" charset="0"/>
              </a:rPr>
              <a:pPr eaLnBrk="1" hangingPunct="1"/>
              <a:t>10</a:t>
            </a:fld>
            <a:endParaRPr lang="es-ES_tradnl" dirty="0">
              <a:solidFill>
                <a:prstClr val="black"/>
              </a:solidFill>
              <a:latin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 Garten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B9FE63C-CD62-46FD-9838-F68AB8A1A8DC}" type="slidenum">
              <a:rPr lang="es-ES_tradnl">
                <a:solidFill>
                  <a:prstClr val="black"/>
                </a:solidFill>
                <a:latin typeface="Arial" charset="0"/>
              </a:rPr>
              <a:pPr eaLnBrk="1" hangingPunct="1"/>
              <a:t>11</a:t>
            </a:fld>
            <a:endParaRPr lang="es-ES_tradnl" dirty="0">
              <a:solidFill>
                <a:prstClr val="black"/>
              </a:solidFill>
              <a:latin typeface="Arial"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Múnich.-Englishen Garten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BC1DB5A8-D0F7-4F3E-BDE9-F5D61F998CD2}" type="slidenum">
              <a:rPr lang="es-ES_tradnl">
                <a:solidFill>
                  <a:prstClr val="black"/>
                </a:solidFill>
                <a:latin typeface="Arial" charset="0"/>
              </a:rPr>
              <a:pPr eaLnBrk="1" hangingPunct="1"/>
              <a:t>12</a:t>
            </a:fld>
            <a:endParaRPr lang="es-ES_tradnl" dirty="0">
              <a:solidFill>
                <a:prstClr val="black"/>
              </a:solidFill>
              <a:latin typeface="Arial"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Múnich.-Englishen Garten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DA0D0501-ED76-4C6A-A1ED-F12B5E009EC5}"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 Garten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F7062805-27CE-435D-AE5E-4ED03F14450A}"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 Garten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514390CF-1D0E-4A37-8A70-58987710E43E}"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Múnich.-Englishen Garten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098273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1696688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351478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2591128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9972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2087089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2980742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1424161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3445824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318972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946574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424399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Múnich.-.-Englischer Garten.</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92104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D154121-65D5-4632-9B5A-4B4A4FAF415F}" type="slidenum">
              <a:rPr lang="es-ES_tradnl">
                <a:solidFill>
                  <a:prstClr val="black"/>
                </a:solidFill>
                <a:latin typeface="Arial" charset="0"/>
              </a:rPr>
              <a:pPr eaLnBrk="1" hangingPunct="1"/>
              <a:t>36</a:t>
            </a:fld>
            <a:endParaRPr lang="es-ES_tradnl" dirty="0">
              <a:solidFill>
                <a:prstClr val="black"/>
              </a:solidFill>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8819B34E-2C85-4969-BA69-41AF746A842C}" type="slidenum">
              <a:rPr lang="es-ES_tradnl">
                <a:solidFill>
                  <a:prstClr val="black"/>
                </a:solidFill>
                <a:latin typeface="Arial" charset="0"/>
              </a:rPr>
              <a:pPr eaLnBrk="1" hangingPunct="1"/>
              <a:t>37</a:t>
            </a:fld>
            <a:endParaRPr lang="es-ES_tradnl" dirty="0">
              <a:solidFill>
                <a:prstClr val="black"/>
              </a:solidFill>
              <a:latin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 .-Olympic Park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9789FB42-484A-4455-AAE4-AE5FFD040BA6}" type="slidenum">
              <a:rPr lang="es-ES_tradnl">
                <a:solidFill>
                  <a:prstClr val="black"/>
                </a:solidFill>
                <a:latin typeface="Arial" charset="0"/>
              </a:rPr>
              <a:pPr eaLnBrk="1" hangingPunct="1"/>
              <a:t>38</a:t>
            </a:fld>
            <a:endParaRPr lang="es-ES_tradnl" dirty="0">
              <a:solidFill>
                <a:prstClr val="black"/>
              </a:solidFill>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F7071FD-F3F6-4FDA-96B3-C863F2C2277F}" type="slidenum">
              <a:rPr lang="es-ES_tradnl">
                <a:solidFill>
                  <a:prstClr val="black"/>
                </a:solidFill>
                <a:latin typeface="Arial" charset="0"/>
              </a:rPr>
              <a:pPr eaLnBrk="1" hangingPunct="1"/>
              <a:t>39</a:t>
            </a:fld>
            <a:endParaRPr lang="es-ES_tradnl" dirty="0">
              <a:solidFill>
                <a:prstClr val="black"/>
              </a:solidFill>
              <a:latin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2BB688EC-15F7-4BEC-B83A-CE5981DE3940}" type="slidenum">
              <a:rPr lang="es-ES_tradnl">
                <a:solidFill>
                  <a:prstClr val="black"/>
                </a:solidFill>
                <a:latin typeface="Arial" charset="0"/>
              </a:rPr>
              <a:pPr eaLnBrk="1" hangingPunct="1"/>
              <a:t>40</a:t>
            </a:fld>
            <a:endParaRPr lang="es-ES_tradnl" dirty="0">
              <a:solidFill>
                <a:prstClr val="black"/>
              </a:solidFill>
              <a:latin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D6085224-6437-4FA0-803B-0E93495346DF}" type="slidenum">
              <a:rPr lang="es-ES_tradnl">
                <a:solidFill>
                  <a:prstClr val="black"/>
                </a:solidFill>
                <a:latin typeface="Arial" charset="0"/>
              </a:rPr>
              <a:pPr eaLnBrk="1" hangingPunct="1"/>
              <a:t>41</a:t>
            </a:fld>
            <a:endParaRPr lang="es-ES_tradnl" dirty="0">
              <a:solidFill>
                <a:prstClr val="black"/>
              </a:solidFill>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FEF22CA4-C794-453B-AE11-E4B0C648A981}" type="slidenum">
              <a:rPr lang="es-ES_tradnl">
                <a:solidFill>
                  <a:prstClr val="black"/>
                </a:solidFill>
                <a:latin typeface="Arial" charset="0"/>
              </a:rPr>
              <a:pPr eaLnBrk="1" hangingPunct="1"/>
              <a:t>42</a:t>
            </a:fld>
            <a:endParaRPr lang="es-ES_tradnl" dirty="0">
              <a:solidFill>
                <a:prstClr val="black"/>
              </a:solidFill>
              <a:latin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7747D1DD-C39F-4F8D-AB09-CA4A9A12764C}" type="slidenum">
              <a:rPr lang="es-ES_tradnl">
                <a:solidFill>
                  <a:prstClr val="black"/>
                </a:solidFill>
                <a:latin typeface="Arial" charset="0"/>
              </a:rPr>
              <a:pPr eaLnBrk="1" hangingPunct="1"/>
              <a:t>43</a:t>
            </a:fld>
            <a:endParaRPr lang="es-ES_tradnl" dirty="0">
              <a:solidFill>
                <a:prstClr val="black"/>
              </a:solidFill>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53EB3E9E-9E38-47C4-9E0F-D65EAB2C3983}" type="slidenum">
              <a:rPr lang="es-ES_tradnl">
                <a:solidFill>
                  <a:prstClr val="black"/>
                </a:solidFill>
                <a:latin typeface="Arial" charset="0"/>
              </a:rPr>
              <a:pPr eaLnBrk="1" hangingPunct="1"/>
              <a:t>44</a:t>
            </a:fld>
            <a:endParaRPr lang="es-ES_tradnl" dirty="0">
              <a:solidFill>
                <a:prstClr val="black"/>
              </a:solidFill>
              <a:latin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B1AC297-1C50-4D8C-B97F-BCBB80033F95}" type="slidenum">
              <a:rPr lang="es-ES_tradnl">
                <a:solidFill>
                  <a:prstClr val="black"/>
                </a:solidFill>
                <a:latin typeface="Arial" charset="0"/>
              </a:rPr>
              <a:pPr eaLnBrk="1" hangingPunct="1"/>
              <a:t>45</a:t>
            </a:fld>
            <a:endParaRPr lang="es-ES_tradnl" dirty="0">
              <a:solidFill>
                <a:prstClr val="black"/>
              </a:solidFill>
              <a:latin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0E7CB272-A477-4F59-9A6E-A1F4A4D22B8E}" type="slidenum">
              <a:rPr lang="es-ES_tradnl">
                <a:solidFill>
                  <a:prstClr val="black"/>
                </a:solidFill>
                <a:latin typeface="Arial" charset="0"/>
              </a:rPr>
              <a:pPr eaLnBrk="1" hangingPunct="1"/>
              <a:t>46</a:t>
            </a:fld>
            <a:endParaRPr lang="es-ES_tradnl" dirty="0">
              <a:solidFill>
                <a:prstClr val="black"/>
              </a:solidFill>
              <a:latin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4A4CAB0E-1E0D-4DE0-ADC3-9DBFD80B6A0B}" type="slidenum">
              <a:rPr lang="es-ES_tradnl">
                <a:solidFill>
                  <a:prstClr val="black"/>
                </a:solidFill>
                <a:latin typeface="Arial" charset="0"/>
              </a:rPr>
              <a:pPr eaLnBrk="1" hangingPunct="1"/>
              <a:t>47</a:t>
            </a:fld>
            <a:endParaRPr lang="es-ES_tradnl" dirty="0">
              <a:solidFill>
                <a:prstClr val="black"/>
              </a:solidFill>
              <a:latin typeface="Arial"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AE4D758D-08E1-4E27-B098-48135495E71D}" type="slidenum">
              <a:rPr lang="es-ES_tradnl">
                <a:solidFill>
                  <a:prstClr val="black"/>
                </a:solidFill>
                <a:latin typeface="Arial" charset="0"/>
              </a:rPr>
              <a:pPr eaLnBrk="1" hangingPunct="1"/>
              <a:t>48</a:t>
            </a:fld>
            <a:endParaRPr lang="es-ES_tradnl" dirty="0">
              <a:solidFill>
                <a:prstClr val="black"/>
              </a:solidFill>
              <a:latin typeface="Arial"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7D6D2EC8-F2B7-4D5B-92B1-FB5E7695FBBE}" type="slidenum">
              <a:rPr lang="es-ES_tradnl">
                <a:solidFill>
                  <a:prstClr val="black"/>
                </a:solidFill>
                <a:latin typeface="Arial" charset="0"/>
              </a:rPr>
              <a:pPr eaLnBrk="1" hangingPunct="1"/>
              <a:t>49</a:t>
            </a:fld>
            <a:endParaRPr lang="es-ES_tradnl" dirty="0">
              <a:solidFill>
                <a:prstClr val="black"/>
              </a:solidFill>
              <a:latin typeface="Arial"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 Olympic Park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62A5C96B-6206-41C0-A825-56EE4F9BD1EE}" type="slidenum">
              <a:rPr lang="es-ES_tradnl">
                <a:solidFill>
                  <a:prstClr val="black"/>
                </a:solidFill>
                <a:latin typeface="Arial" charset="0"/>
              </a:rPr>
              <a:pPr eaLnBrk="1" hangingPunct="1"/>
              <a:t>50</a:t>
            </a:fld>
            <a:endParaRPr lang="es-ES_tradnl" dirty="0">
              <a:solidFill>
                <a:prstClr val="black"/>
              </a:solidFill>
              <a:latin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Múnich.-Olympic Park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5113821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charset="0"/>
                <a:cs typeface="Arial" charset="0"/>
              </a:defRPr>
            </a:lvl1pPr>
            <a:lvl2pPr marL="742950" indent="-285750" eaLnBrk="0" hangingPunct="0">
              <a:defRPr>
                <a:solidFill>
                  <a:schemeClr val="tx1"/>
                </a:solidFill>
                <a:latin typeface="Tahoma" charset="0"/>
                <a:cs typeface="Arial" charset="0"/>
              </a:defRPr>
            </a:lvl2pPr>
            <a:lvl3pPr marL="1143000" indent="-228600" eaLnBrk="0" hangingPunct="0">
              <a:defRPr>
                <a:solidFill>
                  <a:schemeClr val="tx1"/>
                </a:solidFill>
                <a:latin typeface="Tahoma" charset="0"/>
                <a:cs typeface="Arial" charset="0"/>
              </a:defRPr>
            </a:lvl3pPr>
            <a:lvl4pPr marL="1600200" indent="-228600" eaLnBrk="0" hangingPunct="0">
              <a:defRPr>
                <a:solidFill>
                  <a:schemeClr val="tx1"/>
                </a:solidFill>
                <a:latin typeface="Tahoma" charset="0"/>
                <a:cs typeface="Arial" charset="0"/>
              </a:defRPr>
            </a:lvl4pPr>
            <a:lvl5pPr marL="2057400" indent="-228600" eaLnBrk="0" hangingPunct="0">
              <a:defRPr>
                <a:solidFill>
                  <a:schemeClr val="tx1"/>
                </a:solidFill>
                <a:latin typeface="Tahoma" charset="0"/>
                <a:cs typeface="Arial" charset="0"/>
              </a:defRPr>
            </a:lvl5pPr>
            <a:lvl6pPr marL="2514600" indent="-228600" eaLnBrk="0" fontAlgn="base" hangingPunct="0">
              <a:spcBef>
                <a:spcPct val="0"/>
              </a:spcBef>
              <a:spcAft>
                <a:spcPct val="0"/>
              </a:spcAft>
              <a:defRPr>
                <a:solidFill>
                  <a:schemeClr val="tx1"/>
                </a:solidFill>
                <a:latin typeface="Tahoma" charset="0"/>
                <a:cs typeface="Arial" charset="0"/>
              </a:defRPr>
            </a:lvl6pPr>
            <a:lvl7pPr marL="2971800" indent="-228600" eaLnBrk="0" fontAlgn="base" hangingPunct="0">
              <a:spcBef>
                <a:spcPct val="0"/>
              </a:spcBef>
              <a:spcAft>
                <a:spcPct val="0"/>
              </a:spcAft>
              <a:defRPr>
                <a:solidFill>
                  <a:schemeClr val="tx1"/>
                </a:solidFill>
                <a:latin typeface="Tahoma" charset="0"/>
                <a:cs typeface="Arial" charset="0"/>
              </a:defRPr>
            </a:lvl7pPr>
            <a:lvl8pPr marL="3429000" indent="-228600" eaLnBrk="0" fontAlgn="base" hangingPunct="0">
              <a:spcBef>
                <a:spcPct val="0"/>
              </a:spcBef>
              <a:spcAft>
                <a:spcPct val="0"/>
              </a:spcAft>
              <a:defRPr>
                <a:solidFill>
                  <a:schemeClr val="tx1"/>
                </a:solidFill>
                <a:latin typeface="Tahoma" charset="0"/>
                <a:cs typeface="Arial" charset="0"/>
              </a:defRPr>
            </a:lvl8pPr>
            <a:lvl9pPr marL="3886200" indent="-228600" eaLnBrk="0" fontAlgn="base" hangingPunct="0">
              <a:spcBef>
                <a:spcPct val="0"/>
              </a:spcBef>
              <a:spcAft>
                <a:spcPct val="0"/>
              </a:spcAft>
              <a:defRPr>
                <a:solidFill>
                  <a:schemeClr val="tx1"/>
                </a:solidFill>
                <a:latin typeface="Tahoma" charset="0"/>
                <a:cs typeface="Arial" charset="0"/>
              </a:defRPr>
            </a:lvl9pPr>
          </a:lstStyle>
          <a:p>
            <a:pPr eaLnBrk="1" hangingPunct="1"/>
            <a:fld id="{CFAB258A-A2DA-4145-82B9-164FC06F68EE}"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Múnich.- Hofgarten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42085129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1887601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4289526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6490008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263010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27955346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 Hofgarten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2126120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5045993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19049885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4349553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14913551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21854283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35216514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16849001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8374194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30867203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6118419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2760255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4324665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Múnich.-Westpark</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31148630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69014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3187918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4869731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20049301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32871048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0373864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4031410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8154515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40565617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Luitpold Park (Luitpoldpark)</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12056775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12416227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1666486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37833263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6593576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5671965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8049697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8282512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6184401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Múnich.-Schloss-Nymphenburg</a:t>
            </a:r>
          </a:p>
          <a:p>
            <a:endParaRPr lang="es-ES" dirty="0"/>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1384461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111</a:t>
            </a:fld>
            <a:endParaRPr lang="es-ES" dirty="0">
              <a:solidFill>
                <a:prstClr val="black"/>
              </a:solidFill>
            </a:endParaRPr>
          </a:p>
        </p:txBody>
      </p:sp>
    </p:spTree>
    <p:extLst>
      <p:ext uri="{BB962C8B-B14F-4D97-AF65-F5344CB8AC3E}">
        <p14:creationId xmlns:p14="http://schemas.microsoft.com/office/powerpoint/2010/main" val="35790764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112</a:t>
            </a:fld>
            <a:endParaRPr lang="es-ES" dirty="0">
              <a:solidFill>
                <a:prstClr val="black"/>
              </a:solidFill>
            </a:endParaRPr>
          </a:p>
        </p:txBody>
      </p:sp>
    </p:spTree>
    <p:extLst>
      <p:ext uri="{BB962C8B-B14F-4D97-AF65-F5344CB8AC3E}">
        <p14:creationId xmlns:p14="http://schemas.microsoft.com/office/powerpoint/2010/main" val="31107163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113</a:t>
            </a:fld>
            <a:endParaRPr lang="es-ES" dirty="0">
              <a:solidFill>
                <a:prstClr val="black"/>
              </a:solidFill>
            </a:endParaRPr>
          </a:p>
        </p:txBody>
      </p:sp>
    </p:spTree>
    <p:extLst>
      <p:ext uri="{BB962C8B-B14F-4D97-AF65-F5344CB8AC3E}">
        <p14:creationId xmlns:p14="http://schemas.microsoft.com/office/powerpoint/2010/main" val="11371658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114</a:t>
            </a:fld>
            <a:endParaRPr lang="es-ES" dirty="0">
              <a:solidFill>
                <a:prstClr val="black"/>
              </a:solidFill>
            </a:endParaRPr>
          </a:p>
        </p:txBody>
      </p:sp>
    </p:spTree>
    <p:extLst>
      <p:ext uri="{BB962C8B-B14F-4D97-AF65-F5344CB8AC3E}">
        <p14:creationId xmlns:p14="http://schemas.microsoft.com/office/powerpoint/2010/main" val="9285575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116</a:t>
            </a:fld>
            <a:endParaRPr lang="es-ES" dirty="0">
              <a:solidFill>
                <a:prstClr val="black"/>
              </a:solidFill>
            </a:endParaRPr>
          </a:p>
        </p:txBody>
      </p:sp>
    </p:spTree>
    <p:extLst>
      <p:ext uri="{BB962C8B-B14F-4D97-AF65-F5344CB8AC3E}">
        <p14:creationId xmlns:p14="http://schemas.microsoft.com/office/powerpoint/2010/main" val="23446960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117</a:t>
            </a:fld>
            <a:endParaRPr lang="es-ES" dirty="0">
              <a:solidFill>
                <a:prstClr val="black"/>
              </a:solidFill>
            </a:endParaRPr>
          </a:p>
        </p:txBody>
      </p:sp>
    </p:spTree>
    <p:extLst>
      <p:ext uri="{BB962C8B-B14F-4D97-AF65-F5344CB8AC3E}">
        <p14:creationId xmlns:p14="http://schemas.microsoft.com/office/powerpoint/2010/main" val="19926577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118</a:t>
            </a:fld>
            <a:endParaRPr lang="es-ES" dirty="0">
              <a:solidFill>
                <a:prstClr val="black"/>
              </a:solidFill>
            </a:endParaRPr>
          </a:p>
        </p:txBody>
      </p:sp>
    </p:spTree>
    <p:extLst>
      <p:ext uri="{BB962C8B-B14F-4D97-AF65-F5344CB8AC3E}">
        <p14:creationId xmlns:p14="http://schemas.microsoft.com/office/powerpoint/2010/main" val="4630976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119</a:t>
            </a:fld>
            <a:endParaRPr lang="es-ES" dirty="0">
              <a:solidFill>
                <a:prstClr val="black"/>
              </a:solidFill>
            </a:endParaRPr>
          </a:p>
        </p:txBody>
      </p:sp>
    </p:spTree>
    <p:extLst>
      <p:ext uri="{BB962C8B-B14F-4D97-AF65-F5344CB8AC3E}">
        <p14:creationId xmlns:p14="http://schemas.microsoft.com/office/powerpoint/2010/main" val="27738487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120</a:t>
            </a:fld>
            <a:endParaRPr lang="es-ES" dirty="0">
              <a:solidFill>
                <a:prstClr val="black"/>
              </a:solidFill>
            </a:endParaRPr>
          </a:p>
        </p:txBody>
      </p:sp>
    </p:spTree>
    <p:extLst>
      <p:ext uri="{BB962C8B-B14F-4D97-AF65-F5344CB8AC3E}">
        <p14:creationId xmlns:p14="http://schemas.microsoft.com/office/powerpoint/2010/main" val="33142794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121</a:t>
            </a:fld>
            <a:endParaRPr lang="es-ES" dirty="0">
              <a:solidFill>
                <a:prstClr val="black"/>
              </a:solidFill>
            </a:endParaRPr>
          </a:p>
        </p:txBody>
      </p:sp>
    </p:spTree>
    <p:extLst>
      <p:ext uri="{BB962C8B-B14F-4D97-AF65-F5344CB8AC3E}">
        <p14:creationId xmlns:p14="http://schemas.microsoft.com/office/powerpoint/2010/main" val="29716212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122</a:t>
            </a:fld>
            <a:endParaRPr lang="es-ES" dirty="0">
              <a:solidFill>
                <a:prstClr val="black"/>
              </a:solidFill>
            </a:endParaRPr>
          </a:p>
        </p:txBody>
      </p:sp>
    </p:spTree>
    <p:extLst>
      <p:ext uri="{BB962C8B-B14F-4D97-AF65-F5344CB8AC3E}">
        <p14:creationId xmlns:p14="http://schemas.microsoft.com/office/powerpoint/2010/main" val="36860695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Múnich.-Botanischer Garten.-</a:t>
            </a:r>
          </a:p>
        </p:txBody>
      </p:sp>
      <p:sp>
        <p:nvSpPr>
          <p:cNvPr id="4" name="3 Marcador de número de diapositiva"/>
          <p:cNvSpPr>
            <a:spLocks noGrp="1"/>
          </p:cNvSpPr>
          <p:nvPr>
            <p:ph type="sldNum" sz="quarter" idx="10"/>
          </p:nvPr>
        </p:nvSpPr>
        <p:spPr/>
        <p:txBody>
          <a:bodyPr/>
          <a:lstStyle/>
          <a:p>
            <a:fld id="{1849625F-87DC-4E52-BBA4-F6828598EB4C}" type="slidenum">
              <a:rPr lang="es-ES" smtClean="0">
                <a:solidFill>
                  <a:prstClr val="black"/>
                </a:solidFill>
              </a:rPr>
              <a:pPr/>
              <a:t>123</a:t>
            </a:fld>
            <a:endParaRPr lang="es-ES" dirty="0">
              <a:solidFill>
                <a:prstClr val="black"/>
              </a:solidFill>
            </a:endParaRPr>
          </a:p>
        </p:txBody>
      </p:sp>
    </p:spTree>
    <p:extLst>
      <p:ext uri="{BB962C8B-B14F-4D97-AF65-F5344CB8AC3E}">
        <p14:creationId xmlns:p14="http://schemas.microsoft.com/office/powerpoint/2010/main" val="345505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3/7/2018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3/7/2018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3/7/2018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67744" y="1124744"/>
            <a:ext cx="6840760" cy="1656184"/>
          </a:xfrm>
        </p:spPr>
        <p:txBody>
          <a:bodyPr>
            <a:noAutofit/>
          </a:bodyPr>
          <a:lstStyle/>
          <a:p>
            <a:r>
              <a:rPr lang="es-ES" sz="3200" dirty="0"/>
              <a:t>EUROPA.-LA VUELTA AL MUNDO EN 885 JARDINES</a:t>
            </a:r>
            <a:r>
              <a:rPr lang="es-ES" sz="4000" dirty="0"/>
              <a:t>.-</a:t>
            </a:r>
            <a:r>
              <a:rPr lang="es-ES" sz="2800" dirty="0"/>
              <a:t>ALEMANIA.-U</a:t>
            </a:r>
          </a:p>
        </p:txBody>
      </p:sp>
      <p:sp>
        <p:nvSpPr>
          <p:cNvPr id="3" name="2 Subtítulo"/>
          <p:cNvSpPr>
            <a:spLocks noGrp="1"/>
          </p:cNvSpPr>
          <p:nvPr>
            <p:ph type="subTitle" idx="1"/>
          </p:nvPr>
        </p:nvSpPr>
        <p:spPr>
          <a:xfrm>
            <a:off x="2843808" y="5003322"/>
            <a:ext cx="4752528" cy="1371600"/>
          </a:xfrm>
        </p:spPr>
        <p:txBody>
          <a:bodyPr/>
          <a:lstStyle/>
          <a:p>
            <a:r>
              <a:rPr lang="es-ES" dirty="0"/>
              <a:t>Selección de textos y fotografías por</a:t>
            </a:r>
          </a:p>
          <a:p>
            <a:r>
              <a:rPr lang="es-ES" sz="2800" dirty="0"/>
              <a:t>JOSE ELIAS BONELLS</a:t>
            </a:r>
          </a:p>
        </p:txBody>
      </p:sp>
    </p:spTree>
    <p:extLst>
      <p:ext uri="{BB962C8B-B14F-4D97-AF65-F5344CB8AC3E}">
        <p14:creationId xmlns:p14="http://schemas.microsoft.com/office/powerpoint/2010/main" val="67028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Jardines de Múnich</a:t>
            </a:r>
          </a:p>
        </p:txBody>
      </p:sp>
      <p:sp>
        <p:nvSpPr>
          <p:cNvPr id="3" name="2 Marcador de contenido"/>
          <p:cNvSpPr>
            <a:spLocks noGrp="1"/>
          </p:cNvSpPr>
          <p:nvPr>
            <p:ph sz="quarter" idx="1"/>
          </p:nvPr>
        </p:nvSpPr>
        <p:spPr/>
        <p:txBody>
          <a:bodyPr>
            <a:normAutofit lnSpcReduction="10000"/>
          </a:bodyPr>
          <a:lstStyle/>
          <a:p>
            <a:r>
              <a:rPr lang="es-ES" dirty="0"/>
              <a:t>El paisaje urbano de Múnich cuenta con muchos edificios históricos dramáticos, y sin embargo, entre la arquitectura hay una serie de zonas verdes, parques y jardines. </a:t>
            </a:r>
          </a:p>
          <a:p>
            <a:r>
              <a:rPr lang="es-ES" dirty="0"/>
              <a:t>Los visitantes de Múnich no debemos pasar por alto el Englischen Garten (Jardín Inglés), en verano los jardines de cervecerías son un puntazo. </a:t>
            </a:r>
          </a:p>
          <a:p>
            <a:r>
              <a:rPr lang="es-ES" dirty="0"/>
              <a:t>Múnich también cuenta con una serie de grandes palacios, rodeados de hermosos jardines renacentistas y formal de estilo barroco, como los jardines del palacio Hofgarten y también los jardines de palacio Nymphenburg. </a:t>
            </a:r>
          </a:p>
          <a:p>
            <a:endParaRPr lang="es-ES" dirty="0"/>
          </a:p>
        </p:txBody>
      </p:sp>
    </p:spTree>
    <p:extLst>
      <p:ext uri="{BB962C8B-B14F-4D97-AF65-F5344CB8AC3E}">
        <p14:creationId xmlns:p14="http://schemas.microsoft.com/office/powerpoint/2010/main" val="2147139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Múnich.-Englisher Garten</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El lugar perfecto para una tarde de paseo, el Jardín Inglés de Múnich, a menudo más conocido como el Jardín Englischen, se remonta a la segunda mitad del siglo XVIII y se encuentra entre la Altstadt y distritos Schwabing, y también el río Isar. </a:t>
            </a:r>
          </a:p>
          <a:p>
            <a:r>
              <a:rPr lang="es-ES" dirty="0"/>
              <a:t>Con botes de remos en el lago Ver Kleinhesseloher, puedes tomar el sol desnudo, degustar cerveza, zonas verdes y abundantes zonas de estar aisladas, incluso es posible navegar por aquí, con olas hechas por el hombre son una gran atracción en el lado del río Isar. </a:t>
            </a:r>
          </a:p>
        </p:txBody>
      </p:sp>
    </p:spTree>
    <p:extLst>
      <p:ext uri="{BB962C8B-B14F-4D97-AF65-F5344CB8AC3E}">
        <p14:creationId xmlns:p14="http://schemas.microsoft.com/office/powerpoint/2010/main" val="3936507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11560" y="260648"/>
            <a:ext cx="7467600" cy="6336704"/>
          </a:xfrm>
        </p:spPr>
        <p:txBody>
          <a:bodyPr/>
          <a:lstStyle/>
          <a:p>
            <a:r>
              <a:rPr lang="es-ES" dirty="0"/>
              <a:t>Los jardines cubren más de 100  hectáreas y ofrecen unas vistas impresionantes del paisaje urbano de Múnich, que se pueden disfrutar desde la cima de la colina Monopterus .</a:t>
            </a:r>
          </a:p>
          <a:p>
            <a:r>
              <a:rPr lang="es-ES" dirty="0"/>
              <a:t>El Jardín Inglés, es un gran parque público en el centro de Múnich , Baviera , que se extiende desde el centro de la ciudad a los límites de la ciudad del noreste. </a:t>
            </a:r>
          </a:p>
          <a:p>
            <a:r>
              <a:rPr lang="es-ES" dirty="0"/>
              <a:t>Fue creado en 1789 por Sir Benjamin Thompson (1753-1814), más tarde conde Rumford (Reichsgraf von Rumford) y ampliado y mejorado por sus sucesores, Reinhard von Werneck (1757-1842) y Friedrich Ludwig von Sckell (1750-1823), que había aconsejado  el proyecto desde el principio. </a:t>
            </a:r>
          </a:p>
        </p:txBody>
      </p:sp>
    </p:spTree>
    <p:extLst>
      <p:ext uri="{BB962C8B-B14F-4D97-AF65-F5344CB8AC3E}">
        <p14:creationId xmlns:p14="http://schemas.microsoft.com/office/powerpoint/2010/main" val="3868096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Con una superficie de 3,7 km 2  o (370 hectáreas), el Jardín Inglés es una de los más grandes parques públicos urbanos , más grande que el de Nueva York, Central Park .</a:t>
            </a:r>
          </a:p>
          <a:p>
            <a:r>
              <a:rPr lang="es-ES" dirty="0"/>
              <a:t> El nombre se refiere al estilo de la jardinería y el plazo Jardín Inglés se utiliza fuera del mundo de habla Inglesa para referirse al estilo informal de jardinería , que era popular en Gran Bretaña desde mediados del siglo XVIII hasta el siglo XIX, y es particularmente asociado con Capability Brown . </a:t>
            </a:r>
          </a:p>
        </p:txBody>
      </p:sp>
    </p:spTree>
    <p:extLst>
      <p:ext uri="{BB962C8B-B14F-4D97-AF65-F5344CB8AC3E}">
        <p14:creationId xmlns:p14="http://schemas.microsoft.com/office/powerpoint/2010/main" val="3602782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unich English Ga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458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16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66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68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12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466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42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421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371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58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682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4540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9415"/>
          </a:xfrm>
          <a:prstGeom prst="rect">
            <a:avLst/>
          </a:prstGeom>
        </p:spPr>
      </p:pic>
    </p:spTree>
    <p:extLst>
      <p:ext uri="{BB962C8B-B14F-4D97-AF65-F5344CB8AC3E}">
        <p14:creationId xmlns:p14="http://schemas.microsoft.com/office/powerpoint/2010/main" val="763945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0" y="0"/>
            <a:ext cx="9108420" cy="6858000"/>
          </a:xfrm>
          <a:prstGeom prst="rect">
            <a:avLst/>
          </a:prstGeom>
        </p:spPr>
      </p:pic>
    </p:spTree>
    <p:extLst>
      <p:ext uri="{BB962C8B-B14F-4D97-AF65-F5344CB8AC3E}">
        <p14:creationId xmlns:p14="http://schemas.microsoft.com/office/powerpoint/2010/main" val="3189441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7909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7999"/>
          </a:xfrm>
          <a:prstGeom prst="rect">
            <a:avLst/>
          </a:prstGeom>
        </p:spPr>
      </p:pic>
    </p:spTree>
    <p:extLst>
      <p:ext uri="{BB962C8B-B14F-4D97-AF65-F5344CB8AC3E}">
        <p14:creationId xmlns:p14="http://schemas.microsoft.com/office/powerpoint/2010/main" val="949146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8234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91"/>
          <a:stretch/>
        </p:blipFill>
        <p:spPr>
          <a:xfrm>
            <a:off x="0" y="0"/>
            <a:ext cx="9135035" cy="6858000"/>
          </a:xfrm>
          <a:prstGeom prst="rect">
            <a:avLst/>
          </a:prstGeom>
        </p:spPr>
      </p:pic>
    </p:spTree>
    <p:extLst>
      <p:ext uri="{BB962C8B-B14F-4D97-AF65-F5344CB8AC3E}">
        <p14:creationId xmlns:p14="http://schemas.microsoft.com/office/powerpoint/2010/main" val="3265087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8312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6079"/>
          <a:stretch/>
        </p:blipFill>
        <p:spPr>
          <a:xfrm>
            <a:off x="0" y="0"/>
            <a:ext cx="9144000" cy="6858000"/>
          </a:xfrm>
          <a:prstGeom prst="rect">
            <a:avLst/>
          </a:prstGeom>
        </p:spPr>
      </p:pic>
    </p:spTree>
    <p:extLst>
      <p:ext uri="{BB962C8B-B14F-4D97-AF65-F5344CB8AC3E}">
        <p14:creationId xmlns:p14="http://schemas.microsoft.com/office/powerpoint/2010/main" val="4074979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5322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Tree>
    <p:extLst>
      <p:ext uri="{BB962C8B-B14F-4D97-AF65-F5344CB8AC3E}">
        <p14:creationId xmlns:p14="http://schemas.microsoft.com/office/powerpoint/2010/main" val="1858461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969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8050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Múnich.-Olympic Park</a:t>
            </a:r>
            <a:br>
              <a:rPr lang="es-ES" dirty="0"/>
            </a:br>
            <a:endParaRPr lang="es-ES" dirty="0"/>
          </a:p>
        </p:txBody>
      </p:sp>
      <p:sp>
        <p:nvSpPr>
          <p:cNvPr id="3" name="2 Marcador de contenido"/>
          <p:cNvSpPr>
            <a:spLocks noGrp="1"/>
          </p:cNvSpPr>
          <p:nvPr>
            <p:ph sz="quarter" idx="1"/>
          </p:nvPr>
        </p:nvSpPr>
        <p:spPr/>
        <p:txBody>
          <a:bodyPr>
            <a:normAutofit/>
          </a:bodyPr>
          <a:lstStyle/>
          <a:p>
            <a:r>
              <a:rPr lang="es-ES" dirty="0"/>
              <a:t>El Olympiapark en Múnich , Alemania , es un Parque Olímpico , construido para los Juegos Olímpicos de Verano 1972 .</a:t>
            </a:r>
          </a:p>
          <a:p>
            <a:r>
              <a:rPr lang="es-ES" dirty="0"/>
              <a:t> Se encuentra en la zona de Múnich conocida como la "Oberwiesenfeld" ("upper prado de campo"), el Parque continúa sirviendo como sede de eventos culturales, sociales y religiosas, tales como eventos de culto.</a:t>
            </a:r>
          </a:p>
          <a:p>
            <a:r>
              <a:rPr lang="es-ES" dirty="0"/>
              <a:t> El parque es administrado por Olympiapark München GmbH, una sociedad holding propiedad exclusiva de la capital del estado de Múnich. </a:t>
            </a:r>
          </a:p>
          <a:p>
            <a:endParaRPr lang="es-ES" dirty="0"/>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485631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Después de que el Comité Olímpico Internacional en 1966 recibió los Juegos Olímpicos de Múnich, los planes se solidificaron para la remodelación urbana de la zona Oberwiesenfeld. </a:t>
            </a:r>
          </a:p>
          <a:p>
            <a:r>
              <a:rPr lang="es-ES" dirty="0"/>
              <a:t>Hasta 1939, Oberwiesenfeld había sido ampliamente utilizado como un campo de aviación, sin embargo, el entonces recién inaugurado aeropuerto de Munich-Riem abandonaron la zona Oberwiesenfeld en gran parte inactivo.</a:t>
            </a:r>
          </a:p>
          <a:p>
            <a:r>
              <a:rPr lang="es-ES" dirty="0"/>
              <a:t> En los planes de los nazis para el desarrollo de Múnich en la "Capital del Movimiento", esta área tenía que haber servido como el matadero central y mercado. </a:t>
            </a:r>
          </a:p>
        </p:txBody>
      </p:sp>
    </p:spTree>
    <p:extLst>
      <p:ext uri="{BB962C8B-B14F-4D97-AF65-F5344CB8AC3E}">
        <p14:creationId xmlns:p14="http://schemas.microsoft.com/office/powerpoint/2010/main" val="1994078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lnSpcReduction="10000"/>
          </a:bodyPr>
          <a:lstStyle/>
          <a:p>
            <a:r>
              <a:rPr lang="es-ES" dirty="0"/>
              <a:t>La Segunda Guerra Mundial, sin embargo, impidió la ejecución de este plan.</a:t>
            </a:r>
          </a:p>
          <a:p>
            <a:r>
              <a:rPr lang="es-ES" dirty="0"/>
              <a:t> Después de 1945, el área Oberwiesenfeld permanecido en barbecho, y era conocido como "Trümmerberg", que en alemán se refiere a una colina erigida sobre las ruinas causadas por la destrucción causada por los bombardeos durante la guerra.</a:t>
            </a:r>
          </a:p>
          <a:p>
            <a:r>
              <a:rPr lang="es-ES" dirty="0"/>
              <a:t>En octubre de 1957, ya que el Ejército de los EE.UU. tenía instalaciones en el Oberwiesefeld, la mayoría de los refugiados de la revolución húngara estaban acampados en esta instalación. </a:t>
            </a:r>
          </a:p>
          <a:p>
            <a:r>
              <a:rPr lang="es-ES" dirty="0"/>
              <a:t>Aparte de los proyectos de infraestructura, como el "Estadio de Hielo en Oberwiesenfeld," se mantuvo en gran parte Oberwiesenfeld vacante, y como tal era un lugar ideal para la construcción del Estadio Olímpico</a:t>
            </a:r>
          </a:p>
        </p:txBody>
      </p:sp>
    </p:spTree>
    <p:extLst>
      <p:ext uri="{BB962C8B-B14F-4D97-AF65-F5344CB8AC3E}">
        <p14:creationId xmlns:p14="http://schemas.microsoft.com/office/powerpoint/2010/main" val="1443705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El concepto de "Juegos Olímpicos verdes" fue elegido, y también lo fue la orientación hacia los ideales de la democracia. </a:t>
            </a:r>
          </a:p>
          <a:p>
            <a:r>
              <a:rPr lang="es-ES" dirty="0"/>
              <a:t>Funcionarios tratado de integrar optimismo hacia el futuro con una actitud positiva hacia la tecnología, y al hacerlo a un lado los recuerdos del pasado, tales como los Juegos Olímpicos de 1936 en Berlín.</a:t>
            </a:r>
          </a:p>
          <a:p>
            <a:r>
              <a:rPr lang="es-ES" dirty="0"/>
              <a:t> El estudio de arquitectura de Günther Behnisch y sus socios desarrollaron un plan maestro integral para los deportes y el área de recreación, que estaba en construcción desde 1968 hasta 1972. </a:t>
            </a:r>
          </a:p>
          <a:p>
            <a:r>
              <a:rPr lang="es-ES" dirty="0"/>
              <a:t>El diseño de paisaje fue diseñado por el arquitecto paisajista Grzimek Günther.</a:t>
            </a:r>
          </a:p>
          <a:p>
            <a:pPr marL="0" indent="0">
              <a:buNone/>
            </a:pPr>
            <a:endParaRPr lang="es-ES" dirty="0"/>
          </a:p>
        </p:txBody>
      </p:sp>
    </p:spTree>
    <p:extLst>
      <p:ext uri="{BB962C8B-B14F-4D97-AF65-F5344CB8AC3E}">
        <p14:creationId xmlns:p14="http://schemas.microsoft.com/office/powerpoint/2010/main" val="2656284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llamativa estructura extensible que cubre gran parte del parque fue diseñado por el alemán arquitecto e ingeniero Frei Otto con Günther Behnisch .</a:t>
            </a:r>
          </a:p>
          <a:p>
            <a:r>
              <a:rPr lang="es-ES" dirty="0"/>
              <a:t> En total, el proyecto pasó 1350 millones de marcos alemanes para completar.</a:t>
            </a:r>
          </a:p>
          <a:p>
            <a:r>
              <a:rPr lang="es-ES" dirty="0"/>
              <a:t>El nombre de "Olympiapark" se levantó de la comisión administrativa de la ciudad para la denominación de las estaciones Bahn a lo largo de los U-y S-Bahn rutas en el área de la ciudad, que el 3 de noviembre 1969 se había elegido el nombre de "Olympiapark" para el nombre de la Olympic estación de parada a lo largo de la línea U3 de la Múnich U-Bahn.</a:t>
            </a:r>
          </a:p>
        </p:txBody>
      </p:sp>
    </p:spTree>
    <p:extLst>
      <p:ext uri="{BB962C8B-B14F-4D97-AF65-F5344CB8AC3E}">
        <p14:creationId xmlns:p14="http://schemas.microsoft.com/office/powerpoint/2010/main" val="1179124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Esta decisión fue nombrar basa en la idea de que el nombre "Olympiapark" se relacionó bien con el tema central de "Juegos Olímpicos verdes", y también a la función central de la estación U-Bahn, que, junto con la estación de autobuses, servicio todas las instalaciones deportivas y sectores importantes de la zona.</a:t>
            </a:r>
          </a:p>
          <a:p>
            <a:r>
              <a:rPr lang="es-ES" dirty="0"/>
              <a:t> A partir de entonces, el término entró rápidamente en casi oficial el lenguaje común, y por lo tanto en los medios de comunicación, por lo que en la mayoría de las situaciones, el sentido establecido por la comisión administrativa se utiliza para describir toda la zona, no solamente la estación de U-Bahn, al igual que pretendía originalmente. </a:t>
            </a:r>
          </a:p>
        </p:txBody>
      </p:sp>
    </p:spTree>
    <p:extLst>
      <p:ext uri="{BB962C8B-B14F-4D97-AF65-F5344CB8AC3E}">
        <p14:creationId xmlns:p14="http://schemas.microsoft.com/office/powerpoint/2010/main" val="3457072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103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unich Olympic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036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957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756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241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73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608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0205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079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536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668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75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0742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170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0295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9075"/>
            <a:ext cx="97536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703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 Hofgarten</a:t>
            </a:r>
          </a:p>
        </p:txBody>
      </p:sp>
      <p:sp>
        <p:nvSpPr>
          <p:cNvPr id="3" name="2 Marcador de contenido"/>
          <p:cNvSpPr>
            <a:spLocks noGrp="1"/>
          </p:cNvSpPr>
          <p:nvPr>
            <p:ph sz="quarter" idx="1"/>
          </p:nvPr>
        </p:nvSpPr>
        <p:spPr/>
        <p:txBody>
          <a:bodyPr/>
          <a:lstStyle/>
          <a:p>
            <a:r>
              <a:rPr lang="es-ES" dirty="0"/>
              <a:t>El Hofgarten (Garden Court) es un parque barroco de Múnich , que forma parte de la residencia de Múnich y está ubicado directamente en línea con el Jardín Inglés .</a:t>
            </a:r>
          </a:p>
          <a:p>
            <a:r>
              <a:rPr lang="es-ES" dirty="0"/>
              <a:t>El jardín fue creado entre 1613 y 1617 por el Elector de Baviera Maximiliano I en un estilo italiano.</a:t>
            </a:r>
          </a:p>
          <a:p>
            <a:r>
              <a:rPr lang="es-ES" dirty="0"/>
              <a:t> La entrada principal se encuentra en el oeste Theatinerkirche y se llevó a cabo en 1816 por el arquitecto real Leo von Klenze </a:t>
            </a:r>
          </a:p>
        </p:txBody>
      </p:sp>
    </p:spTree>
    <p:extLst>
      <p:ext uri="{BB962C8B-B14F-4D97-AF65-F5344CB8AC3E}">
        <p14:creationId xmlns:p14="http://schemas.microsoft.com/office/powerpoint/2010/main" val="14652508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Ambos lados de la puerta son arcadas. Norte se encuentra el Deutsches Theatermuseum fresco al oeste de Peter von Cornelius describe la historia de la familia Wittelsbach . Northwest ha sido siempre la Geschäfthaus erigido a lo largo de la zona adyacente en 1822 (o 1826). </a:t>
            </a:r>
          </a:p>
          <a:p>
            <a:r>
              <a:rPr lang="es-ES" dirty="0"/>
              <a:t>Fachada sur de la residencia Múnich. Al este de la chancelerie bávaro , que antes de la Segunda Guerra Mundial que figura el Museo del Ejército fue casi completamente destruida durante la segunda, sólo la parte central estaba a salvo. </a:t>
            </a:r>
          </a:p>
          <a:p>
            <a:r>
              <a:rPr lang="es-ES" dirty="0"/>
              <a:t>Antes de la construcción del museo del ejército en este lugar en 1905, era desde 1807 el cuartel Hofgarten, precedida por dos miradores. </a:t>
            </a:r>
          </a:p>
          <a:p>
            <a:r>
              <a:rPr lang="es-ES" dirty="0"/>
              <a:t>Desde la década de 1920, un memorial también se encuentra en la parte oriental del jardín. </a:t>
            </a:r>
          </a:p>
        </p:txBody>
      </p:sp>
    </p:spTree>
    <p:extLst>
      <p:ext uri="{BB962C8B-B14F-4D97-AF65-F5344CB8AC3E}">
        <p14:creationId xmlns:p14="http://schemas.microsoft.com/office/powerpoint/2010/main" val="18277705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centro de la Hofgarten es una bandera, Diane Templo , construido por Heinrich Schön en 1615. Jardines Caminos comenzar ocho arcos del techo. En el pabellón en sí la celebración de conciertos y es un punto de encuentro para los bailarines de Tango, Salsa, Swing City. </a:t>
            </a:r>
          </a:p>
          <a:p>
            <a:r>
              <a:rPr lang="es-ES" dirty="0"/>
              <a:t>Músicos de la calle también encontrará refugio. Las cuatro fuentes de la pared interior del pabellón son notables con sus ornamentos moldes .</a:t>
            </a:r>
          </a:p>
          <a:p>
            <a:r>
              <a:rPr lang="es-ES" dirty="0"/>
              <a:t> Se discuten en los alimentos Tierra de André Gide . La estatua de Diana estaba sentada en el templo es una copia de la Baviera Tellus , la cual fue realizada por Hubert Gerhard en 1623.</a:t>
            </a:r>
          </a:p>
          <a:p>
            <a:r>
              <a:rPr lang="es-ES" dirty="0"/>
              <a:t> El original ha sido seguro en el Kaisersaal la residencia adyacente. La fuente del Hofgarten se pone en acción por el Hofbrunnwerk . </a:t>
            </a:r>
          </a:p>
        </p:txBody>
      </p:sp>
    </p:spTree>
    <p:extLst>
      <p:ext uri="{BB962C8B-B14F-4D97-AF65-F5344CB8AC3E}">
        <p14:creationId xmlns:p14="http://schemas.microsoft.com/office/powerpoint/2010/main" val="3786660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Después de la Segunda Guerra Mundial, en la que el Hofgarten fue completamente destruida, fue necesario un compromiso entre el estilo Inglés que se impuso en la segunda mitad del siglo XIX y el estilo original del siglo XVII.</a:t>
            </a:r>
          </a:p>
          <a:p>
            <a:r>
              <a:rPr lang="es-ES" dirty="0"/>
              <a:t> El jardín está finalmente reconstruido según los planos de Carl Effner 1853. </a:t>
            </a:r>
          </a:p>
          <a:p>
            <a:r>
              <a:rPr lang="es-ES" dirty="0"/>
              <a:t>De julio a noviembre de 1937, el Hofgarten es un foco de propaganda nazi , este es el lugar ¿Qué exposiciones Entartete Kunst . </a:t>
            </a:r>
          </a:p>
          <a:p>
            <a:r>
              <a:rPr lang="es-ES" dirty="0"/>
              <a:t>Desde 1996 también está en el Hofgarten, en la entrada de la chancelerie, el monumento a la resistencia contra la dictadura. </a:t>
            </a:r>
          </a:p>
          <a:p>
            <a:endParaRPr lang="es-ES" dirty="0"/>
          </a:p>
        </p:txBody>
      </p:sp>
    </p:spTree>
    <p:extLst>
      <p:ext uri="{BB962C8B-B14F-4D97-AF65-F5344CB8AC3E}">
        <p14:creationId xmlns:p14="http://schemas.microsoft.com/office/powerpoint/2010/main" val="635139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920514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uni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63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5"/>
            <a:ext cx="9144000" cy="6856949"/>
          </a:xfrm>
          <a:prstGeom prst="rect">
            <a:avLst/>
          </a:prstGeom>
        </p:spPr>
      </p:pic>
    </p:spTree>
    <p:extLst>
      <p:ext uri="{BB962C8B-B14F-4D97-AF65-F5344CB8AC3E}">
        <p14:creationId xmlns:p14="http://schemas.microsoft.com/office/powerpoint/2010/main" val="1145611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8884869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764" t="1932" r="1324" b="1429"/>
          <a:stretch/>
        </p:blipFill>
        <p:spPr>
          <a:xfrm>
            <a:off x="0" y="0"/>
            <a:ext cx="9144000" cy="6857999"/>
          </a:xfrm>
          <a:prstGeom prst="rect">
            <a:avLst/>
          </a:prstGeom>
        </p:spPr>
      </p:pic>
    </p:spTree>
    <p:extLst>
      <p:ext uri="{BB962C8B-B14F-4D97-AF65-F5344CB8AC3E}">
        <p14:creationId xmlns:p14="http://schemas.microsoft.com/office/powerpoint/2010/main" val="2482044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278469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59923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35216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8723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Múnich.-Westpark</a:t>
            </a:r>
            <a:br>
              <a:rPr lang="es-ES" dirty="0"/>
            </a:br>
            <a:endParaRPr lang="es-ES" dirty="0"/>
          </a:p>
        </p:txBody>
      </p:sp>
      <p:sp>
        <p:nvSpPr>
          <p:cNvPr id="3" name="2 Marcador de contenido"/>
          <p:cNvSpPr>
            <a:spLocks noGrp="1"/>
          </p:cNvSpPr>
          <p:nvPr>
            <p:ph sz="quarter" idx="1"/>
          </p:nvPr>
        </p:nvSpPr>
        <p:spPr>
          <a:xfrm>
            <a:off x="457200" y="1268760"/>
            <a:ext cx="7467600" cy="5205192"/>
          </a:xfrm>
        </p:spPr>
        <p:txBody>
          <a:bodyPr>
            <a:normAutofit/>
          </a:bodyPr>
          <a:lstStyle/>
          <a:p>
            <a:r>
              <a:rPr lang="es-ES" dirty="0"/>
              <a:t>El Westpark es un gran parque público urbano en Múnich , Alemania .</a:t>
            </a:r>
          </a:p>
          <a:p>
            <a:r>
              <a:rPr lang="es-ES" dirty="0"/>
              <a:t> Fue diseñado por el arquitecto paisajista Peter Kluska y se terminó en 1983. </a:t>
            </a:r>
          </a:p>
          <a:p>
            <a:r>
              <a:rPr lang="es-ES" dirty="0"/>
              <a:t>Fue sede de la Exposición Internacional de Jardinería cuarto (IGA 83) ese mismo año.</a:t>
            </a:r>
          </a:p>
          <a:p>
            <a:r>
              <a:rPr lang="es-ES" dirty="0"/>
              <a:t> El parque cubre un área de 720.000 m² que se extiende a 2 km de este a oeste. </a:t>
            </a:r>
          </a:p>
          <a:p>
            <a:r>
              <a:rPr lang="es-ES" dirty="0"/>
              <a:t>Garmischer Straße divide el parque en una parte oriental y occidental. </a:t>
            </a:r>
          </a:p>
          <a:p>
            <a:endParaRPr lang="es-ES" dirty="0"/>
          </a:p>
          <a:p>
            <a:endParaRPr lang="es-ES" dirty="0"/>
          </a:p>
        </p:txBody>
      </p:sp>
    </p:spTree>
    <p:extLst>
      <p:ext uri="{BB962C8B-B14F-4D97-AF65-F5344CB8AC3E}">
        <p14:creationId xmlns:p14="http://schemas.microsoft.com/office/powerpoint/2010/main" val="39838522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Monumentos y lugares  </a:t>
            </a:r>
          </a:p>
          <a:p>
            <a:r>
              <a:rPr lang="es-ES" dirty="0"/>
              <a:t> </a:t>
            </a:r>
            <a:r>
              <a:rPr lang="es-ES" b="1" dirty="0"/>
              <a:t>Rose garden </a:t>
            </a:r>
          </a:p>
          <a:p>
            <a:r>
              <a:rPr lang="es-ES" dirty="0"/>
              <a:t>El jardín de rosas se compone de más de 20.000 rosas y 500 diferentes especies de rosas. También es un popular bar al aire libre . </a:t>
            </a:r>
          </a:p>
          <a:p>
            <a:r>
              <a:rPr lang="es-ES" b="1" dirty="0"/>
              <a:t> Lake etapa </a:t>
            </a:r>
          </a:p>
          <a:p>
            <a:r>
              <a:rPr lang="es-ES" dirty="0"/>
              <a:t>El oeste de lago cuenta con un espacio escénico (Seebühne) de alojamiento abiertos proyecciones de películas aéreas, música en vivo y espectáculos de teatro durante la temporada de verano. </a:t>
            </a:r>
          </a:p>
          <a:p>
            <a:r>
              <a:rPr lang="es-ES" b="1" dirty="0"/>
              <a:t> Little Asia </a:t>
            </a:r>
          </a:p>
          <a:p>
            <a:r>
              <a:rPr lang="es-ES" dirty="0"/>
              <a:t>El Klein-Asien (Little Asia) conjunto consta de un jardín chino, un jardín japonés, un tailandés sala y una pagoda que fue construido por 200 artesanos nepalíes.</a:t>
            </a:r>
          </a:p>
          <a:p>
            <a:endParaRPr lang="es-ES" dirty="0"/>
          </a:p>
        </p:txBody>
      </p:sp>
    </p:spTree>
    <p:extLst>
      <p:ext uri="{BB962C8B-B14F-4D97-AF65-F5344CB8AC3E}">
        <p14:creationId xmlns:p14="http://schemas.microsoft.com/office/powerpoint/2010/main" val="2052078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1124744"/>
            <a:ext cx="7467600" cy="4873752"/>
          </a:xfrm>
        </p:spPr>
        <p:txBody>
          <a:bodyPr/>
          <a:lstStyle/>
          <a:p>
            <a:r>
              <a:rPr lang="es-ES" b="1" dirty="0"/>
              <a:t>Mollsee</a:t>
            </a:r>
            <a:r>
              <a:rPr lang="es-ES" dirty="0"/>
              <a:t> </a:t>
            </a:r>
          </a:p>
          <a:p>
            <a:r>
              <a:rPr lang="es-ES" dirty="0"/>
              <a:t>Mollsee es un lago artificial situado en la parte oriental del parque.</a:t>
            </a:r>
          </a:p>
          <a:p>
            <a:r>
              <a:rPr lang="es-ES" dirty="0"/>
              <a:t> A menudo atrae a los entusiastas del modelismo en barcos. </a:t>
            </a:r>
          </a:p>
          <a:p>
            <a:endParaRPr lang="es-ES" dirty="0"/>
          </a:p>
        </p:txBody>
      </p:sp>
    </p:spTree>
    <p:extLst>
      <p:ext uri="{BB962C8B-B14F-4D97-AF65-F5344CB8AC3E}">
        <p14:creationId xmlns:p14="http://schemas.microsoft.com/office/powerpoint/2010/main" val="3457114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27692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2802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578"/>
            <a:ext cx="9144000" cy="6790844"/>
          </a:xfrm>
          <a:prstGeom prst="rect">
            <a:avLst/>
          </a:prstGeom>
        </p:spPr>
      </p:pic>
    </p:spTree>
    <p:extLst>
      <p:ext uri="{BB962C8B-B14F-4D97-AF65-F5344CB8AC3E}">
        <p14:creationId xmlns:p14="http://schemas.microsoft.com/office/powerpoint/2010/main" val="14374575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6380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894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314"/>
          <a:stretch/>
        </p:blipFill>
        <p:spPr>
          <a:xfrm>
            <a:off x="0" y="0"/>
            <a:ext cx="9144000" cy="6858000"/>
          </a:xfrm>
          <a:prstGeom prst="rect">
            <a:avLst/>
          </a:prstGeom>
        </p:spPr>
      </p:pic>
    </p:spTree>
    <p:extLst>
      <p:ext uri="{BB962C8B-B14F-4D97-AF65-F5344CB8AC3E}">
        <p14:creationId xmlns:p14="http://schemas.microsoft.com/office/powerpoint/2010/main" val="1265024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61336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980797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2038731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715"/>
          <a:stretch/>
        </p:blipFill>
        <p:spPr>
          <a:xfrm>
            <a:off x="0" y="0"/>
            <a:ext cx="9144000" cy="6858000"/>
          </a:xfrm>
          <a:prstGeom prst="rect">
            <a:avLst/>
          </a:prstGeom>
        </p:spPr>
      </p:pic>
    </p:spTree>
    <p:extLst>
      <p:ext uri="{BB962C8B-B14F-4D97-AF65-F5344CB8AC3E}">
        <p14:creationId xmlns:p14="http://schemas.microsoft.com/office/powerpoint/2010/main" val="21667916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3" y="0"/>
            <a:ext cx="9133433" cy="6858000"/>
          </a:xfrm>
          <a:prstGeom prst="rect">
            <a:avLst/>
          </a:prstGeom>
        </p:spPr>
      </p:pic>
    </p:spTree>
    <p:extLst>
      <p:ext uri="{BB962C8B-B14F-4D97-AF65-F5344CB8AC3E}">
        <p14:creationId xmlns:p14="http://schemas.microsoft.com/office/powerpoint/2010/main" val="9601474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0" y="0"/>
            <a:ext cx="9144000" cy="6858000"/>
          </a:xfrm>
          <a:prstGeom prst="rect">
            <a:avLst/>
          </a:prstGeom>
        </p:spPr>
      </p:pic>
    </p:spTree>
    <p:extLst>
      <p:ext uri="{BB962C8B-B14F-4D97-AF65-F5344CB8AC3E}">
        <p14:creationId xmlns:p14="http://schemas.microsoft.com/office/powerpoint/2010/main" val="36488574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82432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Luitpold Park (Luitpoldpark)</a:t>
            </a:r>
          </a:p>
        </p:txBody>
      </p:sp>
      <p:sp>
        <p:nvSpPr>
          <p:cNvPr id="3" name="2 Marcador de contenido"/>
          <p:cNvSpPr>
            <a:spLocks noGrp="1"/>
          </p:cNvSpPr>
          <p:nvPr>
            <p:ph sz="quarter" idx="1"/>
          </p:nvPr>
        </p:nvSpPr>
        <p:spPr/>
        <p:txBody>
          <a:bodyPr/>
          <a:lstStyle/>
          <a:p>
            <a:r>
              <a:rPr lang="es-ES" dirty="0"/>
              <a:t>Luitpoldpark - parque público. </a:t>
            </a:r>
          </a:p>
          <a:p>
            <a:r>
              <a:rPr lang="es-ES" dirty="0"/>
              <a:t>Tumbábamos 1911 en honor de Prinzregent Luitpold. </a:t>
            </a:r>
          </a:p>
          <a:p>
            <a:r>
              <a:rPr lang="es-ES" dirty="0"/>
              <a:t>El punto más alto es el Luitpoldhügel (32m /), amontonados tras la Segunda Guerra , como uno de los dos vertederos de escombros principales en Múnich (el otro es el Olympiaberg, a poca distancia al oeste). </a:t>
            </a:r>
          </a:p>
          <a:p>
            <a:r>
              <a:rPr lang="es-ES" dirty="0"/>
              <a:t>El parque contiene el Haus Bamberger, un pequeño castillo con un café. </a:t>
            </a:r>
          </a:p>
        </p:txBody>
      </p:sp>
    </p:spTree>
    <p:extLst>
      <p:ext uri="{BB962C8B-B14F-4D97-AF65-F5344CB8AC3E}">
        <p14:creationId xmlns:p14="http://schemas.microsoft.com/office/powerpoint/2010/main" val="25761403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18822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8047624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6988159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0210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282084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59143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22367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9"/>
            <a:ext cx="9144000" cy="6854471"/>
          </a:xfrm>
          <a:prstGeom prst="rect">
            <a:avLst/>
          </a:prstGeom>
        </p:spPr>
      </p:pic>
    </p:spTree>
    <p:extLst>
      <p:ext uri="{BB962C8B-B14F-4D97-AF65-F5344CB8AC3E}">
        <p14:creationId xmlns:p14="http://schemas.microsoft.com/office/powerpoint/2010/main" val="18855927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381813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699671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41663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Múnich.-Schloss-Nymphenburg</a:t>
            </a:r>
            <a:br>
              <a:rPr lang="es-ES" dirty="0"/>
            </a:br>
            <a:endParaRPr lang="es-ES" dirty="0"/>
          </a:p>
        </p:txBody>
      </p:sp>
      <p:sp>
        <p:nvSpPr>
          <p:cNvPr id="3" name="2 Marcador de contenido"/>
          <p:cNvSpPr>
            <a:spLocks noGrp="1"/>
          </p:cNvSpPr>
          <p:nvPr>
            <p:ph sz="quarter" idx="1"/>
          </p:nvPr>
        </p:nvSpPr>
        <p:spPr/>
        <p:txBody>
          <a:bodyPr/>
          <a:lstStyle/>
          <a:p>
            <a:r>
              <a:rPr lang="es-ES" dirty="0"/>
              <a:t>Nymphenburg Palace está situado en el oeste de Múnich , en el barrio de Neuhausen-Nymphenburg  Es, junto con el Parque Nymphenburg Palace y la unidad de pabellones pequeños.</a:t>
            </a:r>
          </a:p>
          <a:p>
            <a:r>
              <a:rPr lang="es-ES" dirty="0"/>
              <a:t> Es uno de los castillos más grandes de Europa y ahora es una atracción muy visitada. </a:t>
            </a:r>
          </a:p>
          <a:p>
            <a:r>
              <a:rPr lang="es-ES" dirty="0"/>
              <a:t>El castillo ha sido durante mucho tiempo la residencia de verano de la familia Wittelsbach .</a:t>
            </a:r>
          </a:p>
        </p:txBody>
      </p:sp>
    </p:spTree>
    <p:extLst>
      <p:ext uri="{BB962C8B-B14F-4D97-AF65-F5344CB8AC3E}">
        <p14:creationId xmlns:p14="http://schemas.microsoft.com/office/powerpoint/2010/main" val="5747265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Nymphenburg fue 1664 por elector Fernando María como un regalo a su esposa Adelaida de Saboya encargó cuando Max Emanuel nació un heredero tan esperado al trono. </a:t>
            </a:r>
          </a:p>
          <a:p>
            <a:r>
              <a:rPr lang="es-ES" dirty="0"/>
              <a:t>El propio Max Emanuel colaboro más adelante de manera significativa a la expansión del castillo. </a:t>
            </a:r>
          </a:p>
          <a:p>
            <a:r>
              <a:rPr lang="es-ES" dirty="0"/>
              <a:t>En contrato de Nymphenburg en 1741 a Francia, España, Baviera, Sajonia alió con Prusia contra Austria. </a:t>
            </a:r>
          </a:p>
          <a:p>
            <a:r>
              <a:rPr lang="es-ES" dirty="0"/>
              <a:t>1747 fundó Elector Max III. Joseph la fábrica de porcelana de Nymphenburg . </a:t>
            </a:r>
          </a:p>
          <a:p>
            <a:r>
              <a:rPr lang="es-ES" dirty="0"/>
              <a:t>1792 elector Karl Theodor abrió el parque de Nymphenburg para el pueblo. </a:t>
            </a:r>
          </a:p>
        </p:txBody>
      </p:sp>
    </p:spTree>
    <p:extLst>
      <p:ext uri="{BB962C8B-B14F-4D97-AF65-F5344CB8AC3E}">
        <p14:creationId xmlns:p14="http://schemas.microsoft.com/office/powerpoint/2010/main" val="22157288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764704"/>
            <a:ext cx="7467600" cy="5709248"/>
          </a:xfrm>
        </p:spPr>
        <p:txBody>
          <a:bodyPr/>
          <a:lstStyle/>
          <a:p>
            <a:r>
              <a:rPr lang="es-ES" dirty="0"/>
              <a:t>El rey Maximiliano I murió en 1825 en el castillo, su bisnieto Rey Ludwig II nació aquí en 1845. </a:t>
            </a:r>
          </a:p>
          <a:p>
            <a:r>
              <a:rPr lang="es-ES" dirty="0"/>
              <a:t>1863 en Nymphenburg fue el único encuentro entre Ludwig y Otto von Bismarck declaró que estaba conectado a una amistad de por vida. </a:t>
            </a:r>
          </a:p>
          <a:p>
            <a:r>
              <a:rPr lang="es-ES" dirty="0"/>
              <a:t>Por la Revolución de 1918 fue objeto de Krongutverwaltung Nymphenburg, entonces propiedad del Estado ( Administración bávaro de propiedad estatal palacios, jardines y lagos ).</a:t>
            </a:r>
          </a:p>
          <a:p>
            <a:r>
              <a:rPr lang="es-ES" dirty="0"/>
              <a:t> El Wittelsbach conserva un derecho limitado de residencia, que es utilizado por el respectivo jefe de la Casa de Wittelsbach (actualmente Franz de Baviera ). </a:t>
            </a:r>
          </a:p>
          <a:p>
            <a:endParaRPr lang="es-ES" dirty="0"/>
          </a:p>
        </p:txBody>
      </p:sp>
    </p:spTree>
    <p:extLst>
      <p:ext uri="{BB962C8B-B14F-4D97-AF65-F5344CB8AC3E}">
        <p14:creationId xmlns:p14="http://schemas.microsoft.com/office/powerpoint/2010/main" val="2621414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Con el castillo fue inicialmente un pequeño jardín a la italiana. </a:t>
            </a:r>
          </a:p>
          <a:p>
            <a:r>
              <a:rPr lang="es-ES" dirty="0"/>
              <a:t>En los años 1701 a 1704 se han producido cambios y ampliaciones del jardín en el estilo del barroco francés. </a:t>
            </a:r>
          </a:p>
          <a:p>
            <a:r>
              <a:rPr lang="es-ES" dirty="0"/>
              <a:t>La creación de un parque vasto paisaje en el estilo Inglés se inició en 1804 con la parte sur del parque, que se completó en 1807 y fue terminada en 1810 y 1823 con la parte norte. </a:t>
            </a:r>
          </a:p>
          <a:p>
            <a:r>
              <a:rPr lang="es-ES" dirty="0"/>
              <a:t>El canal central de la Gran Cascada divide el parque paisajístico del Parque Nymphenburg en una zona norte y una zona sur.</a:t>
            </a:r>
          </a:p>
          <a:p>
            <a:r>
              <a:rPr lang="es-ES" dirty="0"/>
              <a:t> El suministro de agua es desde el oeste, el Würm el canal de Pasing-Nymphenburg , al norte de Múnich pertenece al sistema de canales . </a:t>
            </a:r>
          </a:p>
          <a:p>
            <a:endParaRPr lang="es-ES" dirty="0"/>
          </a:p>
        </p:txBody>
      </p:sp>
    </p:spTree>
    <p:extLst>
      <p:ext uri="{BB962C8B-B14F-4D97-AF65-F5344CB8AC3E}">
        <p14:creationId xmlns:p14="http://schemas.microsoft.com/office/powerpoint/2010/main" val="1712675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El agua se evacua a través de dos canales hacia el este y noreste, y en el arroyo Hartmann Hofer norte. </a:t>
            </a:r>
          </a:p>
          <a:p>
            <a:r>
              <a:rPr lang="es-ES" dirty="0"/>
              <a:t>En la parte norte del lago es más pequeña hamburguesa con pagodas Pagodenburg.</a:t>
            </a:r>
          </a:p>
          <a:p>
            <a:r>
              <a:rPr lang="es-ES" dirty="0"/>
              <a:t> Los jardines botánicos en el noreste no es parte del Parque Nymphenburg, es parcialmente separadas por una pared y el camino del parque. </a:t>
            </a:r>
          </a:p>
          <a:p>
            <a:r>
              <a:rPr lang="es-ES" dirty="0"/>
              <a:t>En la parte sur del lago son mayores Baden Hamburguesa con el Templo de Apolo y el Badenburg. </a:t>
            </a:r>
          </a:p>
          <a:p>
            <a:r>
              <a:rPr lang="es-ES" dirty="0"/>
              <a:t>Los Brunnhaus verdes con el molino de agua de la bomba de presión de la fuente del jardín en el pueblo está en el sur, el nivel de Würmkanals recordar pieza de conducto.</a:t>
            </a:r>
          </a:p>
          <a:p>
            <a:r>
              <a:rPr lang="es-ES" dirty="0"/>
              <a:t> El Amalienburg determina la parte sureste del parque</a:t>
            </a:r>
          </a:p>
          <a:p>
            <a:endParaRPr lang="es-ES" dirty="0"/>
          </a:p>
          <a:p>
            <a:endParaRPr lang="es-ES" dirty="0"/>
          </a:p>
        </p:txBody>
      </p:sp>
    </p:spTree>
    <p:extLst>
      <p:ext uri="{BB962C8B-B14F-4D97-AF65-F5344CB8AC3E}">
        <p14:creationId xmlns:p14="http://schemas.microsoft.com/office/powerpoint/2010/main" val="41649608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93"/>
          <a:stretch/>
        </p:blipFill>
        <p:spPr>
          <a:xfrm>
            <a:off x="0" y="0"/>
            <a:ext cx="9144000" cy="6858000"/>
          </a:xfrm>
          <a:prstGeom prst="rect">
            <a:avLst/>
          </a:prstGeom>
        </p:spPr>
      </p:pic>
    </p:spTree>
    <p:extLst>
      <p:ext uri="{BB962C8B-B14F-4D97-AF65-F5344CB8AC3E}">
        <p14:creationId xmlns:p14="http://schemas.microsoft.com/office/powerpoint/2010/main" val="30539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58311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4777223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57815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056249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884561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4952"/>
          <a:stretch/>
        </p:blipFill>
        <p:spPr>
          <a:xfrm>
            <a:off x="0" y="-171400"/>
            <a:ext cx="5867807" cy="70294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5" y="0"/>
            <a:ext cx="6516216" cy="702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28977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55280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690152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Múnich.-Botanischer Garten.-</a:t>
            </a:r>
          </a:p>
        </p:txBody>
      </p:sp>
      <p:sp>
        <p:nvSpPr>
          <p:cNvPr id="3" name="2 Marcador de contenido"/>
          <p:cNvSpPr>
            <a:spLocks noGrp="1"/>
          </p:cNvSpPr>
          <p:nvPr>
            <p:ph sz="quarter" idx="1"/>
          </p:nvPr>
        </p:nvSpPr>
        <p:spPr/>
        <p:txBody>
          <a:bodyPr/>
          <a:lstStyle/>
          <a:p>
            <a:r>
              <a:rPr lang="es-ES" dirty="0"/>
              <a:t>El Jardín Botánico de Munich-Nymphenburg, Nuevo Jardín Botánico también incluye, en el parque de Nymphenburg al norte y con una superficie de 21,20 hectáreas y más de 400.000 visitantes al año, uno de los mayores jardines botánicos de Alemania. </a:t>
            </a:r>
          </a:p>
          <a:p>
            <a:r>
              <a:rPr lang="es-ES" dirty="0"/>
              <a:t>Ahora pertenece a las colecciones de Historia Natural del Estado de Baviera . </a:t>
            </a:r>
          </a:p>
          <a:p>
            <a:r>
              <a:rPr lang="es-ES" dirty="0"/>
              <a:t>1809 vio la fundación del Jardín Botánico por primera vez en Múnich, diseñado por Friedrich Ludwig von Sckell y dirigido por el gabinete de Francisco de Paula . </a:t>
            </a:r>
          </a:p>
        </p:txBody>
      </p:sp>
    </p:spTree>
    <p:extLst>
      <p:ext uri="{BB962C8B-B14F-4D97-AF65-F5344CB8AC3E}">
        <p14:creationId xmlns:p14="http://schemas.microsoft.com/office/powerpoint/2010/main" val="11217174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Los restos de este sistema, hoy como antiguo jardín botánico llamado, se encuentra cerca de la concurrida Plaza de Carlos , en el centro de la ciudad.</a:t>
            </a:r>
          </a:p>
          <a:p>
            <a:r>
              <a:rPr lang="es-ES" dirty="0"/>
              <a:t>1914 debido, entre otras cosas, el crecimiento urbano y la consiguiente contaminación del Jardín Botánico de Nueva delante de las afueras de Múnich y luego estaba en Nymphenburg creado. Por iniciativa de Karl Ritter von Goebel fue la planificación de este nuevo jardín con el Holfelder arquitecto paisajista. Goebel fue el primer director del Jardín Botánico de Nymphenburg.</a:t>
            </a:r>
          </a:p>
          <a:p>
            <a:r>
              <a:rPr lang="es-ES" dirty="0"/>
              <a:t> De 1972 a 1988, Franz Schötz fue  director. </a:t>
            </a:r>
          </a:p>
          <a:p>
            <a:endParaRPr lang="es-ES" dirty="0"/>
          </a:p>
        </p:txBody>
      </p:sp>
    </p:spTree>
    <p:extLst>
      <p:ext uri="{BB962C8B-B14F-4D97-AF65-F5344CB8AC3E}">
        <p14:creationId xmlns:p14="http://schemas.microsoft.com/office/powerpoint/2010/main" val="25591807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fontScale="92500"/>
          </a:bodyPr>
          <a:lstStyle/>
          <a:p>
            <a:r>
              <a:rPr lang="es-ES" dirty="0"/>
              <a:t>Desde 1966, el Nuevo Jardín Botánico, que se encuentran en el mismo sitio Botanic Colección Nacional y el Instituto de Botánica Sistemática en la Universidad Ludwig-Maximilians-University llevó a uno. Director actual es Susanne S. Renner . </a:t>
            </a:r>
          </a:p>
          <a:p>
            <a:r>
              <a:rPr lang="es-ES" dirty="0"/>
              <a:t>En el Jardín Botánico de alrededor de 14.000 especies de plantas se cultivan en cerca de 18 acres. En la colección permanente de más de 4.500 metros cuadrados de plantas de invernaderos feuchttropischer áreas de bosques de las montañas y los desiertos kühltropischer tienen su lugar. </a:t>
            </a:r>
          </a:p>
          <a:p>
            <a:r>
              <a:rPr lang="es-ES" dirty="0"/>
              <a:t>Otras instalaciones son el ornamental, el bosque de rododendros, el Arboretum y el Jardín Alpino en un lago. Junto con su subestación, el Jardín Alpino en Schachen (1.860 m), también está estableciendo la investigación y la docencia. </a:t>
            </a:r>
          </a:p>
          <a:p>
            <a:endParaRPr lang="es-ES" dirty="0"/>
          </a:p>
          <a:p>
            <a:endParaRPr lang="es-ES" dirty="0"/>
          </a:p>
        </p:txBody>
      </p:sp>
    </p:spTree>
    <p:extLst>
      <p:ext uri="{BB962C8B-B14F-4D97-AF65-F5344CB8AC3E}">
        <p14:creationId xmlns:p14="http://schemas.microsoft.com/office/powerpoint/2010/main" val="32635619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Durante los meses de invierno, de diciembre a marzo para algunos años como una exhibición especial en un invernadero tropical de mariposas exóticas guardado. Más de 400 especies diferentes de mariposas volando libremente en el número invernadero caliente 4, que simula una selva tropical.  </a:t>
            </a:r>
          </a:p>
          <a:p>
            <a:r>
              <a:rPr lang="es-ES" dirty="0"/>
              <a:t>Cada mes de julio el Jardín Botánico ofrece un (ventas) aumentó mostrar en y alrededor de la gran invernadero. </a:t>
            </a:r>
          </a:p>
          <a:p>
            <a:r>
              <a:rPr lang="es-ES" dirty="0"/>
              <a:t>En el centro del parque se encuentra un autoservicio de cafetería , ubicada en el Rose Garden. </a:t>
            </a:r>
          </a:p>
          <a:p>
            <a:endParaRPr lang="es-ES" dirty="0"/>
          </a:p>
        </p:txBody>
      </p:sp>
    </p:spTree>
    <p:extLst>
      <p:ext uri="{BB962C8B-B14F-4D97-AF65-F5344CB8AC3E}">
        <p14:creationId xmlns:p14="http://schemas.microsoft.com/office/powerpoint/2010/main" val="27008319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757246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9166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2379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78286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482"/>
            <a:ext cx="9144000" cy="7101408"/>
          </a:xfrm>
          <a:prstGeom prst="rect">
            <a:avLst/>
          </a:prstGeom>
        </p:spPr>
      </p:pic>
    </p:spTree>
    <p:extLst>
      <p:ext uri="{BB962C8B-B14F-4D97-AF65-F5344CB8AC3E}">
        <p14:creationId xmlns:p14="http://schemas.microsoft.com/office/powerpoint/2010/main" val="8571986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72144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9" y="0"/>
            <a:ext cx="9113921" cy="6858000"/>
          </a:xfrm>
          <a:prstGeom prst="rect">
            <a:avLst/>
          </a:prstGeom>
        </p:spPr>
      </p:pic>
    </p:spTree>
    <p:extLst>
      <p:ext uri="{BB962C8B-B14F-4D97-AF65-F5344CB8AC3E}">
        <p14:creationId xmlns:p14="http://schemas.microsoft.com/office/powerpoint/2010/main" val="14550318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4117"/>
          <a:stretch/>
        </p:blipFill>
        <p:spPr>
          <a:xfrm>
            <a:off x="-108520" y="0"/>
            <a:ext cx="9252520" cy="6858000"/>
          </a:xfrm>
          <a:prstGeom prst="rect">
            <a:avLst/>
          </a:prstGeom>
        </p:spPr>
      </p:pic>
    </p:spTree>
    <p:extLst>
      <p:ext uri="{BB962C8B-B14F-4D97-AF65-F5344CB8AC3E}">
        <p14:creationId xmlns:p14="http://schemas.microsoft.com/office/powerpoint/2010/main" val="37270564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620220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52" y="0"/>
            <a:ext cx="9091696" cy="6858000"/>
          </a:xfrm>
          <a:prstGeom prst="rect">
            <a:avLst/>
          </a:prstGeom>
        </p:spPr>
      </p:pic>
    </p:spTree>
    <p:extLst>
      <p:ext uri="{BB962C8B-B14F-4D97-AF65-F5344CB8AC3E}">
        <p14:creationId xmlns:p14="http://schemas.microsoft.com/office/powerpoint/2010/main" val="21460961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9690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71554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68554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43457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06204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232</TotalTime>
  <Words>3206</Words>
  <Application>Microsoft Office PowerPoint</Application>
  <PresentationFormat>Presentación en pantalla (4:3)</PresentationFormat>
  <Paragraphs>294</Paragraphs>
  <Slides>124</Slides>
  <Notes>91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124</vt:i4>
      </vt:variant>
    </vt:vector>
  </HeadingPairs>
  <TitlesOfParts>
    <vt:vector size="130" baseType="lpstr">
      <vt:lpstr>Arial</vt:lpstr>
      <vt:lpstr>Calibri</vt:lpstr>
      <vt:lpstr>Century Schoolbook</vt:lpstr>
      <vt:lpstr>Wingdings</vt:lpstr>
      <vt:lpstr>Wingdings 2</vt:lpstr>
      <vt:lpstr>Default Theme</vt:lpstr>
      <vt:lpstr>EUROPA.-LA VUELTA AL MUNDO EN 885 JARDINES.-ALEMANIA.-U</vt:lpstr>
      <vt:lpstr>Jardines de Múnich</vt:lpstr>
      <vt:lpstr>Múnich.-Englisher Garten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Múnich.-Olympic 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 Hofgarten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Múnich.-Westpark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Luitpold Park (Luitpoldpark)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Múnich.-Schloss-Nymphenburg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Múnich.-Botanischer Garten.-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JARDINES.-AD.-francia</dc:title>
  <dc:creator>Josep</dc:creator>
  <cp:lastModifiedBy>Usuario</cp:lastModifiedBy>
  <cp:revision>13</cp:revision>
  <dcterms:created xsi:type="dcterms:W3CDTF">2013-08-24T06:13:10Z</dcterms:created>
  <dcterms:modified xsi:type="dcterms:W3CDTF">2018-03-07T08:08:25Z</dcterms:modified>
</cp:coreProperties>
</file>