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76"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3199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172767-339F-4F7F-873F-801BD5A6DFE4}"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B81499-273C-4EFF-849C-D2CF5038FC8F}" type="slidenum">
              <a:rPr lang="es-ES" smtClean="0"/>
              <a:t>‹Nº›</a:t>
            </a:fld>
            <a:endParaRPr lang="es-ES" dirty="0"/>
          </a:p>
        </p:txBody>
      </p:sp>
    </p:spTree>
    <p:extLst>
      <p:ext uri="{BB962C8B-B14F-4D97-AF65-F5344CB8AC3E}">
        <p14:creationId xmlns:p14="http://schemas.microsoft.com/office/powerpoint/2010/main" val="3270185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924005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2809434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1321532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718919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845300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380635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931358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623573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111255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374991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421393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4270285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431620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3365850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Luisenpark_Mannheim</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852680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97FAFD2C-55F9-4F5F-80DA-0B47A7266F0F}" type="slidenum">
              <a:rPr lang="es-ES_tradnl">
                <a:solidFill>
                  <a:prstClr val="black"/>
                </a:solidFill>
                <a:latin typeface="Arial" charset="0"/>
              </a:rPr>
              <a:pPr eaLnBrk="1" hangingPunct="1"/>
              <a:t>25</a:t>
            </a:fld>
            <a:endParaRPr lang="es-ES_tradnl" dirty="0">
              <a:solidFill>
                <a:prstClr val="black"/>
              </a:solidFill>
              <a:latin typeface="Arial"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Manheim Luisen Park</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4EA58011-4F17-42CF-9AEE-B69DA374F389}" type="slidenum">
              <a:rPr lang="es-ES_tradnl">
                <a:solidFill>
                  <a:prstClr val="black"/>
                </a:solidFill>
                <a:latin typeface="Arial" charset="0"/>
              </a:rPr>
              <a:pPr eaLnBrk="1" hangingPunct="1"/>
              <a:t>26</a:t>
            </a:fld>
            <a:endParaRPr lang="es-ES_tradnl" dirty="0">
              <a:solidFill>
                <a:prstClr val="black"/>
              </a:solidFill>
              <a:latin typeface="Arial"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Manheim.-Luisen Park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221A4163-93BB-4A4E-8978-6F6809116677}" type="slidenum">
              <a:rPr lang="es-ES_tradnl">
                <a:solidFill>
                  <a:prstClr val="black"/>
                </a:solidFill>
                <a:latin typeface="Arial" charset="0"/>
              </a:rPr>
              <a:pPr eaLnBrk="1" hangingPunct="1"/>
              <a:t>27</a:t>
            </a:fld>
            <a:endParaRPr lang="es-ES_tradnl" dirty="0">
              <a:solidFill>
                <a:prstClr val="black"/>
              </a:solidFill>
              <a:latin typeface="Arial"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Manheim.-Luisen Park</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C596B40A-BD9C-4572-8459-41B7152D4296}"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Mainheim.-Luisen Park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3F6CAD25-E3AA-4C39-B0EC-2DC8DDF3AB9D}" type="slidenum">
              <a:rPr lang="es-ES_tradnl">
                <a:solidFill>
                  <a:prstClr val="black"/>
                </a:solidFill>
                <a:latin typeface="Arial" charset="0"/>
              </a:rPr>
              <a:pPr eaLnBrk="1" hangingPunct="1"/>
              <a:t>29</a:t>
            </a:fld>
            <a:endParaRPr lang="es-ES_tradnl" dirty="0">
              <a:solidFill>
                <a:prstClr val="black"/>
              </a:solidFill>
              <a:latin typeface="Arial"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Manheim.-Luisen Park</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D66D17B6-C765-475B-94C4-4A80275ACF6C}"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Manheim.-Luisen Park</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Stuttgart.-Wilhema Park</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5480015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C3FFD4E7-3B3E-440A-B395-43AAAFA9151E}"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A5F9B070-F588-411D-B6A0-CDA3E9EC4D59}"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2815AFFC-5650-494E-8F70-15B758D8FB3E}"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18B7B435-0CEB-443C-860B-A16116CBC28D}"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Stuttgart.-Whilema Park</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0A9A680B-9B29-4231-8C78-D80597E36883}"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20F1E0C1-7391-441B-86BD-552CE757720D}"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A1A437FB-9B8F-4F2A-9AC9-1EB794C7C22A}"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88895616-2B9D-4C59-8F69-042A1D1AC8FC}"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8EE82F77-0CBB-4C15-9E52-FE1848205FF8}"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DECFE245-2835-4BAF-8EE2-7070E8EB7DE0}"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2B7F88C9-E454-4B9C-87DB-AFEF006E42BF}"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00F5B592-08C4-4A16-897C-55177C3B05A5}"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469814AF-F69C-4A53-B3D7-BF0E8D4386CF}"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0FEDD5D2-0413-4A87-9CFF-AF87EFD774A6}"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Stutgart.-Wilhema Park</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A71F4667-D056-4241-8248-388AB24D49F1}" type="slidenum">
              <a:rPr lang="es-ES_tradnl">
                <a:solidFill>
                  <a:prstClr val="black"/>
                </a:solidFill>
                <a:latin typeface="Arial" charset="0"/>
              </a:rPr>
              <a:pPr eaLnBrk="1" hangingPunct="1"/>
              <a:t>50</a:t>
            </a:fld>
            <a:endParaRPr lang="es-ES_tradnl" dirty="0">
              <a:solidFill>
                <a:prstClr val="black"/>
              </a:solidFill>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88128323-30B3-44DA-9008-1D5AA280EC23}" type="slidenum">
              <a:rPr lang="es-ES_tradnl">
                <a:solidFill>
                  <a:prstClr val="black"/>
                </a:solidFill>
                <a:latin typeface="Arial" charset="0"/>
              </a:rPr>
              <a:pPr eaLnBrk="1" hangingPunct="1"/>
              <a:t>51</a:t>
            </a:fld>
            <a:endParaRPr lang="es-ES_tradnl" dirty="0">
              <a:solidFill>
                <a:prstClr val="black"/>
              </a:solidFill>
              <a:latin typeface="Arial"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4F50E8FF-F1EB-46B7-8775-DF49EEF4F78C}" type="slidenum">
              <a:rPr lang="es-ES_tradnl">
                <a:solidFill>
                  <a:prstClr val="black"/>
                </a:solidFill>
                <a:latin typeface="Arial" charset="0"/>
              </a:rPr>
              <a:pPr eaLnBrk="1" hangingPunct="1"/>
              <a:t>52</a:t>
            </a:fld>
            <a:endParaRPr lang="es-ES_tradnl" dirty="0">
              <a:solidFill>
                <a:prstClr val="black"/>
              </a:solidFill>
              <a:latin typeface="Arial"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Stuttgart.-Wilhema Park</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Stuttgart.-Wilhema Park</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26544937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Stuttgart.-Wilhema Park</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4445347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Stuttgart.-Wilhema Park</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6837819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Stuttgart.-Wilhema Park</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9168994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Rosensteinpark</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5483833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Rosensteinpark</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40316835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Rosensteinpark</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2878566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Rosensteinpark</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7533643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Rosensteinpark</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518773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Rosensteinpark</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9876126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Rosensteinpark</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8361435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Rosensteinpark</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3417736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Rosensteinpark</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4800754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Rosensteinpark</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9083142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1583026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1910868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6280534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1252193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866200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8140554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42017453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5715911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9298117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6782269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1281949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Killesberg.-Astilbes</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30179463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6604377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8478782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42846259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Höhenpark Killesberg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9677861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Stuttgart_Unterer_Schlossgarten</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7462847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Stuttgart_Unterer_Schlossgarten</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6859704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Stuttgart_Unterer_Schlossgarten</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5395802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Stuttgart_Unterer_Schlossgarten</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5840813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Stuttgart_Unterer_Schlossgarten</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42617753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Stuttgart_Unterer_Schlossgarten</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6979164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Stuttgart_Unterer_Schlossgarten</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41257558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Stuttgart_Unterer_Schlossgarten</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505539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a:t>
            </a:r>
            <a:r>
              <a:rPr lang="es-ES" baseline="0" dirty="0"/>
              <a:t> Berg</a:t>
            </a:r>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7242914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254711801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Berg</a:t>
            </a:r>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98244913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Berg</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00183280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Berg</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36527799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Berg</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16688663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Berg</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6437302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Berg</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8313565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Berg</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263409287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Berg</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1749714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Berg</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51600424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Berg</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21196133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Berg</a:t>
            </a:r>
          </a:p>
          <a:p>
            <a:endParaRPr lang="es-ES" dirty="0"/>
          </a:p>
        </p:txBody>
      </p:sp>
      <p:sp>
        <p:nvSpPr>
          <p:cNvPr id="4" name="3 Marcador de número de diapositiva"/>
          <p:cNvSpPr>
            <a:spLocks noGrp="1"/>
          </p:cNvSpPr>
          <p:nvPr>
            <p:ph type="sldNum" sz="quarter" idx="10"/>
          </p:nvPr>
        </p:nvSpPr>
        <p:spPr/>
        <p:txBody>
          <a:bodyPr/>
          <a:lstStyle/>
          <a:p>
            <a:fld id="{76F573E2-A83B-4044-AF5D-5E4D112E8EA3}"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3912766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upload.wikimedia.org/wikipedia/commons/4/4b/Wilhelma_Teich.jp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upload.wikimedia.org/wikipedia/commons/6/6a/Rosensteinpark_Stuttgart.jpg"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18448" cy="1656184"/>
          </a:xfrm>
        </p:spPr>
        <p:txBody>
          <a:bodyPr>
            <a:noAutofit/>
          </a:bodyPr>
          <a:lstStyle/>
          <a:p>
            <a:r>
              <a:rPr lang="es-ES" sz="3200" dirty="0"/>
              <a:t>EUROPA.-LA VUELTA AL MUNDO EN 885 JARDINES.-ALEMANIA.-V</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Luisenpark</a:t>
            </a:r>
          </a:p>
        </p:txBody>
      </p:sp>
      <p:sp>
        <p:nvSpPr>
          <p:cNvPr id="3" name="2 Marcador de contenido"/>
          <p:cNvSpPr>
            <a:spLocks noGrp="1"/>
          </p:cNvSpPr>
          <p:nvPr>
            <p:ph sz="quarter" idx="1"/>
          </p:nvPr>
        </p:nvSpPr>
        <p:spPr/>
        <p:txBody>
          <a:bodyPr/>
          <a:lstStyle/>
          <a:p>
            <a:r>
              <a:rPr lang="es-ES" dirty="0"/>
              <a:t>El Luisenpark es un parque municipal de 41 hectáreas de extensión entre cuyas atracciones se incluye un invernadero, barcos de paseo en el lago "gondoletta" y una serie de atracciones para los niños. </a:t>
            </a:r>
          </a:p>
          <a:p>
            <a:r>
              <a:rPr lang="es-ES" dirty="0"/>
              <a:t>Junto con el Herzogenriedpark de 33 hectáreas; en la otra orilla del río Neckar, están administrados por la sociedad sin ánimo de lucro "Stadtpark Mannheim gGmbH". </a:t>
            </a:r>
          </a:p>
          <a:p>
            <a:r>
              <a:rPr lang="es-ES" dirty="0"/>
              <a:t>Ambos parques se encuentran abiertos diariamente; se cobra una tarifa de entrada</a:t>
            </a:r>
          </a:p>
        </p:txBody>
      </p:sp>
    </p:spTree>
    <p:extLst>
      <p:ext uri="{BB962C8B-B14F-4D97-AF65-F5344CB8AC3E}">
        <p14:creationId xmlns:p14="http://schemas.microsoft.com/office/powerpoint/2010/main" val="3753323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El Luisenpark fue construido entre 1892 y 1903, y tiene su base en una herencia del Profesor Dr. Carl William Casimir Fox, un científico que legó 20.000 Marcos alemanes de su fortuna a la ciudad Mannheim para la creación de un nuevo parque. Esta cantidad no era suficiente para el financiamiento total, pero constituyó un comienzo básico.</a:t>
            </a:r>
          </a:p>
          <a:p>
            <a:r>
              <a:rPr lang="es-ES" dirty="0"/>
              <a:t> La construcción que comenzó en 1892 fue realizada por los hermanos Siesmayer de la ciudad de Francfort, según los planos del paisajista y diseñador de jardines y Heinrich Siesmayer (1817–1900).</a:t>
            </a:r>
          </a:p>
        </p:txBody>
      </p:sp>
    </p:spTree>
    <p:extLst>
      <p:ext uri="{BB962C8B-B14F-4D97-AF65-F5344CB8AC3E}">
        <p14:creationId xmlns:p14="http://schemas.microsoft.com/office/powerpoint/2010/main" val="1615496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normAutofit lnSpcReduction="10000"/>
          </a:bodyPr>
          <a:lstStyle/>
          <a:p>
            <a:r>
              <a:rPr lang="es-ES" dirty="0"/>
              <a:t>Las condiciones para la subida del Luisenparks a importancia de rango supraregional fue la resolución del Mannheimer del consejo local del 18 de noviembre de 1969 de lograr el Bundesgartenschau 1975 para desarrollar el Luisenpark así como el Herzogenriedpark. </a:t>
            </a:r>
          </a:p>
          <a:p>
            <a:r>
              <a:rPr lang="es-ES" dirty="0"/>
              <a:t>En aquel momento el parque fue ampliado a un tamaño de 41 hectáreas por la inclusión de los terrenos de un antiguo hipódromo.</a:t>
            </a:r>
          </a:p>
          <a:p>
            <a:r>
              <a:rPr lang="es-ES" dirty="0"/>
              <a:t>Las ventas de 186.000 bonos de temporada, que incluso no fue alcanzada por todas las demostraciones hortícolas federales, el número de 8.1 millones de visitantes, y el retiro de la cerca de Luisenpark, convencieron al Ayuntamiento de administrar el Luisenpark como parque de la ciudad con una tarifa de entrada</a:t>
            </a:r>
          </a:p>
          <a:p>
            <a:endParaRPr lang="es-ES" dirty="0"/>
          </a:p>
        </p:txBody>
      </p:sp>
    </p:spTree>
    <p:extLst>
      <p:ext uri="{BB962C8B-B14F-4D97-AF65-F5344CB8AC3E}">
        <p14:creationId xmlns:p14="http://schemas.microsoft.com/office/powerpoint/2010/main" val="3934185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Sin embargo, el 21 de octubre de 1975, la decisión para un Luisenpark cerrado con una tarifa de entrada bajó su cuota de acuerdo.</a:t>
            </a:r>
          </a:p>
          <a:p>
            <a:r>
              <a:rPr lang="es-ES" dirty="0"/>
              <a:t> Fue acordado entonces como alternativa, el tenerlo dos años probatorios (Probejahre) de entrada libre, pero los 38.000 mapas vendidos anualmente demostraron ser una base convincente para mantener la entrada libre al parque.</a:t>
            </a:r>
          </a:p>
          <a:p>
            <a:r>
              <a:rPr lang="es-ES" dirty="0"/>
              <a:t>El Luisenpark se nombra de este modo en honor de la princesa Luise Marie Elizabeth de Prusia, un familiar cercano de tres Emperadores de Alemania: Guillermo I era su padre, Frederick III era su hermano y Guillermo II era su sobrino.</a:t>
            </a:r>
          </a:p>
        </p:txBody>
      </p:sp>
    </p:spTree>
    <p:extLst>
      <p:ext uri="{BB962C8B-B14F-4D97-AF65-F5344CB8AC3E}">
        <p14:creationId xmlns:p14="http://schemas.microsoft.com/office/powerpoint/2010/main" val="712405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parque alberga una serie de atracciones y jardines, ocluyendo un jardín chino, rosaleda, arboreto, e invernaderos para exhibiciones y de una colección de helechos arborescentes.</a:t>
            </a:r>
          </a:p>
          <a:p>
            <a:r>
              <a:rPr lang="es-ES" dirty="0"/>
              <a:t> El Kutzerweiher (40,000 m²), un lago alargado con forma de canal lateral junto al viejo río Neckar. Gondolettas, barcos arrastrados por cables bajo el agua, siguen un trayecto de 1,840 metros longitud en circuito alrededor del lago.</a:t>
            </a:r>
          </a:p>
          <a:p>
            <a:r>
              <a:rPr lang="es-ES" dirty="0"/>
              <a:t> Un auditorio al aire libre de aproximadamente 1.000 asientos que ha ofrecido desde el 2006 un lugar para realizar conciertos, óperas, actuaciones musicales y obras teatrales.</a:t>
            </a:r>
          </a:p>
          <a:p>
            <a:endParaRPr lang="es-ES" dirty="0"/>
          </a:p>
        </p:txBody>
      </p:sp>
    </p:spTree>
    <p:extLst>
      <p:ext uri="{BB962C8B-B14F-4D97-AF65-F5344CB8AC3E}">
        <p14:creationId xmlns:p14="http://schemas.microsoft.com/office/powerpoint/2010/main" val="2578342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jardín chino (5,000 m²), </a:t>
            </a:r>
            <a:r>
              <a:rPr lang="ja-JP" altLang="es-ES" dirty="0"/>
              <a:t>多景园 </a:t>
            </a:r>
            <a:r>
              <a:rPr lang="es-ES" dirty="0"/>
              <a:t>Duojingyuan = jardín de las muchas opiniones, y su casa de té fueron construidas en cooperación con la ciudad china Zhenjiang (provincia de Jiangsu), hermanada con Mannheim, la asociación caritativa Klaus Tschira en Heidelberg, y el Instituto del Este de Asia (Ostasieninstitut) en Ludwigshafen.</a:t>
            </a:r>
          </a:p>
          <a:p>
            <a:r>
              <a:rPr lang="es-ES" dirty="0"/>
              <a:t>La donación de 1,77 millones de Deutsche Mark (DM) procedentes del estado a través del Diploma-Kaufmann George, suministraron los fondos necesarios para el jardín y la casa de té.</a:t>
            </a:r>
          </a:p>
          <a:p>
            <a:r>
              <a:rPr lang="es-ES" dirty="0"/>
              <a:t> La Pflanzenschauhaus (2,700 m²), un invernadero y jardín de exhibiciones, se ubica en el sitio de la Palmenhaus (casa de la palmera) que fue destruida en la Segunda Guerra Mundial</a:t>
            </a:r>
          </a:p>
          <a:p>
            <a:pPr marL="0" indent="0">
              <a:buNone/>
            </a:pPr>
            <a:r>
              <a:rPr lang="es-ES" dirty="0"/>
              <a:t>.</a:t>
            </a:r>
          </a:p>
          <a:p>
            <a:endParaRPr lang="es-ES" dirty="0"/>
          </a:p>
          <a:p>
            <a:endParaRPr lang="es-ES" dirty="0"/>
          </a:p>
        </p:txBody>
      </p:sp>
    </p:spTree>
    <p:extLst>
      <p:ext uri="{BB962C8B-B14F-4D97-AF65-F5344CB8AC3E}">
        <p14:creationId xmlns:p14="http://schemas.microsoft.com/office/powerpoint/2010/main" val="2371187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Alberga una casa de las mariposas, exhibiciones de aves, además de acuarios de agua salada y fresca.</a:t>
            </a:r>
          </a:p>
          <a:p>
            <a:r>
              <a:rPr lang="es-ES" dirty="0"/>
              <a:t>La torre que domina sobre Luisenpark es una torre de telecomunicaciones (Fernmeldeturm) de 205 metros de altura con un restaurante giratorio a 125 metros sobre el nivel del suelo.</a:t>
            </a:r>
          </a:p>
          <a:p>
            <a:r>
              <a:rPr lang="es-ES" dirty="0"/>
              <a:t> El Spielwiese (2,700 m²), un gran terreno de esparcimiento y pradera para actividades de ocio, que se ubica en los terrenos del antiguo hipódromo, borduras de plantas en una granja recreada con animales domésticos en cercados, y un casa de té  china .</a:t>
            </a:r>
          </a:p>
          <a:p>
            <a:endParaRPr lang="es-ES" dirty="0"/>
          </a:p>
          <a:p>
            <a:endParaRPr lang="es-ES" dirty="0"/>
          </a:p>
        </p:txBody>
      </p:sp>
    </p:spTree>
    <p:extLst>
      <p:ext uri="{BB962C8B-B14F-4D97-AF65-F5344CB8AC3E}">
        <p14:creationId xmlns:p14="http://schemas.microsoft.com/office/powerpoint/2010/main" val="2228833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9"/>
          <a:stretch/>
        </p:blipFill>
        <p:spPr>
          <a:xfrm>
            <a:off x="0" y="0"/>
            <a:ext cx="9188076" cy="6858000"/>
          </a:xfrm>
          <a:prstGeom prst="rect">
            <a:avLst/>
          </a:prstGeom>
        </p:spPr>
      </p:pic>
    </p:spTree>
    <p:extLst>
      <p:ext uri="{BB962C8B-B14F-4D97-AF65-F5344CB8AC3E}">
        <p14:creationId xmlns:p14="http://schemas.microsoft.com/office/powerpoint/2010/main" val="1104848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939910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57782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1758165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7242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435"/>
          <a:stretch/>
        </p:blipFill>
        <p:spPr>
          <a:xfrm>
            <a:off x="0" y="0"/>
            <a:ext cx="9144000" cy="6858000"/>
          </a:xfrm>
          <a:prstGeom prst="rect">
            <a:avLst/>
          </a:prstGeom>
        </p:spPr>
      </p:pic>
    </p:spTree>
    <p:extLst>
      <p:ext uri="{BB962C8B-B14F-4D97-AF65-F5344CB8AC3E}">
        <p14:creationId xmlns:p14="http://schemas.microsoft.com/office/powerpoint/2010/main" val="622540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7127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749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3467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1421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4340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2427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4914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61951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5258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373" r="2206" b="4244"/>
          <a:stretch/>
        </p:blipFill>
        <p:spPr>
          <a:xfrm>
            <a:off x="0" y="0"/>
            <a:ext cx="9144000" cy="6858000"/>
          </a:xfrm>
          <a:prstGeom prst="rect">
            <a:avLst/>
          </a:prstGeom>
        </p:spPr>
      </p:pic>
    </p:spTree>
    <p:extLst>
      <p:ext uri="{BB962C8B-B14F-4D97-AF65-F5344CB8AC3E}">
        <p14:creationId xmlns:p14="http://schemas.microsoft.com/office/powerpoint/2010/main" val="1936462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Mannheim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3780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annheim Luis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170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Mannhe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7116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Mannhe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575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annhe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83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6038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Mannhe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8903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Stuttgart.-Wilhema Park</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Wilhelma , construido como un palacio real, es ahora un parque zoológico y jardín botánico de 30 hectareas en los suburbios del norte de Stuttgart , Baden-Württemberg , Alemania . </a:t>
            </a:r>
          </a:p>
          <a:p>
            <a:r>
              <a:rPr lang="es-ES" dirty="0"/>
              <a:t>Sólo es grande de Europa combinado jardín zoológico y botánico, y es el hogar de más de 8.000 animales que representan a más de 1.000 especies diferentes, así como más de 5.000 especies de plantas. </a:t>
            </a:r>
          </a:p>
          <a:p>
            <a:r>
              <a:rPr lang="es-ES" dirty="0"/>
              <a:t>La sección superior del zoológico incluye un impresionante stand de arboles de secoya . </a:t>
            </a:r>
          </a:p>
          <a:p>
            <a:endParaRPr lang="es-ES" dirty="0"/>
          </a:p>
        </p:txBody>
      </p:sp>
    </p:spTree>
    <p:extLst>
      <p:ext uri="{BB962C8B-B14F-4D97-AF65-F5344CB8AC3E}">
        <p14:creationId xmlns:p14="http://schemas.microsoft.com/office/powerpoint/2010/main" val="8516391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zoológico de inmediato junto a un parque público a su oeste, presentado en el "estilo de paisaje Inglés 'de la hierba rodando y grupos informales de árboles.</a:t>
            </a:r>
          </a:p>
          <a:p>
            <a:r>
              <a:rPr lang="es-ES" dirty="0"/>
              <a:t> En cuanto a este paisaje se complementa perfectamente con el paisaje de la zoo. </a:t>
            </a:r>
          </a:p>
          <a:p>
            <a:r>
              <a:rPr lang="es-ES" dirty="0"/>
              <a:t>El Wilhelma fue originalmente un palacio real, en el estilo renacimiento árabe y se hace eco de estos edificios como la Alhambra Palace.</a:t>
            </a:r>
          </a:p>
          <a:p>
            <a:r>
              <a:rPr lang="es-ES" dirty="0"/>
              <a:t> Además de los animales y las plantas, el Wilhelma tanto, es también digno de visitar por su arquitectura, que está intacto desde la mitad del siglo XIX.. </a:t>
            </a:r>
          </a:p>
          <a:p>
            <a:endParaRPr lang="es-ES" dirty="0"/>
          </a:p>
        </p:txBody>
      </p:sp>
    </p:spTree>
    <p:extLst>
      <p:ext uri="{BB962C8B-B14F-4D97-AF65-F5344CB8AC3E}">
        <p14:creationId xmlns:p14="http://schemas.microsoft.com/office/powerpoint/2010/main" val="32190077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Luego de permanecer cerrado al público durante la Segunda Guerra Mundial, Wilhelma fue abierto de nuevo en 1949 con un espectáculo de azalea, seguido por el "Show de Acuario Grande". </a:t>
            </a:r>
          </a:p>
          <a:p>
            <a:r>
              <a:rPr lang="es-ES" dirty="0"/>
              <a:t>En 1951, las jirafas, cebras, antílopes, y los pingüinos llegan como exposiciones especiales, pero se mantienen después de la exposición concluye, a partir de la colección animal.</a:t>
            </a:r>
          </a:p>
          <a:p>
            <a:r>
              <a:rPr lang="es-ES" dirty="0"/>
              <a:t> Los elefantes y los tigres llegan en 1952.</a:t>
            </a:r>
          </a:p>
          <a:p>
            <a:r>
              <a:rPr lang="es-ES" dirty="0"/>
              <a:t>El zoológico es famoso por mantener los cuatro tipos de grandes simios ( bonobos , chimpancés , orangutanes y gorilas ), todo en familias con hijos, [4] , así como para su acuario con animales y plantas de todo el mundo. </a:t>
            </a:r>
          </a:p>
        </p:txBody>
      </p:sp>
    </p:spTree>
    <p:extLst>
      <p:ext uri="{BB962C8B-B14F-4D97-AF65-F5344CB8AC3E}">
        <p14:creationId xmlns:p14="http://schemas.microsoft.com/office/powerpoint/2010/main" val="28181450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Los jardines botánicos contener más grande de Europa magnolia arboleda. También fue el hogar de los osos polares Wilbär . </a:t>
            </a:r>
          </a:p>
          <a:p>
            <a:r>
              <a:rPr lang="es-ES" dirty="0"/>
              <a:t>Como es común en muchos zoos alemanes, las barreras entre los espectadores y los animales son mínimos. </a:t>
            </a:r>
          </a:p>
          <a:p>
            <a:r>
              <a:rPr lang="es-ES" dirty="0"/>
              <a:t>Las carcasas de aves dejar visitante entrar y pasear entre las aves en un entorno ajardinado. </a:t>
            </a:r>
          </a:p>
          <a:p>
            <a:r>
              <a:rPr lang="es-ES" dirty="0"/>
              <a:t>Hay un insectario extensa sobre el mismo terreno. Hay muchos tipos de insectos que crecen y se mantiene vivo para el público para ver, incluyendo África escarabajos de colores, entre muchos otros. Hay mariposas, arañas, ciempiés, y varias especies de escarabajos que están continuamente cultivan y mantienen viva, por la cría de generación tras generación de las especies individuales de elección. </a:t>
            </a:r>
          </a:p>
          <a:p>
            <a:endParaRPr lang="es-ES" dirty="0"/>
          </a:p>
        </p:txBody>
      </p:sp>
    </p:spTree>
    <p:extLst>
      <p:ext uri="{BB962C8B-B14F-4D97-AF65-F5344CB8AC3E}">
        <p14:creationId xmlns:p14="http://schemas.microsoft.com/office/powerpoint/2010/main" val="13310709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Wilhelma Teic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135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Stuttgart Wilhel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92093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0567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0417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5045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defRPr/>
            </a:pPr>
            <a:endParaRPr lang="es-ES" dirty="0"/>
          </a:p>
        </p:txBody>
      </p:sp>
      <p:sp>
        <p:nvSpPr>
          <p:cNvPr id="128003" name="Rectangle 3"/>
          <p:cNvSpPr>
            <a:spLocks noGrp="1" noChangeArrowheads="1"/>
          </p:cNvSpPr>
          <p:nvPr>
            <p:ph sz="quarter" idx="1"/>
          </p:nvPr>
        </p:nvSpPr>
        <p:spPr/>
        <p:txBody>
          <a:bodyPr/>
          <a:lstStyle/>
          <a:p>
            <a:pPr eaLnBrk="1" hangingPunct="1">
              <a:defRPr/>
            </a:pPr>
            <a:endParaRPr lang="es-ES" dirty="0"/>
          </a:p>
        </p:txBody>
      </p:sp>
      <p:pic>
        <p:nvPicPr>
          <p:cNvPr id="62468" name="Picture 4"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68681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884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02565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7900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8790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4837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8379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8674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39094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134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3683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17277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Stuttg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2026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16330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106704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32233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902" b="5883"/>
          <a:stretch/>
        </p:blipFill>
        <p:spPr>
          <a:xfrm>
            <a:off x="0" y="0"/>
            <a:ext cx="9144000" cy="6858000"/>
          </a:xfrm>
          <a:prstGeom prst="rect">
            <a:avLst/>
          </a:prstGeom>
        </p:spPr>
      </p:pic>
    </p:spTree>
    <p:extLst>
      <p:ext uri="{BB962C8B-B14F-4D97-AF65-F5344CB8AC3E}">
        <p14:creationId xmlns:p14="http://schemas.microsoft.com/office/powerpoint/2010/main" val="34825485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Rosenstein </a:t>
            </a:r>
          </a:p>
        </p:txBody>
      </p:sp>
      <p:sp>
        <p:nvSpPr>
          <p:cNvPr id="3" name="2 Marcador de contenido"/>
          <p:cNvSpPr>
            <a:spLocks noGrp="1"/>
          </p:cNvSpPr>
          <p:nvPr>
            <p:ph sz="quarter" idx="1"/>
          </p:nvPr>
        </p:nvSpPr>
        <p:spPr/>
        <p:txBody>
          <a:bodyPr>
            <a:normAutofit/>
          </a:bodyPr>
          <a:lstStyle/>
          <a:p>
            <a:r>
              <a:rPr lang="es-ES" dirty="0"/>
              <a:t>El Parque Rosenstein ( alemán : Rosensteinpark) en Stuttgart es el mayor jardín Inglés en el suroeste de Alemania .</a:t>
            </a:r>
          </a:p>
          <a:p>
            <a:r>
              <a:rPr lang="es-ES" dirty="0"/>
              <a:t> Fue creado en el 1824 año de 1840 por orden del rey Guillermo I de Württemberg después de los planes de su jardinero Juan Bosch en la antigua zona Kahlenstein. </a:t>
            </a:r>
          </a:p>
          <a:p>
            <a:r>
              <a:rPr lang="es-ES" dirty="0"/>
              <a:t> De 1817 a 1818 el rey Guillermo I había comprado toda la tierra en la Kahlenstein de la ciudadanos de Cannstatt. </a:t>
            </a:r>
          </a:p>
        </p:txBody>
      </p:sp>
    </p:spTree>
    <p:extLst>
      <p:ext uri="{BB962C8B-B14F-4D97-AF65-F5344CB8AC3E}">
        <p14:creationId xmlns:p14="http://schemas.microsoft.com/office/powerpoint/2010/main" val="8206819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En el centro del parque del Palacio Rosenstein fue construido desde 1822 hasta 1830. El Wilhelma Zoo y el Museo Estatal de Historia Natural de Stuttgart también se encuentran en el parque. </a:t>
            </a:r>
          </a:p>
          <a:p>
            <a:r>
              <a:rPr lang="es-ES" dirty="0"/>
              <a:t>El Löwentor (Puerta del León) en la parte superior de entrada al parque fue construido por Giovanni Salucci. </a:t>
            </a:r>
          </a:p>
          <a:p>
            <a:r>
              <a:rPr lang="es-ES" dirty="0"/>
              <a:t>El Rosensteintunnel es un túnel ferroviario bajo el parque. </a:t>
            </a:r>
          </a:p>
          <a:p>
            <a:r>
              <a:rPr lang="es-ES" dirty="0"/>
              <a:t>Hoy en día el parque es de propiedad del Estado de Baden-Württemberg y preservado como un monumento histórico. </a:t>
            </a:r>
          </a:p>
          <a:p>
            <a:r>
              <a:rPr lang="es-ES" dirty="0"/>
              <a:t> </a:t>
            </a:r>
          </a:p>
        </p:txBody>
      </p:sp>
    </p:spTree>
    <p:extLst>
      <p:ext uri="{BB962C8B-B14F-4D97-AF65-F5344CB8AC3E}">
        <p14:creationId xmlns:p14="http://schemas.microsoft.com/office/powerpoint/2010/main" val="10673327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Junto con el Schlossgarten, el Jardín Leibfried, Wartberg y el Killesbergpark forma de Stuttgart "Green U". Debido a la prohibición de la caza dentro del parque que cuenta con 98,9 liebres por 100 ha, la mayor concentración de liebres en Alemania. </a:t>
            </a:r>
          </a:p>
          <a:p>
            <a:endParaRPr lang="es-ES" dirty="0"/>
          </a:p>
        </p:txBody>
      </p:sp>
    </p:spTree>
    <p:extLst>
      <p:ext uri="{BB962C8B-B14F-4D97-AF65-F5344CB8AC3E}">
        <p14:creationId xmlns:p14="http://schemas.microsoft.com/office/powerpoint/2010/main" val="30490135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Archivo: Rosensteinpark Stuttgar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3377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17" y="0"/>
            <a:ext cx="9004366" cy="6858000"/>
          </a:xfrm>
          <a:prstGeom prst="rect">
            <a:avLst/>
          </a:prstGeom>
        </p:spPr>
      </p:pic>
    </p:spTree>
    <p:extLst>
      <p:ext uri="{BB962C8B-B14F-4D97-AF65-F5344CB8AC3E}">
        <p14:creationId xmlns:p14="http://schemas.microsoft.com/office/powerpoint/2010/main" val="34042027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59101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57385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34209768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9858"/>
          <a:stretch/>
        </p:blipFill>
        <p:spPr>
          <a:xfrm>
            <a:off x="0" y="0"/>
            <a:ext cx="9144000" cy="6957392"/>
          </a:xfrm>
          <a:prstGeom prst="rect">
            <a:avLst/>
          </a:prstGeom>
        </p:spPr>
      </p:pic>
    </p:spTree>
    <p:extLst>
      <p:ext uri="{BB962C8B-B14F-4D97-AF65-F5344CB8AC3E}">
        <p14:creationId xmlns:p14="http://schemas.microsoft.com/office/powerpoint/2010/main" val="16834243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04779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56662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688185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99389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de-DE" dirty="0"/>
              <a:t>Höhenpark Killesberg Stuttgart </a:t>
            </a:r>
            <a:br>
              <a:rPr lang="de-DE" dirty="0"/>
            </a:br>
            <a:endParaRPr lang="es-ES" dirty="0"/>
          </a:p>
        </p:txBody>
      </p:sp>
      <p:sp>
        <p:nvSpPr>
          <p:cNvPr id="3" name="2 Marcador de contenido"/>
          <p:cNvSpPr>
            <a:spLocks noGrp="1"/>
          </p:cNvSpPr>
          <p:nvPr>
            <p:ph sz="quarter" idx="1"/>
          </p:nvPr>
        </p:nvSpPr>
        <p:spPr/>
        <p:txBody>
          <a:bodyPr>
            <a:normAutofit/>
          </a:bodyPr>
          <a:lstStyle/>
          <a:p>
            <a:r>
              <a:rPr lang="es-ES" dirty="0"/>
              <a:t>El Killesberg tiene alrededor de 50 hectáreas,  es el gran parque en el distrito de Stuttgart-Nord ( distrito Killesberg ) la capital del estado. </a:t>
            </a:r>
          </a:p>
          <a:p>
            <a:r>
              <a:rPr lang="es-ES" dirty="0"/>
              <a:t>Él es parte de la U verde y limita al este con el Wartberg y el sur del parque en la pared roja. Desde 2012, el Groove verde es en los rostros de la exposición anterior parte de los parques de altura.</a:t>
            </a:r>
          </a:p>
          <a:p>
            <a:r>
              <a:rPr lang="es-ES" dirty="0"/>
              <a:t>Para ello, el lugar de una cantera originalmente ocupada, pero ya abandonada  fue diseñado por el arquitecto paisajista Hermann Mattern  que  la ha transformado en  parque y área de exposición.</a:t>
            </a:r>
          </a:p>
        </p:txBody>
      </p:sp>
    </p:spTree>
    <p:extLst>
      <p:ext uri="{BB962C8B-B14F-4D97-AF65-F5344CB8AC3E}">
        <p14:creationId xmlns:p14="http://schemas.microsoft.com/office/powerpoint/2010/main" val="4946119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1941 a 1942 el área era un lugar de reunión de los judíos de Wurtemberg para el transporte a los campos de concentración . </a:t>
            </a:r>
          </a:p>
          <a:p>
            <a:r>
              <a:rPr lang="es-ES" dirty="0"/>
              <a:t>Un monumento de piedra conmemora los más de 2.000 ciudadanos judíos ", que ingresaron durante el tiempo de desastre en los años 1941 y 1942, desde donde su terrible experiencia en los campos de concentración y muerte." </a:t>
            </a:r>
          </a:p>
          <a:p>
            <a:r>
              <a:rPr lang="es-ES" dirty="0"/>
              <a:t>Después de la Segunda Guerra Mundial el parque tuvo exhibiciones de horticultura.</a:t>
            </a:r>
          </a:p>
          <a:p>
            <a:r>
              <a:rPr lang="es-ES" dirty="0"/>
              <a:t> En1950 ya siguió a la primera post-guerra espectáculo jardín en Stuttgart, la Bundesgarten 1950 , también planificada y ejecutada por Hermann Mattern. </a:t>
            </a:r>
          </a:p>
          <a:p>
            <a:r>
              <a:rPr lang="es-ES" dirty="0"/>
              <a:t>Se llevó a cabo en el mismo sitio. Fue seguido por el Garden Show Federal de 1961 .</a:t>
            </a:r>
          </a:p>
          <a:p>
            <a:endParaRPr lang="es-ES" dirty="0"/>
          </a:p>
        </p:txBody>
      </p:sp>
    </p:spTree>
    <p:extLst>
      <p:ext uri="{BB962C8B-B14F-4D97-AF65-F5344CB8AC3E}">
        <p14:creationId xmlns:p14="http://schemas.microsoft.com/office/powerpoint/2010/main" val="27208890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 Sólo la Exposición Internacional de Horticultura 1993 , así como la altura del recinto ferial Park de nuevo.</a:t>
            </a:r>
          </a:p>
          <a:p>
            <a:r>
              <a:rPr lang="es-ES" dirty="0"/>
              <a:t> Killesberg es también una parte importante de la Stuttgart U verde . </a:t>
            </a:r>
          </a:p>
          <a:p>
            <a:r>
              <a:rPr lang="es-ES" dirty="0"/>
              <a:t>Después de la finalización del nuevo centro de exposiciones en octubre de 2007, se inició la demolición de la feria antigua adyacente, se completó en diciembre de 2009. </a:t>
            </a:r>
          </a:p>
          <a:p>
            <a:r>
              <a:rPr lang="es-ES" dirty="0"/>
              <a:t>La ciudad de Stuttgart ha invertido un total de 21 millones de euros para la nueva infraestructura en Killesberg, que incluye la demolición de la feria y la carretera. Más de la mitad fueron destinados a la construcción de instalaciones al aire libre (10,4 millones de euros).</a:t>
            </a:r>
          </a:p>
          <a:p>
            <a:endParaRPr lang="es-ES" dirty="0"/>
          </a:p>
        </p:txBody>
      </p:sp>
    </p:spTree>
    <p:extLst>
      <p:ext uri="{BB962C8B-B14F-4D97-AF65-F5344CB8AC3E}">
        <p14:creationId xmlns:p14="http://schemas.microsoft.com/office/powerpoint/2010/main" val="28842259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Los costos de construcción del parque (Green Groove, Red Wall, Feuerbacher Heide) ascendieron a 7,65 millones de euros. </a:t>
            </a:r>
          </a:p>
          <a:p>
            <a:r>
              <a:rPr lang="es-ES" dirty="0"/>
              <a:t> El área del parque llamada Green Groove fue creada y fue inaugurada en mayo de 2012, se amplió el parque altura La U Verde .</a:t>
            </a:r>
          </a:p>
          <a:p>
            <a:r>
              <a:rPr lang="es-ES" dirty="0"/>
              <a:t>El parque está decorado con numerosas obras de arte plástico. </a:t>
            </a:r>
          </a:p>
          <a:p>
            <a:r>
              <a:rPr lang="es-ES" dirty="0"/>
              <a:t>Entre otros motivos apareció repetidamente  el tema de los caballos, probablemente basado en el emblema de Stuttgart. </a:t>
            </a:r>
          </a:p>
          <a:p>
            <a:endParaRPr lang="es-ES" dirty="0"/>
          </a:p>
        </p:txBody>
      </p:sp>
    </p:spTree>
    <p:extLst>
      <p:ext uri="{BB962C8B-B14F-4D97-AF65-F5344CB8AC3E}">
        <p14:creationId xmlns:p14="http://schemas.microsoft.com/office/powerpoint/2010/main" val="729748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7806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19218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6528220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69396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11002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88319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34432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46400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85302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2762935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78183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12424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37667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434964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902"/>
          <a:stretch/>
        </p:blipFill>
        <p:spPr>
          <a:xfrm>
            <a:off x="0" y="-13447"/>
            <a:ext cx="9144000" cy="6871447"/>
          </a:xfrm>
          <a:prstGeom prst="rect">
            <a:avLst/>
          </a:prstGeom>
        </p:spPr>
      </p:pic>
    </p:spTree>
    <p:extLst>
      <p:ext uri="{BB962C8B-B14F-4D97-AF65-F5344CB8AC3E}">
        <p14:creationId xmlns:p14="http://schemas.microsoft.com/office/powerpoint/2010/main" val="12416095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97162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281598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Stuttgart Untere Schlossgarten</a:t>
            </a:r>
          </a:p>
        </p:txBody>
      </p:sp>
      <p:sp>
        <p:nvSpPr>
          <p:cNvPr id="3" name="2 Marcador de contenido"/>
          <p:cNvSpPr>
            <a:spLocks noGrp="1"/>
          </p:cNvSpPr>
          <p:nvPr>
            <p:ph sz="quarter" idx="1"/>
          </p:nvPr>
        </p:nvSpPr>
        <p:spPr/>
        <p:txBody>
          <a:bodyPr>
            <a:normAutofit lnSpcReduction="10000"/>
          </a:bodyPr>
          <a:lstStyle/>
          <a:p>
            <a:r>
              <a:rPr lang="es-ES" dirty="0"/>
              <a:t>El Jardin del Castillo de Stuttgart es un parque de 600 años en Stuttgart . </a:t>
            </a:r>
          </a:p>
          <a:p>
            <a:r>
              <a:rPr lang="es-ES" dirty="0"/>
              <a:t>Se inicia en el centro de la ciudad y sigue el correr antes de hoy entubado Nesenbachs hasta Neckar . Como parte de las 21  transformaciones importantes previstas en Stuttgart para la construcción y la subsiguiente adjudicación de una parte de las instalaciones ferroviarias existentes.</a:t>
            </a:r>
          </a:p>
          <a:p>
            <a:r>
              <a:rPr lang="es-ES" dirty="0"/>
              <a:t>El área total del jardín del castillo está oficialmente dividida en tres partes, que están separadas por un puente con pasarelas peatonales y calles.</a:t>
            </a:r>
          </a:p>
        </p:txBody>
      </p:sp>
    </p:spTree>
    <p:extLst>
      <p:ext uri="{BB962C8B-B14F-4D97-AF65-F5344CB8AC3E}">
        <p14:creationId xmlns:p14="http://schemas.microsoft.com/office/powerpoint/2010/main" val="39597662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normAutofit/>
          </a:bodyPr>
          <a:lstStyle/>
          <a:p>
            <a:r>
              <a:rPr lang="es-ES" dirty="0"/>
              <a:t>El jardín de Castillo Alto se extiende desde el Antiguo y el Nuevo Castillo en Plaza del Castillo a Schiller Street. </a:t>
            </a:r>
          </a:p>
          <a:p>
            <a:r>
              <a:rPr lang="es-ES" dirty="0"/>
              <a:t>Situado en el centro se encuentra allí en Eckensee ópera y el teatro del Teatro del Estado , la Galería de Arte , el Grupo de Eberhard y la Casa del Parlamento  </a:t>
            </a:r>
          </a:p>
          <a:p>
            <a:r>
              <a:rPr lang="es-ES" dirty="0"/>
              <a:t>Medio castillo jardín es el Carl-Zeiss-Planetarium , la ruina de la casa de lujo nuevo , el Schlossgartensee con el café en el lago y un gran jardín de la cerveza y el sitio de la nueva estación de tren . </a:t>
            </a:r>
          </a:p>
          <a:p>
            <a:r>
              <a:rPr lang="es-ES" dirty="0"/>
              <a:t>El Castle Garden Inferior (Lower plantas) se une a los baños minerales en las montañas cerca de la Cannstatter Neckarufer . </a:t>
            </a:r>
          </a:p>
          <a:p>
            <a:endParaRPr lang="es-ES" dirty="0"/>
          </a:p>
        </p:txBody>
      </p:sp>
    </p:spTree>
    <p:extLst>
      <p:ext uri="{BB962C8B-B14F-4D97-AF65-F5344CB8AC3E}">
        <p14:creationId xmlns:p14="http://schemas.microsoft.com/office/powerpoint/2010/main" val="36381345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su extremo oriental - cerca del Zoológico y Jardín Botánico Wilhelma - el jardín del castillo va directamente al Parque Rosenstein alrededor. Ambos forman parte del Stuttgart " U verde ". </a:t>
            </a:r>
          </a:p>
          <a:p>
            <a:r>
              <a:rPr lang="es-ES" dirty="0"/>
              <a:t>1350 el primer "conde jardín" junto al "Castillo Stuttgarter" (era el Palacio Antiguo ) mencionó. 1469, parte del foso se utilizó como "Thiergartten". 1474 el "jardín del conde" es dos mañanas extendido. </a:t>
            </a:r>
          </a:p>
          <a:p>
            <a:r>
              <a:rPr lang="es-ES" dirty="0"/>
              <a:t>A mediados del siglo XVI puede Duke Christopher con la conversión del antiguo palacio renacentista  crear una Lustgarten, en el siglo XVIII se conserva, desde 1740 fue diseñado por el arquitecto de la corte Johann Christoph David Leger en el borde del parque de diversiones construido en la Academia Militar. </a:t>
            </a:r>
          </a:p>
        </p:txBody>
      </p:sp>
    </p:spTree>
    <p:extLst>
      <p:ext uri="{BB962C8B-B14F-4D97-AF65-F5344CB8AC3E}">
        <p14:creationId xmlns:p14="http://schemas.microsoft.com/office/powerpoint/2010/main" val="12332805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Cuando el edificio de la New Castle en 1746, el antiguo "parque de diversiones“estaba construido por completo. El 18 de 11 1775 fue la Escuela Charles alta de la Soledad se trasladó a la academia militar. En 1800 el edificio fue la "planta real" que estuvo abierta desde el principio y para el pueblo, comenzó el jardín del castillo estaba ahora en adelante "Volksgarten". </a:t>
            </a:r>
          </a:p>
          <a:p>
            <a:r>
              <a:rPr lang="es-ES" dirty="0"/>
              <a:t>En 1807 la construcción de los "Activos Reales superior" (frente al Palacio Nuevo) después de que los planes eran Nikolaus Friedrich von Thouret bajo el rey Federico I se dio cuenta, desde 1813 hasta 1817 fueron también los "Reales" inferiores instalaciones creadas después Thouret planes.</a:t>
            </a:r>
          </a:p>
          <a:p>
            <a:r>
              <a:rPr lang="es-ES" dirty="0"/>
              <a:t> De 1824 a 1840,  bajo el rey Guillermo I  se creó el Rosensteinpark  .</a:t>
            </a:r>
          </a:p>
        </p:txBody>
      </p:sp>
    </p:spTree>
    <p:extLst>
      <p:ext uri="{BB962C8B-B14F-4D97-AF65-F5344CB8AC3E}">
        <p14:creationId xmlns:p14="http://schemas.microsoft.com/office/powerpoint/2010/main" val="4149362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En el siglo XX, en el sitio del Jardín Palacio Alto, se construyeron dos teatros . </a:t>
            </a:r>
          </a:p>
          <a:p>
            <a:r>
              <a:rPr lang="es-ES" dirty="0"/>
              <a:t>A partir de 1908 las conversiones para el nuevo se han hecho Hauptbahnhof y se reducen a 8 hectareas en el transcurso de la Edad Media Jardines del castillo. </a:t>
            </a:r>
          </a:p>
          <a:p>
            <a:r>
              <a:rPr lang="es-ES" dirty="0"/>
              <a:t> En 1961, el Jardín Castillo Alto en contra de la resistencia de la población a causa de la Muestra del Jardín Federal  completamente reconstruidos, a causa de la segunda Exposición Nacional de Jardineria del  1977 . </a:t>
            </a:r>
          </a:p>
        </p:txBody>
      </p:sp>
    </p:spTree>
    <p:extLst>
      <p:ext uri="{BB962C8B-B14F-4D97-AF65-F5344CB8AC3E}">
        <p14:creationId xmlns:p14="http://schemas.microsoft.com/office/powerpoint/2010/main" val="38189863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En respuesta ocupado algunos de los manifestantes ("guardaparques") campierend los jardines del palacio para los próximos aproximadamente 17 meses, con algunos activistas de la organización ( Robin Wood ) se subió a los árboles viejos y construyeron casas en los árboles . El 15 de 02 2012 eran este pueblo carpa y las casas en los árboles - esta vez casi sin violencia - aprobado por la policía. La precipitación o la reubicación de 238 árboles comenzaron. En esta zona es el pozo que cavaron para la estación de metro planificada (véase también protestar contra Stuttgart 21 ). </a:t>
            </a:r>
          </a:p>
          <a:p>
            <a:endParaRPr lang="es-ES" dirty="0"/>
          </a:p>
          <a:p>
            <a:endParaRPr lang="es-ES" dirty="0"/>
          </a:p>
        </p:txBody>
      </p:sp>
    </p:spTree>
    <p:extLst>
      <p:ext uri="{BB962C8B-B14F-4D97-AF65-F5344CB8AC3E}">
        <p14:creationId xmlns:p14="http://schemas.microsoft.com/office/powerpoint/2010/main" val="17046468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26516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9967909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 y="0"/>
            <a:ext cx="9132570" cy="6858000"/>
          </a:xfrm>
          <a:prstGeom prst="rect">
            <a:avLst/>
          </a:prstGeom>
        </p:spPr>
      </p:pic>
    </p:spTree>
    <p:extLst>
      <p:ext uri="{BB962C8B-B14F-4D97-AF65-F5344CB8AC3E}">
        <p14:creationId xmlns:p14="http://schemas.microsoft.com/office/powerpoint/2010/main" val="40604743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61261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601819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472001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00915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144000" cy="6858000"/>
          </a:xfrm>
          <a:prstGeom prst="rect">
            <a:avLst/>
          </a:prstGeom>
        </p:spPr>
      </p:pic>
    </p:spTree>
    <p:extLst>
      <p:ext uri="{BB962C8B-B14F-4D97-AF65-F5344CB8AC3E}">
        <p14:creationId xmlns:p14="http://schemas.microsoft.com/office/powerpoint/2010/main" val="14773381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Berg</a:t>
            </a:r>
          </a:p>
        </p:txBody>
      </p:sp>
      <p:sp>
        <p:nvSpPr>
          <p:cNvPr id="3" name="2 Marcador de contenido"/>
          <p:cNvSpPr>
            <a:spLocks noGrp="1"/>
          </p:cNvSpPr>
          <p:nvPr>
            <p:ph sz="quarter" idx="1"/>
          </p:nvPr>
        </p:nvSpPr>
        <p:spPr/>
        <p:txBody>
          <a:bodyPr>
            <a:normAutofit/>
          </a:bodyPr>
          <a:lstStyle/>
          <a:p>
            <a:r>
              <a:rPr lang="es-ES" dirty="0"/>
              <a:t>Villa Berg es una villa de vacaciones en Stuttgart 1845-1853, construida por Christian Friedrich von Leins en el estilo del italiano renacentista . </a:t>
            </a:r>
          </a:p>
          <a:p>
            <a:r>
              <a:rPr lang="es-ES" dirty="0"/>
              <a:t>Está situada en un parque, la montaña Villa Berg Park . </a:t>
            </a:r>
          </a:p>
          <a:p>
            <a:r>
              <a:rPr lang="es-ES" dirty="0"/>
              <a:t>La villa era del príncipe heredero Württemberg y más tarde rey pareja Karl y Olga como residencia de verano. </a:t>
            </a:r>
          </a:p>
          <a:p>
            <a:r>
              <a:rPr lang="es-ES" dirty="0"/>
              <a:t>1913 comprada por la ciudad de Stuttgart, la Villa de los herederos y podrían renovar el 1925a .</a:t>
            </a:r>
          </a:p>
        </p:txBody>
      </p:sp>
    </p:spTree>
    <p:extLst>
      <p:ext uri="{BB962C8B-B14F-4D97-AF65-F5344CB8AC3E}">
        <p14:creationId xmlns:p14="http://schemas.microsoft.com/office/powerpoint/2010/main" val="25636738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fontScale="92500"/>
          </a:bodyPr>
          <a:lstStyle/>
          <a:p>
            <a:r>
              <a:rPr lang="es-ES" dirty="0"/>
              <a:t>Después de graves daños durante la Segunda Guerra Mundial pasó a ser propiedad de la Radio del sur de Alemania en la que ella misma construyó simplificando de nuevo en 2007 fue vendida al grupo Haussler.</a:t>
            </a:r>
          </a:p>
          <a:p>
            <a:r>
              <a:rPr lang="es-ES" dirty="0"/>
              <a:t>Tras la quiebra de este grupo en 2010, la mansión fue vendida a la montaña Düsseldorf propiedad PDI Grupo de Promoción inversores GmbH.</a:t>
            </a:r>
          </a:p>
          <a:p>
            <a:r>
              <a:rPr lang="es-ES" dirty="0"/>
              <a:t> El destino de la mansión abandonada y en ruinas aún no se conoce (enero de 2012). </a:t>
            </a:r>
          </a:p>
          <a:p>
            <a:r>
              <a:rPr lang="es-ES" dirty="0"/>
              <a:t>La conexión para Schloss Rosenstein es a través de la siembra de árboles altos y la construcción de Gutbrod Südwestrundfunks encerrados en el norte de la villa.  Desde el desarrollo inicial del eje Este-Oeste sólo se presencia el Mondsee medio drenado y el jardín Belvedere. </a:t>
            </a:r>
          </a:p>
        </p:txBody>
      </p:sp>
    </p:spTree>
    <p:extLst>
      <p:ext uri="{BB962C8B-B14F-4D97-AF65-F5344CB8AC3E}">
        <p14:creationId xmlns:p14="http://schemas.microsoft.com/office/powerpoint/2010/main" val="29655942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84345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43969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629086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4354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42372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721850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856575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206328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56451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84626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401673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008972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616205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75356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230</TotalTime>
  <Words>3075</Words>
  <Application>Microsoft Office PowerPoint</Application>
  <PresentationFormat>Presentación en pantalla (4:3)</PresentationFormat>
  <Paragraphs>275</Paragraphs>
  <Slides>120</Slides>
  <Notes>90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120</vt:i4>
      </vt:variant>
    </vt:vector>
  </HeadingPairs>
  <TitlesOfParts>
    <vt:vector size="127" baseType="lpstr">
      <vt:lpstr>ＭＳ Ｐ明朝</vt:lpstr>
      <vt:lpstr>Arial</vt:lpstr>
      <vt:lpstr>Calibri</vt:lpstr>
      <vt:lpstr>Century Schoolbook</vt:lpstr>
      <vt:lpstr>Wingdings</vt:lpstr>
      <vt:lpstr>Wingdings 2</vt:lpstr>
      <vt:lpstr>Default Theme</vt:lpstr>
      <vt:lpstr>EUROPA.-LA VUELTA AL MUNDO EN 885 JARDINES.-ALEMANIA.-V</vt:lpstr>
      <vt:lpstr>Luisenpark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Stuttgart.-Wilhema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Rosenstein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Höhenpark Killesberg Stuttgart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Stuttgart Untere Schlossgarten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Berg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12</cp:revision>
  <dcterms:created xsi:type="dcterms:W3CDTF">2013-08-24T06:13:10Z</dcterms:created>
  <dcterms:modified xsi:type="dcterms:W3CDTF">2018-03-08T15:54:55Z</dcterms:modified>
</cp:coreProperties>
</file>