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16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16ED1E-7A19-4C11-85B7-9A1DE62BBE02}"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03F268-BA47-4336-B768-511756C35EEF}" type="slidenum">
              <a:rPr lang="es-ES" smtClean="0"/>
              <a:t>‹Nº›</a:t>
            </a:fld>
            <a:endParaRPr lang="es-ES" dirty="0"/>
          </a:p>
        </p:txBody>
      </p:sp>
    </p:spTree>
    <p:extLst>
      <p:ext uri="{BB962C8B-B14F-4D97-AF65-F5344CB8AC3E}">
        <p14:creationId xmlns:p14="http://schemas.microsoft.com/office/powerpoint/2010/main" val="788454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es.wikipedia.org/wiki/Rhododendron" TargetMode="External"/><Relationship Id="rId7" Type="http://schemas.openxmlformats.org/officeDocument/2006/relationships/hyperlink" Target="http://es.wikipedia.org/wiki/2008"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es.wikipedia.org/wiki/2007" TargetMode="External"/><Relationship Id="rId5" Type="http://schemas.openxmlformats.org/officeDocument/2006/relationships/hyperlink" Target="http://es.wikipedia.org/wiki/Horticultura" TargetMode="External"/><Relationship Id="rId4" Type="http://schemas.openxmlformats.org/officeDocument/2006/relationships/hyperlink" Target="http://es.wikipedia.org/wiki/Azalea" TargetMode="Externa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EAAAF3-40D8-4C03-BBE9-7075625A2C89}"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PalaceJardin de fachada</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18B3D5-0048-462C-B016-4A2E4F768C1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9A8051-92E6-4D46-8B48-CC8B45FF271E}"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C257EA-5CF2-424D-ACE7-CA7C0A649C4D}"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98EF55-E1C1-4A0B-8A62-8E6FE345803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C1CDBE-02E0-4D57-8E1E-904857225F60}"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06498A-0388-4A71-A025-121373CF042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DE51B8-EE42-420B-B1E4-EEE4B23A1548}"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CC8873-327E-47CC-93D7-5CB394E4846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BDB2F9-E4FA-4DC5-9111-79173B343D4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7EB560-C0AC-470F-A4F2-E0275FD3D28E}"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0350A1-E118-41D6-9D04-B4EC8AEF15DA}"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D2C35F-4768-4BD6-8206-B03FF82EFEA3}"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D3CC1D-3B51-41CE-BB7A-0D16A73FD142}"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F73CD0-6347-4A83-A66A-F2B71D11D44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03F691-3E9D-4F82-83FD-6356577B5D2B}"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DF20F9-2ECE-4C18-8292-A3F3117F57A8}"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3B5B8A-D9F2-4746-8DE1-9540B9CC4259}"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Ludwigsburg Palace.</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179D20-1B84-400C-9E9A-7BE8D5FDA8D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EA4DAD-5AED-412E-951B-7A09AC71E3CE}"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386B8A-5DD9-4E6D-B937-906FCC913E41}"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2C9767-0264-46F8-A9EB-64AA937A906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548E1E-1502-48B0-9843-EAA099410E65}"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5457DE-36C3-4F16-B1C5-5B1EEB4B28AE}"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53D7BA-F0DD-41E2-9599-76F13AD5133F}"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F2DA4F-8386-471E-95BB-7F5CE119541D}"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60851C-CA8E-4DB9-9049-D0B1C466A86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E5FFCF-90CA-46CA-B861-73E03DB1B3B7}"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4B05DF-8501-472A-86BA-54CE7D7480E0}"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856F8B-90C0-4F8E-86D0-2D8B4EF0D26F}"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a:p>
            <a:pPr eaLnBrk="1" hangingPunct="1">
              <a:spcBef>
                <a:spcPct val="0"/>
              </a:spcBef>
            </a:pPr>
            <a:endParaRPr lang="es-ES" dirty="0"/>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978E04-4141-42BE-BA93-1BFB126A082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Lustgarten.</a:t>
            </a:r>
          </a:p>
          <a:p>
            <a:pPr eaLnBrk="1" hangingPunct="1">
              <a:spcBef>
                <a:spcPct val="0"/>
              </a:spcBef>
            </a:pPr>
            <a:endParaRPr lang="es-ES" dirty="0"/>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9CEF60-E82E-4DD7-A4EE-B8B39B985125}"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Nordkirchen Park</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930E24-2A24-4A14-8E87-EA41D5B00115}"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Nordkirchen Park</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A65FCB-94E8-4A0C-99BA-4733F624556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Nordkirchen Park</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D7D561-EFF1-4EE6-A282-66F636741C8D}"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Nordkirchen Park</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FD4D96-EF1E-471E-86D1-7483D009D0D6}"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Nordkirchen Park</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0E92BB-670C-4676-A2F2-E276B0BC5E4F}"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Nordkirchen Park</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4ECB00-530E-46F2-B0F9-6625544A18E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Nuernberg_</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1A46E2-489B-4DBA-A7C7-52C189486704}"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Nuernberg_</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BCC488-6B4A-4C58-BD0B-40128C82C87A}"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Nuernberg_</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06F5E2-9B4B-456A-BC08-CA6F0A047C3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Nuernberg_</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B8699A-2977-4D18-B09F-4384FE5A3AF1}"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Nuernberg_</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FC4ABA-8BA8-4C5A-9FC5-C67AE3F04ACD}"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Nuernberg_</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FF1BA-BF48-4676-B062-2A26B299D89E}"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Nuernberg_</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9CD2FD-213A-4A44-9915-ED0F94EA796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63D6AFFE-13DE-4F6A-BFB1-4BBC9734B21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946BC893-8E74-49B1-8F1D-EBBF0CF3DC8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086A10C9-3642-4889-B5CE-940D86290F3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299FE023-A0DE-4971-9535-7D26B2B5B23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AE2B4E1D-FA74-4B28-A61D-A06EC9048D70}"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E61706E1-3252-44B3-8E83-464C71EB82B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DFB0CDD1-CCEF-41BA-855D-D18CD2A9415F}"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138B3257-9360-4A51-99EF-D7FAE44DCC8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9B6BFD98-EABD-427C-BDD2-DD67EB37DAD3}"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83A45AD3-9E30-4C01-AED8-AFB83E11115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C1754896-5845-4646-9256-DBEB5515CAD6}"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28847823-3ECC-40C8-9265-B1C2E7BCA91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D6739BDE-48FC-41E1-A934-85C8C904BE18}"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27FFB4EA-6220-4ACB-ABB3-4F529A981448}"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3C3C14AA-BA88-48BF-8B7F-CB1AB8448B99}"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FB395FE-F5A6-4A82-A03D-2B6E250C26E5}"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16216026-A3FB-48F1-9CFC-91086ACC8DB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42925074-59C7-44D0-BDB1-2DA86D243ADE}"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473A5FB-09AF-458D-907F-EEB1D7DADA0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B12D8CF-A32D-4A4C-8F4E-49BE41B4DF6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FF94C77-34AF-46FD-8E9A-4BE14EF56E6C}"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13E6F2AB-677F-4F65-9875-2AB1A892E9D8}"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43EB71D-0D0E-413F-8D50-26B54139B86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66037693-5FC0-4C66-9CA0-9051F5DE9E4C}"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D9AA6605-20E0-4A8B-B84E-5D2891878FED}"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Bosque Rhododendron, una parte del parque densamente forestada donde se ubican los primeros </a:t>
            </a:r>
            <a:r>
              <a:rPr lang="es-ES" dirty="0">
                <a:hlinkClick r:id="rId3" action="ppaction://hlinkfile" tooltip="Rhododendron"/>
              </a:rPr>
              <a:t>rhododendron</a:t>
            </a:r>
            <a:r>
              <a:rPr lang="es-ES" dirty="0"/>
              <a:t> plantados en 1936.</a:t>
            </a:r>
          </a:p>
          <a:p>
            <a:pPr eaLnBrk="1" hangingPunct="1"/>
            <a:r>
              <a:rPr lang="es-ES" dirty="0"/>
              <a:t>Rhododendron park, con más de 2,000 variedades de </a:t>
            </a:r>
            <a:r>
              <a:rPr lang="es-ES" dirty="0">
                <a:hlinkClick r:id="rId3" action="ppaction://hlinkfile" tooltip="Rhododendron"/>
              </a:rPr>
              <a:t>rhododendron</a:t>
            </a:r>
            <a:r>
              <a:rPr lang="es-ES" dirty="0"/>
              <a:t> y </a:t>
            </a:r>
            <a:r>
              <a:rPr lang="es-ES" dirty="0">
                <a:hlinkClick r:id="rId4" action="ppaction://hlinkfile" tooltip="Azalea"/>
              </a:rPr>
              <a:t>azaleas</a:t>
            </a:r>
            <a:r>
              <a:rPr lang="es-ES" dirty="0"/>
              <a:t>.</a:t>
            </a:r>
          </a:p>
          <a:p>
            <a:pPr eaLnBrk="1" hangingPunct="1"/>
            <a:r>
              <a:rPr lang="es-ES" dirty="0"/>
              <a:t>Nuevos cultivares, con las nuevas variedades de </a:t>
            </a:r>
            <a:r>
              <a:rPr lang="es-ES" dirty="0">
                <a:hlinkClick r:id="rId3" action="ppaction://hlinkfile" tooltip="Rhododendron"/>
              </a:rPr>
              <a:t>rhododendron</a:t>
            </a:r>
            <a:r>
              <a:rPr lang="es-ES" dirty="0"/>
              <a:t> conseguidas por los </a:t>
            </a:r>
            <a:r>
              <a:rPr lang="es-ES" dirty="0">
                <a:hlinkClick r:id="rId5" action="ppaction://hlinkfile" tooltip="Horticultura"/>
              </a:rPr>
              <a:t>horticultores</a:t>
            </a:r>
            <a:r>
              <a:rPr lang="es-ES" dirty="0"/>
              <a:t> alemanes, renovado cada 5 años con la supervisión del « </a:t>
            </a:r>
            <a:r>
              <a:rPr lang="es-ES" i="1" dirty="0"/>
              <a:t>Deutschen Rhododendron-Gesellschaft</a:t>
            </a:r>
            <a:r>
              <a:rPr lang="es-ES" dirty="0"/>
              <a:t> » (DRG). Las plantaciones más recientes fueron entre el </a:t>
            </a:r>
            <a:r>
              <a:rPr lang="es-ES" dirty="0">
                <a:hlinkClick r:id="rId6" action="ppaction://hlinkfile" tooltip="2007"/>
              </a:rPr>
              <a:t>2007</a:t>
            </a:r>
            <a:r>
              <a:rPr lang="es-ES" dirty="0"/>
              <a:t> y el </a:t>
            </a:r>
            <a:r>
              <a:rPr lang="es-ES" dirty="0">
                <a:hlinkClick r:id="rId7" action="ppaction://hlinkfile" tooltip="2008"/>
              </a:rPr>
              <a:t>2008</a:t>
            </a:r>
            <a:r>
              <a:rPr lang="es-ES" dirty="0"/>
              <a:t>.</a:t>
            </a:r>
          </a:p>
          <a:p>
            <a:pPr eaLnBrk="1" hangingPunct="1"/>
            <a:endParaRPr lang="es-ES" dirty="0"/>
          </a:p>
          <a:p>
            <a:pPr eaLnBrk="1" hangingPunct="1"/>
            <a:endParaRPr lang="es-ES" dirty="0"/>
          </a:p>
          <a:p>
            <a:pPr eaLnBrk="1" hangingPunct="1"/>
            <a:endParaRPr lang="es-ES" dirty="0"/>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54532338-D48D-43A6-B121-08A6D45F5BE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90B81E2-D5EA-4459-BD29-58739F24687C}"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2D78F82-DA24-4470-83AD-9DC0834A54A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36A2939B-B951-449E-AD1B-E7EE71E58D2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5E62F92D-C7DC-4179-B1B9-C2FA9C1FAD2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84F2251-1154-40B9-A40C-B0BFE23E4F4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6FD27E0-67C1-40C4-9F8C-912459A0FBA1}"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670D34D-F364-4AAC-8732-24E2AD19594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9F6960B-11A8-4C71-B3C6-222D39CD99F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A761081-9565-4F65-AB9A-79226EC6B01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4F4F165-5248-4394-B58B-1E72FD2486F3}"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2ECCFB0-94DB-4B87-9916-7F276037CF0A}"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p:txBody>
      </p:sp>
      <p:sp>
        <p:nvSpPr>
          <p:cNvPr id="4" name="3 Marcador de número de diapositiva"/>
          <p:cNvSpPr>
            <a:spLocks noGrp="1"/>
          </p:cNvSpPr>
          <p:nvPr>
            <p:ph type="sldNum" sz="quarter" idx="5"/>
          </p:nvPr>
        </p:nvSpPr>
        <p:spPr/>
        <p:txBody>
          <a:bodyPr/>
          <a:lstStyle/>
          <a:p>
            <a:pPr>
              <a:defRPr/>
            </a:pPr>
            <a:fld id="{0D6668F6-1ED7-4610-9BC9-90D3992E3ADE}"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149EFFC-85BB-4001-ABD8-1EE091E5CA3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68DF9B5-539E-452D-A26D-1D7399B9B06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9666F76-FF0E-4DB1-A2B5-E73D3CFA6F23}"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Rhododendronpark.-Bremen.-Hostas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DE040F6F-8BB0-436F-9C25-8A86F97A689E}" type="slidenum">
              <a:rPr lang="es-ES">
                <a:solidFill>
                  <a:prstClr val="black"/>
                </a:solidFill>
              </a:rPr>
              <a:pPr>
                <a:defRPr/>
              </a:pPr>
              <a:t>106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upload.wikimedia.org/wikipedia/commons/c/cb/Residenzschloss_Ludwigsburg_R%C3%BCckseite.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upload.wikimedia.org/wikipedia/commons/9/9c/Berlin_Lustgarten_Granitschale_002.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upload.wikimedia.org/wikipedia/commons/f/f0/Nordkirchen-DSC_6096-Venusinsel.jpg"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upload.wikimedia.org/wikipedia/commons/8/8a/Rhododendronpark_Bremen_14-05-09.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1656184"/>
          </a:xfrm>
        </p:spPr>
        <p:txBody>
          <a:bodyPr>
            <a:noAutofit/>
          </a:bodyPr>
          <a:lstStyle/>
          <a:p>
            <a:r>
              <a:rPr lang="es-ES" sz="3200" dirty="0"/>
              <a:t>EUROPA.-LA VUELTA AL MUNDO EN 885 JARDINES.-ALEMANIA.-W</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1115616" y="274638"/>
            <a:ext cx="6809184" cy="850106"/>
          </a:xfrm>
        </p:spPr>
        <p:txBody>
          <a:bodyPr/>
          <a:lstStyle/>
          <a:p>
            <a:pPr eaLnBrk="1" hangingPunct="1"/>
            <a:r>
              <a:rPr lang="es-ES" dirty="0"/>
              <a:t>Ludwigsburg Palace.</a:t>
            </a:r>
          </a:p>
        </p:txBody>
      </p:sp>
      <p:sp>
        <p:nvSpPr>
          <p:cNvPr id="7171" name="2 Marcador de contenido"/>
          <p:cNvSpPr>
            <a:spLocks noGrp="1"/>
          </p:cNvSpPr>
          <p:nvPr>
            <p:ph sz="quarter" idx="1"/>
          </p:nvPr>
        </p:nvSpPr>
        <p:spPr>
          <a:xfrm>
            <a:off x="914400" y="1447800"/>
            <a:ext cx="6897960" cy="4933950"/>
          </a:xfrm>
        </p:spPr>
        <p:txBody>
          <a:bodyPr>
            <a:normAutofit lnSpcReduction="10000"/>
          </a:bodyPr>
          <a:lstStyle/>
          <a:p>
            <a:pPr eaLnBrk="1" hangingPunct="1"/>
            <a:r>
              <a:rPr lang="es-ES" b="1" dirty="0"/>
              <a:t>Ludwigsburg Palace</a:t>
            </a:r>
            <a:r>
              <a:rPr lang="es-ES" dirty="0"/>
              <a:t> es un edificio histórico en la ciudad de Ludwigsburg (12 km al norte del centro de Stuttgart , Alemania . </a:t>
            </a:r>
          </a:p>
          <a:p>
            <a:pPr eaLnBrk="1" hangingPunct="1"/>
            <a:r>
              <a:rPr lang="es-ES" dirty="0"/>
              <a:t>Es uno de los más grandes palacios barrocos del país  y cuenta con un enorme jardín en ese estilo.</a:t>
            </a:r>
          </a:p>
          <a:p>
            <a:pPr eaLnBrk="1" hangingPunct="1"/>
            <a:r>
              <a:rPr lang="es-ES" dirty="0"/>
              <a:t> Desde el siglo XVIII hasta 1918 fue el principal palacio real del ducado que se hizo en 1806 el Reino de Württemberg</a:t>
            </a:r>
          </a:p>
          <a:p>
            <a:pPr eaLnBrk="1" hangingPunct="1"/>
            <a:r>
              <a:rPr lang="es-ES" dirty="0"/>
              <a:t> La primera piedra fue colocada el 17 de mayo 1704 por el duque Eberhard Ludwig de Württemberg (monarca reinante desde 1693 hasta 1733.</a:t>
            </a:r>
          </a:p>
          <a:p>
            <a:pPr eaLnBrk="1" hangingPunct="1"/>
            <a:endParaRPr lang="es-ES" dirty="0"/>
          </a:p>
        </p:txBody>
      </p:sp>
    </p:spTree>
    <p:extLst>
      <p:ext uri="{BB962C8B-B14F-4D97-AF65-F5344CB8AC3E}">
        <p14:creationId xmlns:p14="http://schemas.microsoft.com/office/powerpoint/2010/main" val="3693541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92150"/>
            <a:ext cx="7185992" cy="5905500"/>
          </a:xfrm>
        </p:spPr>
        <p:txBody>
          <a:bodyPr>
            <a:normAutofit lnSpcReduction="10000"/>
          </a:bodyPr>
          <a:lstStyle/>
          <a:p>
            <a:pPr eaLnBrk="1" hangingPunct="1"/>
            <a:r>
              <a:rPr lang="es-ES" dirty="0"/>
              <a:t>Ludwigsburg Palacio no fue destruido durante la Segunda Guerra Mundial , por lo que un renacimiento del complejo podría comenzar en el siglo de mid-20th. </a:t>
            </a:r>
          </a:p>
          <a:p>
            <a:pPr eaLnBrk="1" hangingPunct="1"/>
            <a:r>
              <a:rPr lang="es-ES" dirty="0"/>
              <a:t>El espectáculo continua en el jardín "barroco en la floración" </a:t>
            </a:r>
            <a:r>
              <a:rPr lang="es-ES" i="1" dirty="0"/>
              <a:t>(Blühendes Barock),</a:t>
            </a:r>
            <a:r>
              <a:rPr lang="es-ES" dirty="0"/>
              <a:t> que atrae a cientos de miles de visitantes cada año, abrió sus puertas en 1953. </a:t>
            </a:r>
          </a:p>
          <a:p>
            <a:pPr eaLnBrk="1" hangingPunct="1"/>
            <a:r>
              <a:rPr lang="es-ES" dirty="0"/>
              <a:t>Hoy en día, el palacio y los jardines de los alrededores se presentan al público en un estado similar a su aparición alrededor de 1800. </a:t>
            </a:r>
          </a:p>
          <a:p>
            <a:pPr eaLnBrk="1" hangingPunct="1"/>
            <a:r>
              <a:rPr lang="es-ES" dirty="0"/>
              <a:t>El teatro del palacio (el teatro más antiguo de Europa conservado ) y su maquinaria escénica a partir de 1758 están todavía en funcionamiento. </a:t>
            </a:r>
          </a:p>
          <a:p>
            <a:pPr eaLnBrk="1" hangingPunct="1"/>
            <a:endParaRPr lang="es-ES" dirty="0"/>
          </a:p>
        </p:txBody>
      </p:sp>
    </p:spTree>
    <p:extLst>
      <p:ext uri="{BB962C8B-B14F-4D97-AF65-F5344CB8AC3E}">
        <p14:creationId xmlns:p14="http://schemas.microsoft.com/office/powerpoint/2010/main" val="3375228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Ludwigsburg schlos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4541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chivo: Residenzschloss Ludwigsburg Rücksei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477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Ludwigsburg Palace en Stuttgar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732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images.cdn.fotopedia.com/lI3aQekcKZ8-RVWpyeO7OI4-h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098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Ludwigsburg Pa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306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1.bp.blogspot.com/-RrnZbRSzGus/TfruiS3TseI/AAAAAAAAAaY/2eqQ5TYjkQw/s1600/11_June_2011_Ludwigsburg_Rothenburg+0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361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Ludwigsburg Palac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9620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tatic.panoramio.com/photos/original/2791408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151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farm1.staticflickr.com/95/242322741_20eb21c275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181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us.123rf.com/400wm/400/400/inavanhateren/inavanhateren1111/inavanhateren111100236/11908329-the-baroque-gardens-of-ludwigsburg-castle-in-baden-wuertemberg-in-germany-during-the-summ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704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udwigsburg Palac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277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udwigsburg Pala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859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farm1.staticflickr.com/117/297077182_354de659f1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862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Ludwigsburg Palac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947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Ludwigsburg Palac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806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Shloss Ludwigslu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629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yolagani.files.wordpress.com/2007/07/dsc_00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877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worlds.ru/photo/germany_300120121555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684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tatic.panoramio.com/photos/original/279131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951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dirty="0"/>
              <a:t>Lustgarten.</a:t>
            </a:r>
          </a:p>
        </p:txBody>
      </p:sp>
      <p:sp>
        <p:nvSpPr>
          <p:cNvPr id="28675" name="2 Marcador de contenido"/>
          <p:cNvSpPr>
            <a:spLocks noGrp="1"/>
          </p:cNvSpPr>
          <p:nvPr>
            <p:ph sz="quarter" idx="1"/>
          </p:nvPr>
        </p:nvSpPr>
        <p:spPr/>
        <p:txBody>
          <a:bodyPr/>
          <a:lstStyle/>
          <a:p>
            <a:pPr eaLnBrk="1" hangingPunct="1"/>
            <a:r>
              <a:rPr lang="es-ES" dirty="0"/>
              <a:t>El </a:t>
            </a:r>
            <a:r>
              <a:rPr lang="es-ES" b="1" i="1" dirty="0"/>
              <a:t>Lustgarten</a:t>
            </a:r>
            <a:r>
              <a:rPr lang="es-ES" dirty="0"/>
              <a:t> ("jardín de la alegría") es un parque en la Isla de los Museos , en el centro de Berlín , cerca del sitio de la antigua Castillo de la ciudad de Berlín (Berlín Palacio de la Ciudad) de la que era originalmente una parte.</a:t>
            </a:r>
          </a:p>
          <a:p>
            <a:pPr eaLnBrk="1" hangingPunct="1"/>
            <a:r>
              <a:rPr lang="es-ES" dirty="0"/>
              <a:t>En varios momentos de su historia, el parque ha sido utilizado como un patio de armas, un lugar para reuniones masivas y un parque público.</a:t>
            </a:r>
          </a:p>
          <a:p>
            <a:pPr eaLnBrk="1" hangingPunct="1"/>
            <a:r>
              <a:rPr lang="es-ES" dirty="0"/>
              <a:t>A  finales de la Segunda Guerra Mundial en 1945, el Lustgarten era un páramo de bombas sin hueso.</a:t>
            </a:r>
          </a:p>
          <a:p>
            <a:pPr eaLnBrk="1" hangingPunct="1"/>
            <a:r>
              <a:rPr lang="es-ES" dirty="0"/>
              <a:t>.</a:t>
            </a:r>
          </a:p>
        </p:txBody>
      </p:sp>
    </p:spTree>
    <p:extLst>
      <p:ext uri="{BB962C8B-B14F-4D97-AF65-F5344CB8AC3E}">
        <p14:creationId xmlns:p14="http://schemas.microsoft.com/office/powerpoint/2010/main" val="2496130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404813"/>
            <a:ext cx="7258000" cy="5832475"/>
          </a:xfrm>
        </p:spPr>
        <p:txBody>
          <a:bodyPr/>
          <a:lstStyle/>
          <a:p>
            <a:pPr eaLnBrk="1" hangingPunct="1"/>
            <a:r>
              <a:rPr lang="es-ES" dirty="0"/>
              <a:t>La República Democrática Alemana dejó la pavimentación de Hitler en el lugar, pero plantaron tilos alrededor de la plaza de armas para reducir su aspecto militar.</a:t>
            </a:r>
          </a:p>
          <a:p>
            <a:pPr eaLnBrk="1" hangingPunct="1"/>
            <a:r>
              <a:rPr lang="es-ES" dirty="0"/>
              <a:t>Un movimiento para restaurar el Lustgarten de su papel anterior como un parque comenzó una vez que Alemania se reunificó en 1991 </a:t>
            </a:r>
          </a:p>
          <a:p>
            <a:pPr eaLnBrk="1" hangingPunct="1"/>
            <a:r>
              <a:rPr lang="es-ES" dirty="0"/>
              <a:t>En 1997, el Senado de Berlín encargó al arquitecto paisajista Juan Loidl para rediseñar el área en el espíritu del diseño y la construcción Lenné comenzó a trabajar en 1998.</a:t>
            </a:r>
          </a:p>
          <a:p>
            <a:pPr eaLnBrk="1" hangingPunct="1"/>
            <a:r>
              <a:rPr lang="es-ES" dirty="0"/>
              <a:t> El Lustgarten ahora cuenta con fuentes y una vez más un parque en el corazón de un Berlín reunificado.</a:t>
            </a:r>
          </a:p>
        </p:txBody>
      </p:sp>
    </p:spTree>
    <p:extLst>
      <p:ext uri="{BB962C8B-B14F-4D97-AF65-F5344CB8AC3E}">
        <p14:creationId xmlns:p14="http://schemas.microsoft.com/office/powerpoint/2010/main" val="1561460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ustgart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065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ustgarte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878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ustgarten.-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709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Lustgart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56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Lustgart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407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Lustgart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065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Lustgarten-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071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Lustgarten_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615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Lustgarten_n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93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ustgarten_Pillnit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61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589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Lustgart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604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utsgart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827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File:Berlin Lustgarten Granitschale 0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755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theshellmeister.files.wordpress.com/2009/10/dsc0807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349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hangingPunct="1"/>
            <a:r>
              <a:rPr lang="es-ES" dirty="0"/>
              <a:t>Nordkirchen Park</a:t>
            </a:r>
          </a:p>
        </p:txBody>
      </p:sp>
      <p:sp>
        <p:nvSpPr>
          <p:cNvPr id="45059" name="2 Marcador de contenido"/>
          <p:cNvSpPr>
            <a:spLocks noGrp="1"/>
          </p:cNvSpPr>
          <p:nvPr>
            <p:ph sz="quarter" idx="1"/>
          </p:nvPr>
        </p:nvSpPr>
        <p:spPr/>
        <p:txBody>
          <a:bodyPr/>
          <a:lstStyle/>
          <a:p>
            <a:pPr eaLnBrk="1" hangingPunct="1"/>
            <a:r>
              <a:rPr lang="es-ES" b="1" dirty="0"/>
              <a:t>Schloss Nordkirchen</a:t>
            </a:r>
            <a:r>
              <a:rPr lang="es-ES" dirty="0"/>
              <a:t> en la Gemeinde Nordkirchen en el distrito de Coesfeld , Westfalia , Alemania, construido en 1703 para 1734, es conocido como el " Versalles de Westfalia ", ya que es el más grande rodeado por un foso </a:t>
            </a:r>
            <a:r>
              <a:rPr lang="es-ES" i="1" dirty="0"/>
              <a:t>Wasserschlösser</a:t>
            </a:r>
            <a:r>
              <a:rPr lang="es-ES" dirty="0"/>
              <a:t> en esa región.</a:t>
            </a:r>
          </a:p>
          <a:p>
            <a:pPr eaLnBrk="1" hangingPunct="1"/>
            <a:r>
              <a:rPr lang="es-ES" dirty="0"/>
              <a:t>Originalmente fue una de las residencias de los príncipes-obispos de Munster.</a:t>
            </a:r>
          </a:p>
          <a:p>
            <a:pPr eaLnBrk="1" hangingPunct="1"/>
            <a:r>
              <a:rPr lang="es-ES" dirty="0"/>
              <a:t>El actual estilo barroco del castillo es el sucesor de un verdadero foso </a:t>
            </a:r>
            <a:r>
              <a:rPr lang="es-ES" i="1" dirty="0"/>
              <a:t>Wasserschloss</a:t>
            </a:r>
            <a:r>
              <a:rPr lang="es-ES" dirty="0"/>
              <a:t>  construido en el siglo XVI para la Morrien von.</a:t>
            </a:r>
          </a:p>
        </p:txBody>
      </p:sp>
    </p:spTree>
    <p:extLst>
      <p:ext uri="{BB962C8B-B14F-4D97-AF65-F5344CB8AC3E}">
        <p14:creationId xmlns:p14="http://schemas.microsoft.com/office/powerpoint/2010/main" val="2649506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549275"/>
            <a:ext cx="7113984" cy="5470525"/>
          </a:xfrm>
        </p:spPr>
        <p:txBody>
          <a:bodyPr/>
          <a:lstStyle/>
          <a:p>
            <a:pPr eaLnBrk="1" hangingPunct="1"/>
            <a:r>
              <a:rPr lang="es-ES" dirty="0"/>
              <a:t>El jardín del frente da a un parque de unas 170 hectáreas, ha llegado a través de una formal de parterre de </a:t>
            </a:r>
            <a:r>
              <a:rPr lang="es-ES" i="1" dirty="0"/>
              <a:t>broderie</a:t>
            </a:r>
            <a:r>
              <a:rPr lang="es-ES" dirty="0"/>
              <a:t> desplazado en el eje, flanqueado por grandes extensiones de césped. </a:t>
            </a:r>
          </a:p>
          <a:p>
            <a:pPr eaLnBrk="1" hangingPunct="1"/>
            <a:r>
              <a:rPr lang="es-ES" dirty="0"/>
              <a:t>Los jardines y los bosques están poblados rodeados de una multitud de estatuas de mármol de tamaño natural que las primeras entregas se realizaron en 1721 en el escultor de Munich Johann Wilhelm Gröninger .</a:t>
            </a:r>
          </a:p>
          <a:p>
            <a:pPr eaLnBrk="1" hangingPunct="1"/>
            <a:r>
              <a:rPr lang="es-ES" dirty="0"/>
              <a:t>Otras esculturas fueron entregadas por Panhoff y Manskirch Charles. Otras esculturas que se agregaron durante la restauración en estilo neo-barroco, realizadas en 1903-1907. </a:t>
            </a:r>
          </a:p>
        </p:txBody>
      </p:sp>
    </p:spTree>
    <p:extLst>
      <p:ext uri="{BB962C8B-B14F-4D97-AF65-F5344CB8AC3E}">
        <p14:creationId xmlns:p14="http://schemas.microsoft.com/office/powerpoint/2010/main" val="526763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Archivo: Nordkirchen DSC-6096-Venusinse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3838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Nordkirchen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216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Nordkirchen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501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Nordkirchen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233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Nordkirchen-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347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Nordkirchen-Schlo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8002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Nordkirchen-Schlos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30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hangingPunct="1"/>
            <a:r>
              <a:rPr lang="es-ES" dirty="0"/>
              <a:t>Nuernberg Gartens</a:t>
            </a:r>
          </a:p>
        </p:txBody>
      </p:sp>
      <p:sp>
        <p:nvSpPr>
          <p:cNvPr id="54275" name="2 Marcador de contenido"/>
          <p:cNvSpPr>
            <a:spLocks noGrp="1"/>
          </p:cNvSpPr>
          <p:nvPr>
            <p:ph sz="quarter" idx="1"/>
          </p:nvPr>
        </p:nvSpPr>
        <p:spPr/>
        <p:txBody>
          <a:bodyPr/>
          <a:lstStyle/>
          <a:p>
            <a:pPr eaLnBrk="1" hangingPunct="1"/>
            <a:r>
              <a:rPr lang="es-ES" dirty="0"/>
              <a:t>Núremberg es una ciudad en la región de Baviera, Alemania, a orillas del río Pegnitz en Franconia Central con 510 602 habitantes en el año 2010.</a:t>
            </a:r>
          </a:p>
          <a:p>
            <a:pPr eaLnBrk="1" hangingPunct="1"/>
            <a:r>
              <a:rPr lang="es-ES" dirty="0"/>
              <a:t> La ciudad es conocida desde el año 1050 d. C. </a:t>
            </a:r>
          </a:p>
          <a:p>
            <a:pPr eaLnBrk="1" hangingPunct="1"/>
            <a:r>
              <a:rPr lang="es-ES" dirty="0"/>
              <a:t>Se puede llegar a ella por vía fluvial, terrestre o aérea, ya que cuenta con un puerto y un aeropuerto internacional. </a:t>
            </a:r>
          </a:p>
          <a:p>
            <a:pPr eaLnBrk="1" hangingPunct="1"/>
            <a:r>
              <a:rPr lang="es-ES" dirty="0"/>
              <a:t>Su casco histórico le confiere un atractivo especial, al estar rodeado por la muralla medieval construida en 1325. </a:t>
            </a:r>
          </a:p>
        </p:txBody>
      </p:sp>
    </p:spTree>
    <p:extLst>
      <p:ext uri="{BB962C8B-B14F-4D97-AF65-F5344CB8AC3E}">
        <p14:creationId xmlns:p14="http://schemas.microsoft.com/office/powerpoint/2010/main" val="2130247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620713"/>
            <a:ext cx="6969968" cy="5399087"/>
          </a:xfrm>
        </p:spPr>
        <p:txBody>
          <a:bodyPr>
            <a:normAutofit lnSpcReduction="10000"/>
          </a:bodyPr>
          <a:lstStyle/>
          <a:p>
            <a:r>
              <a:rPr lang="es-ES" dirty="0"/>
              <a:t>Esta muralla fue la tercera que se construyó debido al crecimiento de su población al paso de los años. </a:t>
            </a:r>
          </a:p>
          <a:p>
            <a:r>
              <a:rPr lang="es-ES" dirty="0"/>
              <a:t>En el casco histórico quedan restos parciales de la primera y la segunda muralla.</a:t>
            </a:r>
          </a:p>
          <a:p>
            <a:r>
              <a:rPr lang="es-ES" dirty="0"/>
              <a:t>La ciudad de Núremberg es muy conocida, entre otras cosas, por su impresionante mercado navideño que durante las cuatro semanas en que tiene lugar es visitado por más de dos millones de personas de muchas partes del mundo.</a:t>
            </a:r>
          </a:p>
          <a:p>
            <a:r>
              <a:rPr lang="es-ES" dirty="0"/>
              <a:t> El nombre de Núremberg también se asocia a los juicios desarrollados contra los nazis al final de la Segunda Guerra Mundial.</a:t>
            </a:r>
          </a:p>
          <a:p>
            <a:endParaRPr lang="es-ES" dirty="0"/>
          </a:p>
        </p:txBody>
      </p:sp>
    </p:spTree>
    <p:extLst>
      <p:ext uri="{BB962C8B-B14F-4D97-AF65-F5344CB8AC3E}">
        <p14:creationId xmlns:p14="http://schemas.microsoft.com/office/powerpoint/2010/main" val="1612370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Nuernberg.-Alema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804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Nuernberg_.-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290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Nuernberg_.-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3500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Nuernberg_.-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021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Nuernberg_.-ñ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6792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Nuernberg_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9304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Nuernberg_2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900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dirty="0"/>
              <a:t>Rhododendronpark.-Bremen.</a:t>
            </a:r>
          </a:p>
        </p:txBody>
      </p:sp>
      <p:sp>
        <p:nvSpPr>
          <p:cNvPr id="63491" name="2 Marcador de contenido"/>
          <p:cNvSpPr>
            <a:spLocks noGrp="1"/>
          </p:cNvSpPr>
          <p:nvPr>
            <p:ph sz="quarter" idx="1"/>
          </p:nvPr>
        </p:nvSpPr>
        <p:spPr>
          <a:xfrm>
            <a:off x="683568" y="1557338"/>
            <a:ext cx="7416824" cy="4967287"/>
          </a:xfrm>
        </p:spPr>
        <p:txBody>
          <a:bodyPr/>
          <a:lstStyle/>
          <a:p>
            <a:pPr eaLnBrk="1" hangingPunct="1"/>
            <a:r>
              <a:rPr lang="es-ES" dirty="0"/>
              <a:t>El </a:t>
            </a:r>
            <a:r>
              <a:rPr lang="es-ES" b="1" dirty="0"/>
              <a:t>Rhododendron-Park Bremen</a:t>
            </a:r>
            <a:r>
              <a:rPr lang="es-ES" dirty="0"/>
              <a:t>, también conocido como </a:t>
            </a:r>
            <a:r>
              <a:rPr lang="es-ES" b="1" dirty="0"/>
              <a:t>Rhododendron-Park und Botanischer Garten Bremen</a:t>
            </a:r>
            <a:r>
              <a:rPr lang="es-ES" dirty="0"/>
              <a:t> o </a:t>
            </a:r>
            <a:r>
              <a:rPr lang="es-ES" b="1" dirty="0"/>
              <a:t>Botanika im Rhododendron-Park</a:t>
            </a:r>
            <a:r>
              <a:rPr lang="es-ES" dirty="0"/>
              <a:t> de 46 hectáreas de extensión es una de las mayores colecciones del mundo de rhododendron y azaleas, además de un jardín botánico de 3,2 hectáreas que se ubica en su interior.</a:t>
            </a:r>
          </a:p>
          <a:p>
            <a:pPr eaLnBrk="1" hangingPunct="1"/>
            <a:r>
              <a:rPr lang="es-ES" dirty="0"/>
              <a:t>El jardín botánico tiene como fecha de inicio en 1905 en que fue creado por el hombre de negocios </a:t>
            </a:r>
            <a:r>
              <a:rPr lang="es-ES" i="1" dirty="0"/>
              <a:t>Ernst Franz Schütte</a:t>
            </a:r>
            <a:r>
              <a:rPr lang="es-ES" dirty="0"/>
              <a:t> en un lugar distinto (1905 Osterdeich, 3 hectáreas).</a:t>
            </a:r>
          </a:p>
        </p:txBody>
      </p:sp>
    </p:spTree>
    <p:extLst>
      <p:ext uri="{BB962C8B-B14F-4D97-AF65-F5344CB8AC3E}">
        <p14:creationId xmlns:p14="http://schemas.microsoft.com/office/powerpoint/2010/main" val="9630191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611189" y="404813"/>
            <a:ext cx="7489204" cy="5832475"/>
          </a:xfrm>
        </p:spPr>
        <p:txBody>
          <a:bodyPr>
            <a:normAutofit lnSpcReduction="10000"/>
          </a:bodyPr>
          <a:lstStyle/>
          <a:p>
            <a:pPr eaLnBrk="1" hangingPunct="1"/>
            <a:r>
              <a:rPr lang="es-ES" dirty="0"/>
              <a:t>Este jardín original fue organizado geográficamente, con las plantas de Oriente, México, y el Cáucaso, tambien con colecciones de plantas de cosecha, hierbas medicinales, plantas nativas, y plantas venenosas.</a:t>
            </a:r>
          </a:p>
          <a:p>
            <a:pPr eaLnBrk="1" hangingPunct="1"/>
            <a:r>
              <a:rPr lang="es-ES" dirty="0"/>
              <a:t>Siguió siendo privado hasta 1935 cuando se convirtió en propiedad de la ciudad, y fue transferido a su localización actual dentro del parque del rododendro durante los siguientes años.</a:t>
            </a:r>
          </a:p>
          <a:p>
            <a:pPr eaLnBrk="1" hangingPunct="1"/>
            <a:r>
              <a:rPr lang="es-ES" dirty="0"/>
              <a:t> El jardín actual fue terminado entre 1949 y 1950.</a:t>
            </a:r>
          </a:p>
          <a:p>
            <a:pPr eaLnBrk="1" hangingPunct="1"/>
            <a:r>
              <a:rPr lang="es-ES" dirty="0"/>
              <a:t>El parque por sí mismo comenzó su andadura en 1933 gracias a la iniciativa de la sociedad alemana del rododendro en tierras de labrantío y bosques, abriéndose al público en 1937. </a:t>
            </a:r>
          </a:p>
        </p:txBody>
      </p:sp>
    </p:spTree>
    <p:extLst>
      <p:ext uri="{BB962C8B-B14F-4D97-AF65-F5344CB8AC3E}">
        <p14:creationId xmlns:p14="http://schemas.microsoft.com/office/powerpoint/2010/main" val="12072414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549275"/>
            <a:ext cx="7772400" cy="5470525"/>
          </a:xfrm>
        </p:spPr>
        <p:txBody>
          <a:bodyPr>
            <a:normAutofit lnSpcReduction="10000"/>
          </a:bodyPr>
          <a:lstStyle/>
          <a:p>
            <a:pPr eaLnBrk="1" hangingPunct="1"/>
            <a:r>
              <a:rPr lang="es-ES" dirty="0"/>
              <a:t>Su facilidad del jardín botánico "Botanika", descrita como el centro más grande de la naturaleza en Alemania, abierto en el 2003</a:t>
            </a:r>
          </a:p>
          <a:p>
            <a:pPr eaLnBrk="1" hangingPunct="1"/>
            <a:r>
              <a:rPr lang="es-ES" dirty="0"/>
              <a:t> En el 2007 la propiedad del parque fue transferida a una fundación no lucrativa.</a:t>
            </a:r>
          </a:p>
          <a:p>
            <a:pPr eaLnBrk="1" hangingPunct="1"/>
            <a:r>
              <a:rPr lang="es-ES" dirty="0"/>
              <a:t>Las colecciones de azaleas y rhododendron del parque son las siguientes:</a:t>
            </a:r>
          </a:p>
          <a:p>
            <a:pPr eaLnBrk="1" hangingPunct="1"/>
            <a:r>
              <a:rPr lang="es-ES" dirty="0"/>
              <a:t>Azalea park, un gran parque paisajista con arroyos y prados, nos muestran azaleas bajo viejos abedules y robles.</a:t>
            </a:r>
          </a:p>
          <a:p>
            <a:pPr eaLnBrk="1" hangingPunct="1"/>
            <a:r>
              <a:rPr lang="es-ES" dirty="0"/>
              <a:t> La colección incluye especies silvestres procedentes de Norteamérica, y cultivares históricos y actuales procedentes de la República Checa, Alemania, y los Estados Unidos.</a:t>
            </a:r>
          </a:p>
        </p:txBody>
      </p:sp>
    </p:spTree>
    <p:extLst>
      <p:ext uri="{BB962C8B-B14F-4D97-AF65-F5344CB8AC3E}">
        <p14:creationId xmlns:p14="http://schemas.microsoft.com/office/powerpoint/2010/main" val="25498744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476250"/>
            <a:ext cx="7772400" cy="5543550"/>
          </a:xfrm>
        </p:spPr>
        <p:txBody>
          <a:bodyPr/>
          <a:lstStyle/>
          <a:p>
            <a:pPr eaLnBrk="1" hangingPunct="1"/>
            <a:r>
              <a:rPr lang="es-ES" dirty="0"/>
              <a:t>Bosque Rhododendron, una parte del parque densamente forestada donde se ubican los primeros rhododendron plantados en 1936.</a:t>
            </a:r>
          </a:p>
          <a:p>
            <a:pPr eaLnBrk="1" hangingPunct="1"/>
            <a:r>
              <a:rPr lang="es-ES" dirty="0"/>
              <a:t>Rhododendron park, con más de 2,000 variedades de rhododendron y azaleas.</a:t>
            </a:r>
          </a:p>
          <a:p>
            <a:pPr eaLnBrk="1" hangingPunct="1"/>
            <a:r>
              <a:rPr lang="es-ES" dirty="0"/>
              <a:t>Nuevos cultivares, con las nuevas variedades de rhododendron conseguidas por los horticultores alemanes, renovado cada 5 años con la supervisión del « </a:t>
            </a:r>
            <a:r>
              <a:rPr lang="es-ES" i="1" dirty="0"/>
              <a:t>Deutschen Rhododendron-Gesellschaft</a:t>
            </a:r>
            <a:r>
              <a:rPr lang="es-ES" dirty="0"/>
              <a:t> » (DRG). </a:t>
            </a:r>
          </a:p>
          <a:p>
            <a:pPr eaLnBrk="1" hangingPunct="1"/>
            <a:r>
              <a:rPr lang="es-ES" dirty="0"/>
              <a:t>Las plantaciones más recientes fueron entre el 2007 y el 2008.</a:t>
            </a:r>
          </a:p>
          <a:p>
            <a:pPr eaLnBrk="1" hangingPunct="1"/>
            <a:endParaRPr lang="es-ES" dirty="0"/>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36750509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Rhododendronpark.-Breme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77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Rhododendronpark.-Brem,en.-a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222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Rhododendronpark.-Bremen.-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8721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Rhododendronpark.-Breme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0345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Rhododendronpark.-Bremen.-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6423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Rhododendronpark.-Bremen.-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9311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Rhododendronpark.-Bremen.-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3036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Rododendron Park.-Brem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7797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Rhododendronpark.-Bremen.-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8258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Rhododendronpark.-Bremen.-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856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Rhododendronpark.-Bremen.-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4965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Rhododendronpark.-Bremen.-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8211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Rhododendronpark.-Bremen.-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4336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Rhododendronpark.-Bremen.-a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1802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2 Imagen" descr="Rhododendronpark.-Bremen.-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950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Rhododendronpark.-Bremen.-a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0478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Rhododendronpark.-Bremen.-a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1754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Rhododendronpark.-Bremen.-a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7537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Rhododendronpark.-Bremen.-a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6384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Rhododendronpark.-Bremen.-a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5367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Rhododendronpark.-Bremen.-a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4311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Rhododendronpark.-Bremen.-a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3256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Rododendronpark.-Breme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2419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Rododendronpark.-Bremen.-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6336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Rododendronpark.-Breme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6958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 Rhododendronpark Bremen 14-05-0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7490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Rhododendronpark_Bremen-1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7908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Rhododendronpark_Breme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6432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Rhododendronpark_Brem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9991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Rhododendronpark_Bremen_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1570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Rhododendronpark_Bremen_0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9034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Rhododendronpark_Bremen_0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3558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Rhododendronpark_Bremen_0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4196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Rhododendronpark_Bremen_0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9686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Rhododendronpark_Bremen_0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354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Rhododendronpark_Bremen_1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2817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Rhododendronpark_Bremen__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4010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Rhododendronpark_Bremen__1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60540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Rododendronpark.-Bremen.-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7659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Rhododendronpark_Bremen_1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2841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Rhododendronpark_Bremen_1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5825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Rhododendronpark_Bremen__09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5818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Rododendron Park.-Brem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5691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Rododendronpark.-Brem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2248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Rhododendron-Park_Bremen_Tei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5127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2 Imagen" descr="Rhododendronpark_Bremen_1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1796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TotalTime>
  <Words>1573</Words>
  <Application>Microsoft Office PowerPoint</Application>
  <PresentationFormat>Presentación en pantalla (4:3)</PresentationFormat>
  <Paragraphs>233</Paragraphs>
  <Slides>106</Slides>
  <Notes>87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106</vt:i4>
      </vt:variant>
    </vt:vector>
  </HeadingPairs>
  <TitlesOfParts>
    <vt:vector size="111" baseType="lpstr">
      <vt:lpstr>Calibri</vt:lpstr>
      <vt:lpstr>Century Schoolbook</vt:lpstr>
      <vt:lpstr>Wingdings</vt:lpstr>
      <vt:lpstr>Wingdings 2</vt:lpstr>
      <vt:lpstr>Default Theme</vt:lpstr>
      <vt:lpstr>EUROPA.-LA VUELTA AL MUNDO EN 885 JARDINES.-ALEMANIA.-W</vt:lpstr>
      <vt:lpstr>Ludwigsburg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Lustgarten.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Nordkirchen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Nuernberg Gartens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Rhododendronpark.-Bremen.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2018-03-08T15:57:36Z</dcterms:modified>
</cp:coreProperties>
</file>