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EEA782-81BA-4127-B36E-0C3867CA4611}"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A48B1A-0FD9-4DEA-BAF4-AC726D42B0E7}" type="slidenum">
              <a:rPr lang="es-ES" smtClean="0"/>
              <a:t>‹Nº›</a:t>
            </a:fld>
            <a:endParaRPr lang="es-ES" dirty="0"/>
          </a:p>
        </p:txBody>
      </p:sp>
    </p:spTree>
    <p:extLst>
      <p:ext uri="{BB962C8B-B14F-4D97-AF65-F5344CB8AC3E}">
        <p14:creationId xmlns:p14="http://schemas.microsoft.com/office/powerpoint/2010/main" val="777961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C0A6AB9-EA25-48E9-AF4B-12B7A2A01DE9}" type="slidenum">
              <a:rPr lang="es-ES_tradnl" smtClean="0">
                <a:solidFill>
                  <a:prstClr val="black"/>
                </a:solidFill>
                <a:latin typeface="Calibri" pitchFamily="34" charset="0"/>
              </a:rPr>
              <a:pPr>
                <a:defRPr/>
              </a:pPr>
              <a:t>2</a:t>
            </a:fld>
            <a:endParaRPr lang="es-ES_tradnl" dirty="0">
              <a:solidFill>
                <a:prstClr val="black"/>
              </a:solidFill>
              <a:latin typeface="Calibri" pitchFamily="34" charset="0"/>
            </a:endParaRPr>
          </a:p>
        </p:txBody>
      </p:sp>
      <p:sp>
        <p:nvSpPr>
          <p:cNvPr id="1822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EA7459E-AC25-4E0B-95D5-DAD9E393AF4C}" type="slidenum">
              <a:rPr lang="es-ES_tradnl" smtClean="0">
                <a:solidFill>
                  <a:prstClr val="black"/>
                </a:solidFill>
                <a:latin typeface="Calibri" pitchFamily="34" charset="0"/>
              </a:rPr>
              <a:pPr>
                <a:defRPr/>
              </a:pPr>
              <a:t>4</a:t>
            </a:fld>
            <a:endParaRPr lang="es-ES_tradnl" dirty="0">
              <a:solidFill>
                <a:prstClr val="black"/>
              </a:solidFill>
              <a:latin typeface="Calibri" pitchFamily="34" charset="0"/>
            </a:endParaRPr>
          </a:p>
        </p:txBody>
      </p:sp>
      <p:sp>
        <p:nvSpPr>
          <p:cNvPr id="183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 Palace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1A5FE68-DD77-41CE-B82C-5FDC4851F18B}" type="slidenum">
              <a:rPr lang="es-ES_tradnl" smtClean="0">
                <a:solidFill>
                  <a:prstClr val="black"/>
                </a:solidFill>
                <a:latin typeface="Calibri" pitchFamily="34" charset="0"/>
              </a:rPr>
              <a:pPr>
                <a:defRPr/>
              </a:pPr>
              <a:t>5</a:t>
            </a:fld>
            <a:endParaRPr lang="es-ES_tradnl" dirty="0">
              <a:solidFill>
                <a:prstClr val="black"/>
              </a:solidFill>
              <a:latin typeface="Calibri" pitchFamily="34" charset="0"/>
            </a:endParaRPr>
          </a:p>
        </p:txBody>
      </p:sp>
      <p:sp>
        <p:nvSpPr>
          <p:cNvPr id="1843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BC803FA-8969-46E7-97A7-91083489332F}" type="slidenum">
              <a:rPr lang="es-ES_tradnl" smtClean="0">
                <a:solidFill>
                  <a:prstClr val="black"/>
                </a:solidFill>
                <a:latin typeface="Calibri" pitchFamily="34" charset="0"/>
              </a:rPr>
              <a:pPr>
                <a:defRPr/>
              </a:pPr>
              <a:t>6</a:t>
            </a:fld>
            <a:endParaRPr lang="es-ES_tradnl" dirty="0">
              <a:solidFill>
                <a:prstClr val="black"/>
              </a:solidFill>
              <a:latin typeface="Calibri" pitchFamily="34" charset="0"/>
            </a:endParaRPr>
          </a:p>
        </p:txBody>
      </p:sp>
      <p:sp>
        <p:nvSpPr>
          <p:cNvPr id="185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F3CB50F-C567-40CE-87BA-97A0A6CA4EA3}" type="slidenum">
              <a:rPr lang="es-ES_tradnl" smtClean="0">
                <a:solidFill>
                  <a:prstClr val="black"/>
                </a:solidFill>
                <a:latin typeface="Calibri" pitchFamily="34" charset="0"/>
              </a:rPr>
              <a:pPr>
                <a:defRPr/>
              </a:pPr>
              <a:t>7</a:t>
            </a:fld>
            <a:endParaRPr lang="es-ES_tradnl" dirty="0">
              <a:solidFill>
                <a:prstClr val="black"/>
              </a:solidFill>
              <a:latin typeface="Calibri" pitchFamily="34" charset="0"/>
            </a:endParaRPr>
          </a:p>
        </p:txBody>
      </p:sp>
      <p:sp>
        <p:nvSpPr>
          <p:cNvPr id="186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8803619-68D5-42E7-9C0C-21CF2DB6B1D9}" type="slidenum">
              <a:rPr lang="es-ES_tradnl" smtClean="0">
                <a:solidFill>
                  <a:prstClr val="black"/>
                </a:solidFill>
                <a:latin typeface="Calibri" pitchFamily="34" charset="0"/>
              </a:rPr>
              <a:pPr>
                <a:defRPr/>
              </a:pPr>
              <a:t>8</a:t>
            </a:fld>
            <a:endParaRPr lang="es-ES_tradnl" dirty="0">
              <a:solidFill>
                <a:prstClr val="black"/>
              </a:solidFill>
              <a:latin typeface="Calibri" pitchFamily="34" charset="0"/>
            </a:endParaRPr>
          </a:p>
        </p:txBody>
      </p:sp>
      <p:sp>
        <p:nvSpPr>
          <p:cNvPr id="1873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DDFE3B-9684-48AD-9C38-C49ACA63A832}" type="slidenum">
              <a:rPr lang="es-ES_tradnl" smtClean="0">
                <a:solidFill>
                  <a:prstClr val="black"/>
                </a:solidFill>
                <a:latin typeface="Calibri" pitchFamily="34" charset="0"/>
              </a:rPr>
              <a:pPr>
                <a:defRPr/>
              </a:pPr>
              <a:t>9</a:t>
            </a:fld>
            <a:endParaRPr lang="es-ES_tradnl" dirty="0">
              <a:solidFill>
                <a:prstClr val="black"/>
              </a:solidFill>
              <a:latin typeface="Calibri" pitchFamily="34" charset="0"/>
            </a:endParaRPr>
          </a:p>
        </p:txBody>
      </p:sp>
      <p:sp>
        <p:nvSpPr>
          <p:cNvPr id="1884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A92980-6009-48E5-8358-9E5A056DE452}" type="slidenum">
              <a:rPr lang="es-ES_tradnl" smtClean="0">
                <a:solidFill>
                  <a:prstClr val="black"/>
                </a:solidFill>
                <a:latin typeface="Calibri" pitchFamily="34" charset="0"/>
              </a:rPr>
              <a:pPr>
                <a:defRPr/>
              </a:pPr>
              <a:t>10</a:t>
            </a:fld>
            <a:endParaRPr lang="es-ES_tradnl" dirty="0">
              <a:solidFill>
                <a:prstClr val="black"/>
              </a:solidFill>
              <a:latin typeface="Calibri" pitchFamily="34" charset="0"/>
            </a:endParaRPr>
          </a:p>
        </p:txBody>
      </p:sp>
      <p:sp>
        <p:nvSpPr>
          <p:cNvPr id="1894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14C5BD-5BEC-4922-9E65-351F9BE53287}" type="slidenum">
              <a:rPr lang="es-ES_tradnl" smtClean="0">
                <a:solidFill>
                  <a:prstClr val="black"/>
                </a:solidFill>
                <a:latin typeface="Calibri" pitchFamily="34" charset="0"/>
              </a:rPr>
              <a:pPr>
                <a:defRPr/>
              </a:pPr>
              <a:t>11</a:t>
            </a:fld>
            <a:endParaRPr lang="es-ES_tradnl" dirty="0">
              <a:solidFill>
                <a:prstClr val="black"/>
              </a:solidFill>
              <a:latin typeface="Calibri" pitchFamily="34" charset="0"/>
            </a:endParaRPr>
          </a:p>
        </p:txBody>
      </p:sp>
      <p:sp>
        <p:nvSpPr>
          <p:cNvPr id="1904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2E30FE-E53A-4E5A-AFBC-7783C3211CBC}" type="slidenum">
              <a:rPr lang="es-ES_tradnl" smtClean="0">
                <a:solidFill>
                  <a:prstClr val="black"/>
                </a:solidFill>
                <a:latin typeface="Calibri" pitchFamily="34" charset="0"/>
              </a:rPr>
              <a:pPr>
                <a:defRPr/>
              </a:pPr>
              <a:t>12</a:t>
            </a:fld>
            <a:endParaRPr lang="es-ES_tradnl" dirty="0">
              <a:solidFill>
                <a:prstClr val="black"/>
              </a:solidFill>
              <a:latin typeface="Calibri" pitchFamily="34" charset="0"/>
            </a:endParaRPr>
          </a:p>
        </p:txBody>
      </p:sp>
      <p:sp>
        <p:nvSpPr>
          <p:cNvPr id="1914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6533D88-BD5C-48BF-BFDF-2E41C7C50898}" type="slidenum">
              <a:rPr lang="es-ES_tradnl" smtClean="0">
                <a:solidFill>
                  <a:prstClr val="black"/>
                </a:solidFill>
                <a:latin typeface="Calibri" pitchFamily="34" charset="0"/>
              </a:rPr>
              <a:pPr>
                <a:defRPr/>
              </a:pPr>
              <a:t>13</a:t>
            </a:fld>
            <a:endParaRPr lang="es-ES_tradnl" dirty="0">
              <a:solidFill>
                <a:prstClr val="black"/>
              </a:solidFill>
              <a:latin typeface="Calibri" pitchFamily="34" charset="0"/>
            </a:endParaRPr>
          </a:p>
        </p:txBody>
      </p:sp>
      <p:sp>
        <p:nvSpPr>
          <p:cNvPr id="1925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04BF4E-A6AC-4BA6-AC67-CD45FFCBD898}" type="slidenum">
              <a:rPr lang="es-ES_tradnl" smtClean="0">
                <a:solidFill>
                  <a:prstClr val="black"/>
                </a:solidFill>
                <a:latin typeface="Calibri" pitchFamily="34" charset="0"/>
              </a:rPr>
              <a:pPr>
                <a:defRPr/>
              </a:pPr>
              <a:t>14</a:t>
            </a:fld>
            <a:endParaRPr lang="es-ES_tradnl" dirty="0">
              <a:solidFill>
                <a:prstClr val="black"/>
              </a:solidFill>
              <a:latin typeface="Calibri" pitchFamily="34" charset="0"/>
            </a:endParaRPr>
          </a:p>
        </p:txBody>
      </p:sp>
      <p:sp>
        <p:nvSpPr>
          <p:cNvPr id="193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 Palace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2580163-E6C8-46CF-BBC0-B9571F6FAC29}" type="slidenum">
              <a:rPr lang="es-ES_tradnl" smtClean="0">
                <a:solidFill>
                  <a:prstClr val="black"/>
                </a:solidFill>
                <a:latin typeface="Calibri" pitchFamily="34" charset="0"/>
              </a:rPr>
              <a:pPr>
                <a:defRPr/>
              </a:pPr>
              <a:t>15</a:t>
            </a:fld>
            <a:endParaRPr lang="es-ES_tradnl" dirty="0">
              <a:solidFill>
                <a:prstClr val="black"/>
              </a:solidFill>
              <a:latin typeface="Calibri" pitchFamily="34" charset="0"/>
            </a:endParaRPr>
          </a:p>
        </p:txBody>
      </p:sp>
      <p:sp>
        <p:nvSpPr>
          <p:cNvPr id="194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 Palace Gardens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95A9B1-572D-4E49-9D2C-68CE30C84A47}" type="slidenum">
              <a:rPr lang="es-ES_tradnl" smtClean="0">
                <a:solidFill>
                  <a:prstClr val="black"/>
                </a:solidFill>
                <a:latin typeface="Calibri" pitchFamily="34" charset="0"/>
              </a:rPr>
              <a:pPr>
                <a:defRPr/>
              </a:pPr>
              <a:t>16</a:t>
            </a:fld>
            <a:endParaRPr lang="es-ES_tradnl" dirty="0">
              <a:solidFill>
                <a:prstClr val="black"/>
              </a:solidFill>
              <a:latin typeface="Calibri" pitchFamily="34" charset="0"/>
            </a:endParaRPr>
          </a:p>
        </p:txBody>
      </p:sp>
      <p:sp>
        <p:nvSpPr>
          <p:cNvPr id="195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 Palace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EB2C8B1-E01B-446D-A08F-CB44F101A05A}" type="slidenum">
              <a:rPr lang="es-ES_tradnl" smtClean="0">
                <a:solidFill>
                  <a:prstClr val="black"/>
                </a:solidFill>
                <a:latin typeface="Calibri" pitchFamily="34" charset="0"/>
              </a:rPr>
              <a:pPr>
                <a:defRPr/>
              </a:pPr>
              <a:t>17</a:t>
            </a:fld>
            <a:endParaRPr lang="es-ES_tradnl" dirty="0">
              <a:solidFill>
                <a:prstClr val="black"/>
              </a:solidFill>
              <a:latin typeface="Calibri" pitchFamily="34" charset="0"/>
            </a:endParaRPr>
          </a:p>
        </p:txBody>
      </p:sp>
      <p:sp>
        <p:nvSpPr>
          <p:cNvPr id="1966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Branitz Palace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FE48E63C-6CB4-40A6-9785-2378B7A32C04}" type="slidenum">
              <a:rPr lang="es-ES" sz="1200" smtClean="0">
                <a:solidFill>
                  <a:prstClr val="black"/>
                </a:solidFill>
              </a:rPr>
              <a:pPr eaLnBrk="1" hangingPunct="1">
                <a:defRPr/>
              </a:pPr>
              <a:t>19</a:t>
            </a:fld>
            <a:endParaRPr lang="es-ES" sz="1200" dirty="0">
              <a:solidFill>
                <a:prstClr val="black"/>
              </a:solidFill>
            </a:endParaRPr>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Kissingen.-Fraankische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DBAC7A16-4A1B-4FFE-82AB-9BBE207B4123}" type="slidenum">
              <a:rPr lang="es-ES" sz="1200" smtClean="0">
                <a:solidFill>
                  <a:prstClr val="black"/>
                </a:solidFill>
              </a:rPr>
              <a:pPr eaLnBrk="1" hangingPunct="1">
                <a:defRPr/>
              </a:pPr>
              <a:t>20</a:t>
            </a:fld>
            <a:endParaRPr lang="es-ES" sz="1200" dirty="0">
              <a:solidFill>
                <a:prstClr val="black"/>
              </a:solidFill>
            </a:endParaRPr>
          </a:p>
        </p:txBody>
      </p:sp>
      <p:sp>
        <p:nvSpPr>
          <p:cNvPr id="198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Kissingen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194FBA41-4253-4647-8717-F1F38AE1226F}" type="slidenum">
              <a:rPr lang="es-ES" sz="1200" smtClean="0">
                <a:solidFill>
                  <a:prstClr val="black"/>
                </a:solidFill>
              </a:rPr>
              <a:pPr eaLnBrk="1" hangingPunct="1">
                <a:defRPr/>
              </a:pPr>
              <a:t>21</a:t>
            </a:fld>
            <a:endParaRPr lang="es-ES" sz="1200" dirty="0">
              <a:solidFill>
                <a:prstClr val="black"/>
              </a:solidFill>
            </a:endParaRPr>
          </a:p>
        </p:txBody>
      </p:sp>
      <p:sp>
        <p:nvSpPr>
          <p:cNvPr id="199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Jardín botánico Parque Gysenberg (Gysenberg Park)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Jardín botánico Parque Gysenberg (Gysenberg Park)</a:t>
            </a:r>
          </a:p>
        </p:txBody>
      </p:sp>
      <p:sp>
        <p:nvSpPr>
          <p:cNvPr id="4" name="3 Marcador de número de diapositiva"/>
          <p:cNvSpPr>
            <a:spLocks noGrp="1"/>
          </p:cNvSpPr>
          <p:nvPr>
            <p:ph type="sldNum" sz="quarter" idx="5"/>
          </p:nvPr>
        </p:nvSpPr>
        <p:spPr/>
        <p:txBody>
          <a:bodyPr/>
          <a:lstStyle/>
          <a:p>
            <a:pPr>
              <a:defRPr/>
            </a:pPr>
            <a:fld id="{58FD1AAF-1C5C-4257-A1E7-EA185CB56723}"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Jardín botánico Parque Gysenberg (Gysenberg Park)</a:t>
            </a:r>
          </a:p>
        </p:txBody>
      </p:sp>
      <p:sp>
        <p:nvSpPr>
          <p:cNvPr id="4" name="3 Marcador de número de diapositiva"/>
          <p:cNvSpPr>
            <a:spLocks noGrp="1"/>
          </p:cNvSpPr>
          <p:nvPr>
            <p:ph type="sldNum" sz="quarter" idx="5"/>
          </p:nvPr>
        </p:nvSpPr>
        <p:spPr/>
        <p:txBody>
          <a:bodyPr/>
          <a:lstStyle/>
          <a:p>
            <a:pPr>
              <a:defRPr/>
            </a:pPr>
            <a:fld id="{BB3F14CB-8019-44F7-A4E6-4924F609ADD5}"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Jardín botánico Parque Gysenberg (Gysenberg Park)</a:t>
            </a:r>
          </a:p>
        </p:txBody>
      </p:sp>
      <p:sp>
        <p:nvSpPr>
          <p:cNvPr id="4" name="3 Marcador de número de diapositiva"/>
          <p:cNvSpPr>
            <a:spLocks noGrp="1"/>
          </p:cNvSpPr>
          <p:nvPr>
            <p:ph type="sldNum" sz="quarter" idx="5"/>
          </p:nvPr>
        </p:nvSpPr>
        <p:spPr/>
        <p:txBody>
          <a:bodyPr/>
          <a:lstStyle/>
          <a:p>
            <a:pPr>
              <a:defRPr/>
            </a:pPr>
            <a:fld id="{F7FB0524-38F3-4C4F-9005-32701D4CB615}"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Jardín botánico Parque Gysenberg (Gysenberg Park)</a:t>
            </a:r>
          </a:p>
        </p:txBody>
      </p:sp>
      <p:sp>
        <p:nvSpPr>
          <p:cNvPr id="4" name="3 Marcador de número de diapositiva"/>
          <p:cNvSpPr>
            <a:spLocks noGrp="1"/>
          </p:cNvSpPr>
          <p:nvPr>
            <p:ph type="sldNum" sz="quarter" idx="5"/>
          </p:nvPr>
        </p:nvSpPr>
        <p:spPr/>
        <p:txBody>
          <a:bodyPr/>
          <a:lstStyle/>
          <a:p>
            <a:pPr>
              <a:defRPr/>
            </a:pPr>
            <a:fld id="{D93A2D65-6BA6-4F78-9FC0-6617B1A3B18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C681E5DC-9C04-41F5-B8F1-12B5D5014B66}" type="slidenum">
              <a:rPr lang="es-ES" sz="1200" smtClean="0">
                <a:solidFill>
                  <a:prstClr val="black"/>
                </a:solidFill>
              </a:rPr>
              <a:pPr eaLnBrk="1" hangingPunct="1">
                <a:defRPr/>
              </a:pPr>
              <a:t>26</a:t>
            </a:fld>
            <a:endParaRPr lang="es-ES" sz="1200" dirty="0">
              <a:solidFill>
                <a:prstClr val="black"/>
              </a:solidFill>
            </a:endParaRPr>
          </a:p>
        </p:txBody>
      </p:sp>
      <p:sp>
        <p:nvSpPr>
          <p:cNvPr id="2048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Kissingen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5E0BED04-D3D9-45FE-BB9D-C0631C2FB1A1}" type="slidenum">
              <a:rPr lang="es-ES" sz="1200" smtClean="0">
                <a:solidFill>
                  <a:prstClr val="black"/>
                </a:solidFill>
              </a:rPr>
              <a:pPr eaLnBrk="1" hangingPunct="1">
                <a:defRPr/>
              </a:pPr>
              <a:t>27</a:t>
            </a:fld>
            <a:endParaRPr lang="es-ES" sz="1200" dirty="0">
              <a:solidFill>
                <a:prstClr val="black"/>
              </a:solidFill>
            </a:endParaRPr>
          </a:p>
        </p:txBody>
      </p:sp>
      <p:sp>
        <p:nvSpPr>
          <p:cNvPr id="2058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Kissingen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C0AC3D77-31AC-4A55-9FB1-B4DFD1B2B3FD}" type="slidenum">
              <a:rPr lang="es-ES" sz="1200" smtClean="0">
                <a:solidFill>
                  <a:prstClr val="black"/>
                </a:solidFill>
              </a:rPr>
              <a:pPr eaLnBrk="1" hangingPunct="1">
                <a:defRPr/>
              </a:pPr>
              <a:t>31</a:t>
            </a:fld>
            <a:endParaRPr lang="es-ES" sz="1200" dirty="0">
              <a:solidFill>
                <a:prstClr val="black"/>
              </a:solidFill>
            </a:endParaRPr>
          </a:p>
        </p:txBody>
      </p:sp>
      <p:sp>
        <p:nvSpPr>
          <p:cNvPr id="2068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Kissingen.-Rosengarten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C4F191D1-97EF-4AEE-90A5-3979703426D2}"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06A1D7FE-95B7-4BFE-BC16-753FCCCFC1E8}"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C692CAC2-3A92-49ED-B483-D472150F5B70}"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C935C00E-8C69-4E65-B03B-30353D32E781}"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1FF4A4FE-8974-4D16-A2A1-8A5D2D823EE9}"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C56643FC-BF21-43C3-963F-0BB367B450B1}"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B2B954AD-1D2D-4D53-8C76-06D579D24740}"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AD50B043-5DEA-4D9F-8323-5DE6741511CD}"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5177A905-91ED-4A6D-8438-2DE482AD8566}"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710CF9C2-DA67-4244-88E8-A8F3AD474F5E}"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8F046F2A-8862-4A1F-8007-695D90558545}"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A823AB78-5087-43DA-89C5-71CD6D0C1DA9}"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0CD3C380-AEAB-432E-BE94-1F4414A3D21E}"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68F57211-9141-40A1-9E7E-7909B4FDF589}"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FBC4CE47-BC0A-46C7-A906-7A3973E7EE67}"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88BD0CE4-FAEA-40C6-A775-3CCC185B1214}"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Bad Kissingen Rosengarten</a:t>
            </a:r>
          </a:p>
        </p:txBody>
      </p:sp>
      <p:sp>
        <p:nvSpPr>
          <p:cNvPr id="4" name="3 Marcador de número de diapositiva"/>
          <p:cNvSpPr>
            <a:spLocks noGrp="1"/>
          </p:cNvSpPr>
          <p:nvPr>
            <p:ph type="sldNum" sz="quarter" idx="5"/>
          </p:nvPr>
        </p:nvSpPr>
        <p:spPr/>
        <p:txBody>
          <a:bodyPr/>
          <a:lstStyle/>
          <a:p>
            <a:pPr>
              <a:defRPr/>
            </a:pPr>
            <a:fld id="{3F261D75-A86E-4C41-9A16-1C9231F52B05}"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80205B2-3DDB-456D-9E75-D62DCCDBD60C}"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9F7B16FE-79F0-467B-A6C4-CA9D5584AD0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36ECFA0-E43C-49F4-865E-D52EE62E27B4}"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A948C9B6-7D4F-47FF-92F6-4848865A5CA7}" type="slidenum">
              <a:rPr lang="es-ES" sz="1200" smtClean="0">
                <a:solidFill>
                  <a:prstClr val="black"/>
                </a:solidFill>
              </a:rPr>
              <a:pPr eaLnBrk="1" hangingPunct="1">
                <a:defRPr/>
              </a:pPr>
              <a:t>55</a:t>
            </a:fld>
            <a:endParaRPr lang="es-ES" sz="1200" dirty="0">
              <a:solidFill>
                <a:prstClr val="black"/>
              </a:solidFill>
            </a:endParaRPr>
          </a:p>
        </p:txBody>
      </p:sp>
      <p:sp>
        <p:nvSpPr>
          <p:cNvPr id="228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Ausburg Botanic Garten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9EE03B07-8694-4423-91DF-32407057A195}"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418044E4-215C-4E64-AD5F-29299BEA6BDB}"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B4986A1C-6AD8-43B2-B05E-33BEE099AA0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C1B46441-2100-4941-AD26-5B4D1D4BED73}" type="slidenum">
              <a:rPr lang="es-ES" sz="1200" smtClean="0">
                <a:solidFill>
                  <a:prstClr val="black"/>
                </a:solidFill>
              </a:rPr>
              <a:pPr eaLnBrk="1" hangingPunct="1">
                <a:defRPr/>
              </a:pPr>
              <a:t>59</a:t>
            </a:fld>
            <a:endParaRPr lang="es-ES" sz="1200" dirty="0">
              <a:solidFill>
                <a:prstClr val="black"/>
              </a:solidFill>
            </a:endParaRPr>
          </a:p>
        </p:txBody>
      </p:sp>
      <p:sp>
        <p:nvSpPr>
          <p:cNvPr id="232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Ausburg Botanic Garten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p:txBody>
      </p:sp>
      <p:sp>
        <p:nvSpPr>
          <p:cNvPr id="4" name="3 Marcador de número de diapositiva"/>
          <p:cNvSpPr>
            <a:spLocks noGrp="1"/>
          </p:cNvSpPr>
          <p:nvPr>
            <p:ph type="sldNum" sz="quarter" idx="5"/>
          </p:nvPr>
        </p:nvSpPr>
        <p:spPr/>
        <p:txBody>
          <a:bodyPr/>
          <a:lstStyle/>
          <a:p>
            <a:pPr>
              <a:defRPr/>
            </a:pPr>
            <a:fld id="{D2F46DB1-9BFB-4925-A70A-B769C0C941F7}"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4D59F9F8-CB13-4B88-B0C7-DD15C1F0E945}"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BC4C0614-C807-42A8-B947-E6B297E8B49B}"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CF85BD85-CB63-4696-86AB-252277567020}"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689AFF0-0300-4191-B307-2ADC221DBF3E}"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p:txBody>
      </p:sp>
      <p:sp>
        <p:nvSpPr>
          <p:cNvPr id="4" name="3 Marcador de número de diapositiva"/>
          <p:cNvSpPr>
            <a:spLocks noGrp="1"/>
          </p:cNvSpPr>
          <p:nvPr>
            <p:ph type="sldNum" sz="quarter" idx="5"/>
          </p:nvPr>
        </p:nvSpPr>
        <p:spPr/>
        <p:txBody>
          <a:bodyPr/>
          <a:lstStyle/>
          <a:p>
            <a:pPr>
              <a:defRPr/>
            </a:pPr>
            <a:fld id="{1C199762-E89D-4628-B64F-FFB2D7762F20}"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1AC29D7-8462-40D0-A761-A4C55042EAB5}"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748AEC34-0B7F-45A5-A105-11A89D79ADAA}"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B973B43D-4E13-4779-ADC7-2BFA46EA651F}"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07BBF9FE-A9F9-4B6A-B156-7F0778D50B33}"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Botanischer Garten Augsburg.-</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7ABC340A-0B84-4D59-919E-9A17059A993A}"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Chinese  Garten.-</a:t>
            </a:r>
          </a:p>
        </p:txBody>
      </p:sp>
      <p:sp>
        <p:nvSpPr>
          <p:cNvPr id="4" name="3 Marcador de número de diapositiva"/>
          <p:cNvSpPr>
            <a:spLocks noGrp="1"/>
          </p:cNvSpPr>
          <p:nvPr>
            <p:ph type="sldNum" sz="quarter" idx="5"/>
          </p:nvPr>
        </p:nvSpPr>
        <p:spPr/>
        <p:txBody>
          <a:bodyPr/>
          <a:lstStyle/>
          <a:p>
            <a:pPr>
              <a:defRPr/>
            </a:pPr>
            <a:fld id="{0600D0F7-CE23-4C98-A652-EFC2D742653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A897A615-C997-4F34-8D51-F099F0782E0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01DD2FBD-5066-4853-8923-C715934F0884}"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16775BB2-19AF-4935-A206-0819F40DE0E6}"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9C7B4597-3B33-473C-A590-17A376A6F4C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B01DB8E4-F007-4E35-A89A-81AAF7538030}"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DEA2D528-CD92-4753-971C-C6FD37DB0E66}"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ED0BA1E7-4B06-4E5F-B7B2-A635016E5A7E}"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FF802895-1117-426D-8B84-3CD3E29DBC44}"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FCA5DBF0-2A82-494D-AC2D-1E5B72304AC7}"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3D1046B3-CD7D-4111-893F-973DB5A7D230}"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FD7AD36C-D485-496A-AADE-BE5AD9720B11}" type="slidenum">
              <a:rPr lang="es-ES" sz="1200" smtClean="0">
                <a:solidFill>
                  <a:prstClr val="black"/>
                </a:solidFill>
              </a:rPr>
              <a:pPr eaLnBrk="1" hangingPunct="1">
                <a:defRPr/>
              </a:pPr>
              <a:t>87</a:t>
            </a:fld>
            <a:endParaRPr lang="es-ES" sz="1200" dirty="0">
              <a:solidFill>
                <a:prstClr val="black"/>
              </a:solidFill>
            </a:endParaRPr>
          </a:p>
        </p:txBody>
      </p:sp>
      <p:sp>
        <p:nvSpPr>
          <p:cNvPr id="2560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Berlín.-Jardin Chino</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B938EA2A-113C-42DB-BB4C-39A59C06A153}" type="slidenum">
              <a:rPr lang="es-ES" sz="1200" smtClean="0">
                <a:solidFill>
                  <a:prstClr val="black"/>
                </a:solidFill>
              </a:rPr>
              <a:pPr eaLnBrk="1" hangingPunct="1">
                <a:defRPr/>
              </a:pPr>
              <a:t>88</a:t>
            </a:fld>
            <a:endParaRPr lang="es-ES" sz="1200" dirty="0">
              <a:solidFill>
                <a:prstClr val="black"/>
              </a:solidFill>
            </a:endParaRPr>
          </a:p>
        </p:txBody>
      </p:sp>
      <p:sp>
        <p:nvSpPr>
          <p:cNvPr id="2570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Berlín.-Jardin Chino</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1C16BD14-1194-477C-84E4-69ADA1AC35AE}"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1317232D-81CB-4164-8A24-67C4BF4303DE}"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F3EAD06A-18C3-4BD8-B415-0EE499CFCD0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1AC9CB9C-5189-4B56-AF63-F412D48FCAF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D13C40BD-CC9E-4957-8AB8-254EC7706C1D}"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Berlin Chinese Garten.-</a:t>
            </a:r>
          </a:p>
        </p:txBody>
      </p:sp>
      <p:sp>
        <p:nvSpPr>
          <p:cNvPr id="4" name="3 Marcador de número de diapositiva"/>
          <p:cNvSpPr>
            <a:spLocks noGrp="1"/>
          </p:cNvSpPr>
          <p:nvPr>
            <p:ph type="sldNum" sz="quarter" idx="5"/>
          </p:nvPr>
        </p:nvSpPr>
        <p:spPr/>
        <p:txBody>
          <a:bodyPr/>
          <a:lstStyle/>
          <a:p>
            <a:pPr>
              <a:defRPr/>
            </a:pPr>
            <a:fld id="{1D8E809A-FBE7-4F1A-B891-DA7FAFE68342}"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810509F6-460C-4878-9FFC-C58DD3630A67}" type="slidenum">
              <a:rPr lang="es-ES" sz="1200" smtClean="0">
                <a:solidFill>
                  <a:prstClr val="black"/>
                </a:solidFill>
              </a:rPr>
              <a:pPr eaLnBrk="1" hangingPunct="1">
                <a:defRPr/>
              </a:pPr>
              <a:t>101</a:t>
            </a:fld>
            <a:endParaRPr lang="es-ES" sz="1200" dirty="0">
              <a:solidFill>
                <a:prstClr val="black"/>
              </a:solidFill>
            </a:endParaRPr>
          </a:p>
        </p:txBody>
      </p:sp>
      <p:sp>
        <p:nvSpPr>
          <p:cNvPr id="2641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Dresden</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91F5061D-28F4-4A5D-9A5E-8EFB072A472B}" type="slidenum">
              <a:rPr lang="es-ES" sz="1200" smtClean="0">
                <a:solidFill>
                  <a:prstClr val="black"/>
                </a:solidFill>
              </a:rPr>
              <a:pPr eaLnBrk="1" hangingPunct="1">
                <a:defRPr/>
              </a:pPr>
              <a:t>102</a:t>
            </a:fld>
            <a:endParaRPr lang="es-ES" sz="1200" dirty="0">
              <a:solidFill>
                <a:prstClr val="black"/>
              </a:solidFill>
            </a:endParaRPr>
          </a:p>
        </p:txBody>
      </p:sp>
      <p:sp>
        <p:nvSpPr>
          <p:cNvPr id="265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Dresden.-Pillnitz</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E50D395F-BE3A-4617-A224-CFDA17A74815}" type="slidenum">
              <a:rPr lang="es-ES" sz="1200" smtClean="0">
                <a:solidFill>
                  <a:prstClr val="black"/>
                </a:solidFill>
              </a:rPr>
              <a:pPr eaLnBrk="1" hangingPunct="1">
                <a:defRPr/>
              </a:pPr>
              <a:t>103</a:t>
            </a:fld>
            <a:endParaRPr lang="es-ES" sz="1200" dirty="0">
              <a:solidFill>
                <a:prstClr val="black"/>
              </a:solidFill>
            </a:endParaRPr>
          </a:p>
        </p:txBody>
      </p:sp>
      <p:sp>
        <p:nvSpPr>
          <p:cNvPr id="266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Dresden.-Pillnitz</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29D8314F-DB05-4F02-9AD0-A9FE2DEE8933}" type="slidenum">
              <a:rPr lang="es-ES" sz="1200" smtClean="0">
                <a:solidFill>
                  <a:prstClr val="black"/>
                </a:solidFill>
              </a:rPr>
              <a:pPr eaLnBrk="1" hangingPunct="1">
                <a:defRPr/>
              </a:pPr>
              <a:t>104</a:t>
            </a:fld>
            <a:endParaRPr lang="es-ES" sz="1200" dirty="0">
              <a:solidFill>
                <a:prstClr val="black"/>
              </a:solidFill>
            </a:endParaRPr>
          </a:p>
        </p:txBody>
      </p:sp>
      <p:sp>
        <p:nvSpPr>
          <p:cNvPr id="267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Dresden.-Pillnitz</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fld id="{2E11752F-C545-41BB-A804-952585009B51}" type="slidenum">
              <a:rPr lang="es-ES" sz="1200" smtClean="0">
                <a:solidFill>
                  <a:prstClr val="black"/>
                </a:solidFill>
              </a:rPr>
              <a:pPr eaLnBrk="1" hangingPunct="1">
                <a:defRPr/>
              </a:pPr>
              <a:t>105</a:t>
            </a:fld>
            <a:endParaRPr lang="es-ES" sz="1200" dirty="0">
              <a:solidFill>
                <a:prstClr val="black"/>
              </a:solidFill>
            </a:endParaRPr>
          </a:p>
        </p:txBody>
      </p:sp>
      <p:sp>
        <p:nvSpPr>
          <p:cNvPr id="268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Dresden.- Pillnitz</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Pillnitz.-Camelia</a:t>
            </a:r>
          </a:p>
        </p:txBody>
      </p:sp>
      <p:sp>
        <p:nvSpPr>
          <p:cNvPr id="4" name="3 Marcador de número de diapositiva"/>
          <p:cNvSpPr>
            <a:spLocks noGrp="1"/>
          </p:cNvSpPr>
          <p:nvPr>
            <p:ph type="sldNum" sz="quarter" idx="5"/>
          </p:nvPr>
        </p:nvSpPr>
        <p:spPr/>
        <p:txBody>
          <a:bodyPr/>
          <a:lstStyle/>
          <a:p>
            <a:pPr>
              <a:defRPr/>
            </a:pPr>
            <a:fld id="{DF42FC6F-C77A-4ED7-AC1D-7AA22F0E3DAA}"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12A4FECA-83D6-4B51-BAC1-42BAF326F372}"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52DC270B-1D2B-471D-82D5-1495B03AC0CC}"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13EC7B5E-067F-4ED8-A881-A268130119A6}"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618079DD-FBC2-4937-8F09-2B93012CD795}"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624ED8ED-5D26-49DA-8564-7A6A1F1730E3}"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1AFC69D9-707B-42CF-A0A2-C39FD7394D9E}"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6473AFF1-7998-4B34-BE65-B3DDAEB58C89}"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0CB122AF-AFC7-4006-9CFD-261E32AC2241}"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6D9C1FC5-DE5C-4E6F-A1C3-9754DA1A2EC3}"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AEFB7EE5-5E40-463A-B3CA-810FC779E829}"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C0DD3A8F-7A8B-408B-BA9A-565A8A0872F0}"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D252F844-4792-45E8-9DD2-497CA48CBCF1}"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724528C8-AD0D-4DB1-98F8-E3981AAABB14}"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76E6B71A-6BA6-493F-9787-7E7D36A5AA6A}"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F760B6D6-D2E6-4BDA-B67C-F1CE647EAC35}"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43449272-E38F-4B2F-B024-10F472E2F07F}"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Schloos Pillnitz.-</a:t>
            </a:r>
          </a:p>
        </p:txBody>
      </p:sp>
      <p:sp>
        <p:nvSpPr>
          <p:cNvPr id="4" name="3 Marcador de número de diapositiva"/>
          <p:cNvSpPr>
            <a:spLocks noGrp="1"/>
          </p:cNvSpPr>
          <p:nvPr>
            <p:ph type="sldNum" sz="quarter" idx="5"/>
          </p:nvPr>
        </p:nvSpPr>
        <p:spPr/>
        <p:txBody>
          <a:bodyPr/>
          <a:lstStyle/>
          <a:p>
            <a:pPr>
              <a:defRPr/>
            </a:pPr>
            <a:fld id="{2892C302-8BCA-4CB0-9A8C-EA6470F976C7}" type="slidenum">
              <a:rPr lang="es-ES">
                <a:solidFill>
                  <a:prstClr val="black"/>
                </a:solidFill>
              </a:rPr>
              <a:pPr>
                <a:defRPr/>
              </a:pPr>
              <a:t>123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246440" cy="1656184"/>
          </a:xfrm>
        </p:spPr>
        <p:txBody>
          <a:bodyPr>
            <a:noAutofit/>
          </a:bodyPr>
          <a:lstStyle/>
          <a:p>
            <a:r>
              <a:rPr lang="es-ES" sz="3200" dirty="0"/>
              <a:t>EUROPA.-LA VUELTA AL MUNDO EN 885 JARDINES.-ALEMANIA.-Y</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fontScale="90000"/>
          </a:bodyPr>
          <a:lstStyle/>
          <a:p>
            <a:pPr eaLnBrk="1" hangingPunct="1"/>
            <a:r>
              <a:rPr lang="es-ES_tradnl" sz="3800" dirty="0"/>
              <a:t>Pücklerpark Branitz Palace Gardens</a:t>
            </a:r>
          </a:p>
        </p:txBody>
      </p:sp>
      <p:sp>
        <p:nvSpPr>
          <p:cNvPr id="56323" name="Rectangle 3"/>
          <p:cNvSpPr>
            <a:spLocks noGrp="1" noChangeArrowheads="1"/>
          </p:cNvSpPr>
          <p:nvPr>
            <p:ph sz="quarter" idx="1"/>
          </p:nvPr>
        </p:nvSpPr>
        <p:spPr/>
        <p:txBody>
          <a:bodyPr/>
          <a:lstStyle/>
          <a:p>
            <a:pPr eaLnBrk="1" hangingPunct="1">
              <a:lnSpc>
                <a:spcPct val="90000"/>
              </a:lnSpc>
            </a:pPr>
            <a:r>
              <a:rPr lang="es-ES_tradnl" sz="2400" dirty="0"/>
              <a:t>Situado en Cottbus.-Alemania.</a:t>
            </a:r>
          </a:p>
          <a:p>
            <a:pPr eaLnBrk="1" hangingPunct="1">
              <a:lnSpc>
                <a:spcPct val="90000"/>
              </a:lnSpc>
            </a:pPr>
            <a:r>
              <a:rPr lang="es-ES_tradnl" sz="2400" dirty="0"/>
              <a:t>La obra tardía del príncipe Hermann von Pückler-Muskau.</a:t>
            </a:r>
          </a:p>
          <a:p>
            <a:pPr eaLnBrk="1" hangingPunct="1">
              <a:lnSpc>
                <a:spcPct val="90000"/>
              </a:lnSpc>
            </a:pPr>
            <a:r>
              <a:rPr lang="es-ES_tradnl" sz="2400" dirty="0"/>
              <a:t>Es uno de los parques paisajísticos mas hermosos de Alemania, creado siguiendo el ejemplo ingles y dividido en diferentes sectores.</a:t>
            </a:r>
          </a:p>
          <a:p>
            <a:pPr eaLnBrk="1" hangingPunct="1">
              <a:lnSpc>
                <a:spcPct val="90000"/>
              </a:lnSpc>
            </a:pPr>
            <a:r>
              <a:rPr lang="es-ES_tradnl" sz="2400" dirty="0"/>
              <a:t>El parque es una obra artística de renombre internacional.</a:t>
            </a:r>
          </a:p>
          <a:p>
            <a:pPr eaLnBrk="1" hangingPunct="1"/>
            <a:r>
              <a:rPr lang="es-ES_tradnl" sz="2400" dirty="0"/>
              <a:t>Sinuosos caminos, suaves colinas, dinámicas llanuras, pintorescos estanques y joyas esculturales complementan el parque.</a:t>
            </a:r>
          </a:p>
        </p:txBody>
      </p:sp>
    </p:spTree>
    <p:extLst>
      <p:ext uri="{BB962C8B-B14F-4D97-AF65-F5344CB8AC3E}">
        <p14:creationId xmlns:p14="http://schemas.microsoft.com/office/powerpoint/2010/main" val="1795672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692150"/>
            <a:ext cx="6825952" cy="5327650"/>
          </a:xfrm>
        </p:spPr>
        <p:txBody>
          <a:bodyPr/>
          <a:lstStyle/>
          <a:p>
            <a:pPr eaLnBrk="1" hangingPunct="1"/>
            <a:r>
              <a:rPr lang="es-ES" sz="2400" dirty="0"/>
              <a:t>Integradas con gran efecto en el paisaje saltan a la vista dos pirámides, en una de ellas esta la ultima morada del príncipe.</a:t>
            </a:r>
          </a:p>
          <a:p>
            <a:pPr eaLnBrk="1" hangingPunct="1"/>
            <a:r>
              <a:rPr lang="es-ES" sz="2400" dirty="0"/>
              <a:t>El jardín esta incluido en las rutas turísticas de la zona, visitado por gran cantidad de publico en distintas estaciones del año.</a:t>
            </a:r>
          </a:p>
          <a:p>
            <a:pPr eaLnBrk="1" hangingPunct="1"/>
            <a:endParaRPr lang="es-ES" dirty="0"/>
          </a:p>
        </p:txBody>
      </p:sp>
    </p:spTree>
    <p:extLst>
      <p:ext uri="{BB962C8B-B14F-4D97-AF65-F5344CB8AC3E}">
        <p14:creationId xmlns:p14="http://schemas.microsoft.com/office/powerpoint/2010/main" val="116123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Branitz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666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Branitz Herbst-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92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Bran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6194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Branitz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470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Branitz Park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410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Bran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832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Branitz Herbst-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733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Branitz Park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886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Branitz Herbst-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20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Branitz Herbst-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6509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Branitz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3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Branitz_landscape_gard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219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Bran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038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Bra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789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pPr fontAlgn="auto">
              <a:spcAft>
                <a:spcPts val="0"/>
              </a:spcAft>
              <a:defRPr/>
            </a:pPr>
            <a:r>
              <a:rPr lang="es-ES" dirty="0"/>
              <a:t>Bad Kissingen</a:t>
            </a:r>
          </a:p>
        </p:txBody>
      </p:sp>
      <p:sp>
        <p:nvSpPr>
          <p:cNvPr id="72707" name="2 Marcador de contenido"/>
          <p:cNvSpPr>
            <a:spLocks noGrp="1"/>
          </p:cNvSpPr>
          <p:nvPr>
            <p:ph sz="quarter" idx="1"/>
          </p:nvPr>
        </p:nvSpPr>
        <p:spPr/>
        <p:txBody>
          <a:bodyPr/>
          <a:lstStyle/>
          <a:p>
            <a:r>
              <a:rPr lang="es-ES" dirty="0"/>
              <a:t>Bad Kissingen es la capital del distrito de Bad Kissingen, situada en Baja Franconia, una de las siete regiones administrativas bávaras. Bad Kissingen está a orillas del río Fränkische Saale al sur del monte Rhön. </a:t>
            </a:r>
          </a:p>
          <a:p>
            <a:r>
              <a:rPr lang="es-ES" dirty="0"/>
              <a:t>El Staatsbad (balneario estatal) Bad Kissingen es un balneario de fama mundial.</a:t>
            </a:r>
          </a:p>
          <a:p>
            <a:r>
              <a:rPr lang="es-ES" dirty="0"/>
              <a:t>En Bad Kissingen, se encuentran el Luitpold-Park, el Rosengarten (Jardín de las rosas) y el Klaushof, que da cabida a muchas especies de fieras salvajes y puede visitarse todo el año.</a:t>
            </a:r>
          </a:p>
        </p:txBody>
      </p:sp>
    </p:spTree>
    <p:extLst>
      <p:ext uri="{BB962C8B-B14F-4D97-AF65-F5344CB8AC3E}">
        <p14:creationId xmlns:p14="http://schemas.microsoft.com/office/powerpoint/2010/main" val="4064033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Documents and Settings\JOSE ELIAS\Escritorio\ALEMANIA\Alemania.--Fraankische-Saa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Documents and Settings\JOSE ELIAS\Escritorio\ALEMANIA\Alemania.-Faankische-Saale-Kissingen-Okt200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53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JOSE ELIAS\Escritorio\ALEMANIA\Alemania.-Gysenbergpark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169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625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6612"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3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575" y="3581400"/>
            <a:ext cx="44719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4 Image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3581400"/>
            <a:ext cx="4703762"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52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625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1311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937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0"/>
            <a:ext cx="9144000" cy="679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5056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JOSE ELIAS\Escritorio\ALEMANIA\Alemania.-Kissingen-Rosengarte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242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Escritorio\ALEMANIA\Alemania.--Kissingen-Rosengarte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669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Bad Kissingen Rosengarten</a:t>
            </a:r>
          </a:p>
        </p:txBody>
      </p:sp>
      <p:sp>
        <p:nvSpPr>
          <p:cNvPr id="3" name="2 Marcador de contenido"/>
          <p:cNvSpPr>
            <a:spLocks noGrp="1"/>
          </p:cNvSpPr>
          <p:nvPr>
            <p:ph sz="quarter" idx="1"/>
          </p:nvPr>
        </p:nvSpPr>
        <p:spPr/>
        <p:txBody>
          <a:bodyPr>
            <a:normAutofit lnSpcReduction="10000"/>
          </a:bodyPr>
          <a:lstStyle/>
          <a:p>
            <a:pPr marL="274320" indent="-274320" fontAlgn="auto">
              <a:spcAft>
                <a:spcPts val="0"/>
              </a:spcAft>
              <a:buFont typeface="Wingdings"/>
              <a:buChar char=""/>
              <a:defRPr/>
            </a:pPr>
            <a:r>
              <a:rPr lang="es-ES" dirty="0"/>
              <a:t>El Jardín de las Rosas </a:t>
            </a:r>
          </a:p>
          <a:p>
            <a:pPr marL="274320" indent="-274320" fontAlgn="auto">
              <a:spcAft>
                <a:spcPts val="0"/>
              </a:spcAft>
              <a:buFont typeface="Wingdings"/>
              <a:buChar char=""/>
              <a:defRPr/>
            </a:pPr>
            <a:r>
              <a:rPr lang="es-ES" dirty="0"/>
              <a:t>Rosas rosas en promesas de gran escala, jardín de rosas, la fragancia y la belleza de cada año hacen en los meses de verano atraen a muchos visitantes e inspirar. </a:t>
            </a:r>
          </a:p>
          <a:p>
            <a:pPr marL="274320" indent="-274320" fontAlgn="auto">
              <a:spcAft>
                <a:spcPts val="0"/>
              </a:spcAft>
              <a:buFont typeface="Wingdings"/>
              <a:buChar char=""/>
              <a:defRPr/>
            </a:pPr>
            <a:r>
              <a:rPr lang="es-ES" dirty="0"/>
              <a:t>El Jardín de las Rosas está en contraste con el jardín spa, que estaba reservado para los huéspedes del spa, surgió como un jardín para los ciudadanos. Ahora disfrutar de todo el esplendor de los 12.000 rosales, que en junio y julio tienen su flor y el aroma más hermosa. Para alrededor de 2,5 hectáreas cerca de 155 variedades de rosas para admirar.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625429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457200" y="404813"/>
            <a:ext cx="7467600" cy="6069012"/>
          </a:xfrm>
        </p:spPr>
        <p:txBody>
          <a:bodyPr/>
          <a:lstStyle/>
          <a:p>
            <a:r>
              <a:rPr lang="es-ES" dirty="0"/>
              <a:t>La rosaleda tiene que ofrecer, pero aún más que las muchas rosas deliciosamente perfumados: una fuente de gran fanático, que es una oportunidad de foto popular, el Monumento a la fuente descubridor Balthasar Neumann y Georg Anton Boxberger, céspedes ornamentales se plantan macizos de flores y grandes árboles de palma, la propagación en el verano de estilo mediterráneo , y el desembarco de Ausflugsschiffchens "Dampferle Saale". </a:t>
            </a:r>
          </a:p>
          <a:p>
            <a:r>
              <a:rPr lang="es-ES" dirty="0"/>
              <a:t>En el puerto como sentarse en las bancas blancas hermosas, las sillas están en buen tiempo en alta demanda Springrbunnen. </a:t>
            </a:r>
          </a:p>
          <a:p>
            <a:r>
              <a:rPr lang="es-ES" dirty="0"/>
              <a:t>Al lado, puede dejar que relajarse y disfrutar de los cafés. </a:t>
            </a:r>
          </a:p>
          <a:p>
            <a:endParaRPr lang="es-ES" dirty="0"/>
          </a:p>
        </p:txBody>
      </p:sp>
    </p:spTree>
    <p:extLst>
      <p:ext uri="{BB962C8B-B14F-4D97-AF65-F5344CB8AC3E}">
        <p14:creationId xmlns:p14="http://schemas.microsoft.com/office/powerpoint/2010/main" val="2853262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457200" y="404813"/>
            <a:ext cx="7467600" cy="6069012"/>
          </a:xfrm>
        </p:spPr>
        <p:txBody>
          <a:bodyPr/>
          <a:lstStyle/>
          <a:p>
            <a:r>
              <a:rPr lang="es-ES" dirty="0"/>
              <a:t>La reina de las flores, incluso en junio, cuando el jardín de rosas en plena floración, la opción tradicional del Baile dedicado a la Rosa con Rosa Reina .</a:t>
            </a:r>
          </a:p>
          <a:p>
            <a:r>
              <a:rPr lang="es-ES" dirty="0"/>
              <a:t> El baile es uno de los eventos sociales durante el "Verano Kissinger".</a:t>
            </a:r>
          </a:p>
          <a:p>
            <a:r>
              <a:rPr lang="es-ES" dirty="0"/>
              <a:t> Combina embriagador aroma de las rosas, pétalos de rosa en la luz de las velas y de la danza en una obra de arte inolvidable en el ambiente romántico del edificio Regent.</a:t>
            </a:r>
          </a:p>
        </p:txBody>
      </p:sp>
    </p:spTree>
    <p:extLst>
      <p:ext uri="{BB962C8B-B14F-4D97-AF65-F5344CB8AC3E}">
        <p14:creationId xmlns:p14="http://schemas.microsoft.com/office/powerpoint/2010/main" val="4098678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Documents and Settings\JOSE ELIAS\Escritorio\ALEMANIA\Alemania.-Rosengarten-Juni2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96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119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8296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712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499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84575" y="2678113"/>
            <a:ext cx="1974850"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2 Imagen"/>
          <p:cNvPicPr>
            <a:picLocks noChangeAspect="1"/>
          </p:cNvPicPr>
          <p:nvPr/>
        </p:nvPicPr>
        <p:blipFill>
          <a:blip r:embed="rId2">
            <a:extLst>
              <a:ext uri="{28A0092B-C50C-407E-A947-70E740481C1C}">
                <a14:useLocalDpi xmlns:a14="http://schemas.microsoft.com/office/drawing/2010/main" val="0"/>
              </a:ext>
            </a:extLst>
          </a:blip>
          <a:srcRect l="1154" t="2104" r="3522" b="875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46360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66851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431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216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284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402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6552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860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3216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2030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5278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2942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337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302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2181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lstStyle/>
          <a:p>
            <a:pPr fontAlgn="auto">
              <a:spcAft>
                <a:spcPts val="0"/>
              </a:spcAft>
              <a:defRPr/>
            </a:pPr>
            <a:r>
              <a:rPr lang="es-ES" dirty="0"/>
              <a:t>Augsburg botanischer garten</a:t>
            </a:r>
          </a:p>
        </p:txBody>
      </p:sp>
      <p:sp>
        <p:nvSpPr>
          <p:cNvPr id="105475" name="2 Marcador de contenido"/>
          <p:cNvSpPr>
            <a:spLocks noGrp="1"/>
          </p:cNvSpPr>
          <p:nvPr>
            <p:ph sz="quarter" idx="1"/>
          </p:nvPr>
        </p:nvSpPr>
        <p:spPr>
          <a:xfrm>
            <a:off x="457200" y="2205038"/>
            <a:ext cx="7467600" cy="4268787"/>
          </a:xfrm>
        </p:spPr>
        <p:txBody>
          <a:bodyPr/>
          <a:lstStyle/>
          <a:p>
            <a:r>
              <a:rPr lang="es-ES" dirty="0"/>
              <a:t>El Botanischer Garten Augsburg (10 hectáreas) es un jardín botánico ubicado en Dr.-Ziegenspeck-Weg 10, Augsburg , Baviera , Alemania . </a:t>
            </a:r>
          </a:p>
          <a:p>
            <a:r>
              <a:rPr lang="es-ES" dirty="0"/>
              <a:t>Abre todos los días, una cuota de admisión se carga. </a:t>
            </a:r>
          </a:p>
          <a:p>
            <a:r>
              <a:rPr lang="es-ES" dirty="0"/>
              <a:t>Hoy, el jardín cuenta con un gran jardín japonés , un jardín de plantas medicinales, rosa jardín, y un jardín de cultivo.</a:t>
            </a:r>
          </a:p>
          <a:p>
            <a:r>
              <a:rPr lang="es-ES" dirty="0"/>
              <a:t> </a:t>
            </a:r>
          </a:p>
        </p:txBody>
      </p:sp>
    </p:spTree>
    <p:extLst>
      <p:ext uri="{BB962C8B-B14F-4D97-AF65-F5344CB8AC3E}">
        <p14:creationId xmlns:p14="http://schemas.microsoft.com/office/powerpoint/2010/main" val="21647486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457200" y="764704"/>
            <a:ext cx="7467600" cy="5709121"/>
          </a:xfrm>
        </p:spPr>
        <p:txBody>
          <a:bodyPr/>
          <a:lstStyle/>
          <a:p>
            <a:r>
              <a:rPr lang="es-ES" dirty="0"/>
              <a:t> En total, incluye más de 3100 especies y variedades de plantas perennes silvestres, hierbas , pastos y helechos , con 280 especies y variedades de rosas , a unos 1200 especies y variedades de plantas de invernadero, y más de un millón de plantas de bulbo.    </a:t>
            </a:r>
          </a:p>
          <a:p>
            <a:r>
              <a:rPr lang="es-ES" dirty="0"/>
              <a:t> Otros puntos de interés, como los cactus , euphorbia y suculentas , así como un jardín de salvia y plantas trepadoras. </a:t>
            </a:r>
          </a:p>
          <a:p>
            <a:endParaRPr lang="es-ES" dirty="0"/>
          </a:p>
        </p:txBody>
      </p:sp>
    </p:spTree>
    <p:extLst>
      <p:ext uri="{BB962C8B-B14F-4D97-AF65-F5344CB8AC3E}">
        <p14:creationId xmlns:p14="http://schemas.microsoft.com/office/powerpoint/2010/main" val="6082941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p:cNvPicPr>
            <a:picLocks noChangeAspect="1"/>
          </p:cNvPicPr>
          <p:nvPr/>
        </p:nvPicPr>
        <p:blipFill>
          <a:blip r:embed="rId3">
            <a:extLst>
              <a:ext uri="{28A0092B-C50C-407E-A947-70E740481C1C}">
                <a14:useLocalDpi xmlns:a14="http://schemas.microsoft.com/office/drawing/2010/main" val="0"/>
              </a:ext>
            </a:extLst>
          </a:blip>
          <a:srcRect b="725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3890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3306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9358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4" descr="C:\Documents and Settings\JOSE ELIAS\Escritorio\ALEMANIA\Augsburg_Bot_Garten_Japang_Im_Pavill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0748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0404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912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6325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Documents and Settings\JOSE ELIAS\Escritorio\ALEMANIA\-Augsburg_Bot_Garten_Japang_Mittelte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7137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706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9050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0968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1253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3976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0822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327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8759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9793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568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986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Berlin Chinese Garten</a:t>
            </a:r>
          </a:p>
        </p:txBody>
      </p:sp>
      <p:sp>
        <p:nvSpPr>
          <p:cNvPr id="126979" name="2 Marcador de contenido"/>
          <p:cNvSpPr>
            <a:spLocks noGrp="1"/>
          </p:cNvSpPr>
          <p:nvPr>
            <p:ph sz="quarter" idx="1"/>
          </p:nvPr>
        </p:nvSpPr>
        <p:spPr/>
        <p:txBody>
          <a:bodyPr>
            <a:normAutofit lnSpcReduction="10000"/>
          </a:bodyPr>
          <a:lstStyle/>
          <a:p>
            <a:r>
              <a:rPr lang="es-ES" dirty="0"/>
              <a:t>El jardín chino es una parte de la Marzahn parque recreativo que es uno de los centros recreativos más populares de todo Berlín. </a:t>
            </a:r>
          </a:p>
          <a:p>
            <a:r>
              <a:rPr lang="es-ES" dirty="0"/>
              <a:t>En una superficie total de aproximadamente 21 hectáreas, jardines de todo el mundo son, desde el año 1987 siendo restaurados a su antigua gloria. </a:t>
            </a:r>
          </a:p>
          <a:p>
            <a:r>
              <a:rPr lang="es-ES" dirty="0"/>
              <a:t>Al lado del jardín chino también hay un jardín balinés, un jardín oriental y numerosos jardines temáticos </a:t>
            </a:r>
          </a:p>
          <a:p>
            <a:r>
              <a:rPr lang="es-ES" dirty="0"/>
              <a:t> El jardín chino y de hecho todo el parque recreativo Marzahn es una atracción especial para todos los visitantes de Berlín.  </a:t>
            </a:r>
          </a:p>
        </p:txBody>
      </p:sp>
    </p:spTree>
    <p:extLst>
      <p:ext uri="{BB962C8B-B14F-4D97-AF65-F5344CB8AC3E}">
        <p14:creationId xmlns:p14="http://schemas.microsoft.com/office/powerpoint/2010/main" val="21146909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3375"/>
            <a:ext cx="7643192" cy="6140450"/>
          </a:xfrm>
        </p:spPr>
        <p:txBody>
          <a:bodyPr>
            <a:normAutofit lnSpcReduction="10000"/>
          </a:bodyPr>
          <a:lstStyle/>
          <a:p>
            <a:pPr marL="274320" indent="-274320" fontAlgn="auto">
              <a:spcAft>
                <a:spcPts val="0"/>
              </a:spcAft>
              <a:buFont typeface="Wingdings"/>
              <a:buChar char=""/>
              <a:defRPr/>
            </a:pPr>
            <a:r>
              <a:rPr lang="es-ES" dirty="0"/>
              <a:t>El jardín chino es, pues, una joya especial dentro del parque recreativo Marzahn. </a:t>
            </a:r>
          </a:p>
          <a:p>
            <a:pPr marL="274320" indent="-274320" fontAlgn="auto">
              <a:spcAft>
                <a:spcPts val="0"/>
              </a:spcAft>
              <a:buFont typeface="Wingdings"/>
              <a:buChar char=""/>
              <a:defRPr/>
            </a:pPr>
            <a:r>
              <a:rPr lang="es-ES" dirty="0"/>
              <a:t>Fue creado en honor del hermanamiento de Berlín con Pekín, y fue finalmente inaugurado en octubre de 2000. </a:t>
            </a:r>
          </a:p>
          <a:p>
            <a:pPr marL="274320" indent="-274320" fontAlgn="auto">
              <a:spcAft>
                <a:spcPts val="0"/>
              </a:spcAft>
              <a:buFont typeface="Wingdings"/>
              <a:buChar char=""/>
              <a:defRPr/>
            </a:pPr>
            <a:r>
              <a:rPr lang="es-ES" dirty="0"/>
              <a:t>El corazón del jardín se encuentra un lago con una superficie aproximada de 4.500 metros cuadrados, rodeado de un paisaje montañoso planta rica. Aparte de las plantas establecidas artísticamente también se encontrará una réplica de una sección de la Gran Muralla de China, además de numerosos puentes y pabellones. </a:t>
            </a:r>
          </a:p>
          <a:p>
            <a:pPr marL="274320" indent="-274320" fontAlgn="auto">
              <a:spcAft>
                <a:spcPts val="0"/>
              </a:spcAft>
              <a:buFont typeface="Wingdings"/>
              <a:buChar char=""/>
              <a:defRPr/>
            </a:pPr>
            <a:r>
              <a:rPr lang="es-ES" dirty="0"/>
              <a:t>Estos atractivos no fueron modelados por los arquitectos alemanes, sino que son estructuras elaboradas que fueron decoradas por arquitectos y paisajistas chinos.</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42200567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457200" y="333375"/>
            <a:ext cx="7467600" cy="6140450"/>
          </a:xfrm>
        </p:spPr>
        <p:txBody>
          <a:bodyPr>
            <a:normAutofit lnSpcReduction="10000"/>
          </a:bodyPr>
          <a:lstStyle/>
          <a:p>
            <a:r>
              <a:rPr lang="es-ES" dirty="0"/>
              <a:t>Como aspectos más destacados visuales hay varios temas con código de color en el jardín chino, por ejemplo un jardín blanco con muchas flores de loto o de los rododendros impresionantes. </a:t>
            </a:r>
          </a:p>
          <a:p>
            <a:r>
              <a:rPr lang="es-ES" dirty="0"/>
              <a:t>En el centro del jardín chino hay una característica que es muy popular entre los berlineses - una casa original de té chino en el que varios tés especiales de China, en particular, de té verde se ofrecen. </a:t>
            </a:r>
          </a:p>
          <a:p>
            <a:r>
              <a:rPr lang="es-ES" dirty="0"/>
              <a:t>Un viaje al jardín chino sin duda debe restablecerse con una visita a la casa de té.</a:t>
            </a:r>
          </a:p>
          <a:p>
            <a:r>
              <a:rPr lang="es-ES" dirty="0"/>
              <a:t> Además, es recomendable asignar un montón de tiempo cuando se visita, como cada jardín individual cubre un área extensa nos puede tomar varias horas. </a:t>
            </a:r>
          </a:p>
          <a:p>
            <a:endParaRPr lang="es-ES" dirty="0"/>
          </a:p>
        </p:txBody>
      </p:sp>
    </p:spTree>
    <p:extLst>
      <p:ext uri="{BB962C8B-B14F-4D97-AF65-F5344CB8AC3E}">
        <p14:creationId xmlns:p14="http://schemas.microsoft.com/office/powerpoint/2010/main" val="2304666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6818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3704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1736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6050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0231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338" y="66675"/>
            <a:ext cx="9110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0860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15390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8369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62836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p:cNvPicPr>
            <a:picLocks noChangeAspect="1"/>
          </p:cNvPicPr>
          <p:nvPr/>
        </p:nvPicPr>
        <p:blipFill>
          <a:blip r:embed="rId3">
            <a:extLst>
              <a:ext uri="{28A0092B-C50C-407E-A947-70E740481C1C}">
                <a14:useLocalDpi xmlns:a14="http://schemas.microsoft.com/office/drawing/2010/main" val="0"/>
              </a:ext>
            </a:extLst>
          </a:blip>
          <a:srcRect b="529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8188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3">
            <a:extLst>
              <a:ext uri="{28A0092B-C50C-407E-A947-70E740481C1C}">
                <a14:useLocalDpi xmlns:a14="http://schemas.microsoft.com/office/drawing/2010/main" val="0"/>
              </a:ext>
            </a:extLst>
          </a:blip>
          <a:srcRect b="4706"/>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6219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8310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42830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Documents and Settings\JOSE ELIAS\Escritorio\ALEMANIA\Berlin.--Chin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11467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Documents and Settings\JOSE ELIAS\Escritorio\ALEMANIA\Berlin.--China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1205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2846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p:cNvPicPr>
            <a:picLocks noChangeAspect="1"/>
          </p:cNvPicPr>
          <p:nvPr/>
        </p:nvPicPr>
        <p:blipFill>
          <a:blip r:embed="rId3">
            <a:extLst>
              <a:ext uri="{28A0092B-C50C-407E-A947-70E740481C1C}">
                <a14:useLocalDpi xmlns:a14="http://schemas.microsoft.com/office/drawing/2010/main" val="0"/>
              </a:ext>
            </a:extLst>
          </a:blip>
          <a:srcRect b="470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0056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036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3415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1926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77180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42349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fontAlgn="auto">
              <a:spcAft>
                <a:spcPts val="0"/>
              </a:spcAft>
              <a:defRPr/>
            </a:pPr>
            <a:r>
              <a:rPr lang="es-ES" dirty="0"/>
              <a:t>Dresden.-Pillnitz Castle</a:t>
            </a:r>
          </a:p>
        </p:txBody>
      </p:sp>
      <p:sp>
        <p:nvSpPr>
          <p:cNvPr id="48131" name="2 Marcador de contenido"/>
          <p:cNvSpPr>
            <a:spLocks noGrp="1"/>
          </p:cNvSpPr>
          <p:nvPr>
            <p:ph sz="quarter" idx="1"/>
          </p:nvPr>
        </p:nvSpPr>
        <p:spPr/>
        <p:txBody>
          <a:bodyPr>
            <a:normAutofit fontScale="92500" lnSpcReduction="10000"/>
          </a:bodyPr>
          <a:lstStyle/>
          <a:p>
            <a:pPr marL="274320" indent="-274320" fontAlgn="auto">
              <a:spcAft>
                <a:spcPts val="0"/>
              </a:spcAft>
              <a:buFont typeface="Wingdings"/>
              <a:buChar char=""/>
              <a:defRPr/>
            </a:pPr>
            <a:r>
              <a:rPr lang="es-ES" dirty="0"/>
              <a:t>Pillnitz Castle desde el 18 Century está situado en el río Elba en el antiguo pueblo de Pillnitz , que hoy es el distrito de Dresde pertenece.</a:t>
            </a:r>
          </a:p>
          <a:p>
            <a:pPr marL="274320" indent="-274320" fontAlgn="auto">
              <a:spcAft>
                <a:spcPts val="0"/>
              </a:spcAft>
              <a:buFont typeface="Wingdings"/>
              <a:buChar char=""/>
              <a:defRPr/>
            </a:pPr>
            <a:r>
              <a:rPr lang="es-ES" dirty="0"/>
              <a:t> Se compone de tres partes principales del edificio, que se encuentra en el palacio del agua del Elba, hacia la ladera opuesta del palacio de montaña y unirse a ellos en el lado este de Nueva Palace. Jardín cerrado por los edificios barrocos placer se complementa con un parque que lo rodea. </a:t>
            </a:r>
          </a:p>
          <a:p>
            <a:pPr marL="274320" indent="-274320" fontAlgn="auto">
              <a:spcAft>
                <a:spcPts val="0"/>
              </a:spcAft>
              <a:buFont typeface="Wingdings"/>
              <a:buChar char=""/>
              <a:defRPr/>
            </a:pPr>
            <a:r>
              <a:rPr lang="es-ES" dirty="0"/>
              <a:t>Pillnitz es un excelente ejemplo de la Moda de China del 18 Century. Poco después de la finalización tuvo lugar en 1791 aquí cumpliendo Prince, cuyas ganancias como Declaración Pillnitz  pasó a la historia del mundo.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9199897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2 Marcador de contenido"/>
          <p:cNvSpPr>
            <a:spLocks noGrp="1"/>
          </p:cNvSpPr>
          <p:nvPr>
            <p:ph sz="quarter" idx="1"/>
          </p:nvPr>
        </p:nvSpPr>
        <p:spPr>
          <a:xfrm>
            <a:off x="457200" y="333375"/>
            <a:ext cx="7467600" cy="6140450"/>
          </a:xfrm>
        </p:spPr>
        <p:txBody>
          <a:bodyPr/>
          <a:lstStyle/>
          <a:p>
            <a:r>
              <a:rPr lang="es-ES" dirty="0"/>
              <a:t>Hoy en día se encuentra en, el Palacio Nuevo, el Museo del Palacio de Pillnitz palacio minería y el agua, el Museo de Artes Decorativas de la Colección de Arte Estatales de Dresde .</a:t>
            </a:r>
          </a:p>
          <a:p>
            <a:r>
              <a:rPr lang="es-ES" dirty="0"/>
              <a:t>Mientras que los jardines en el antiguo castillo sólo la economía estaban, que estaban tomando posesión por el Elector de Sajonia expandido intensamente y dedicado de nuevo. condesa Cosel 1712 tuvieron plantas de los jardines traseros. Entre las montañas y el agua era el parque de diversiones palacio barroco con fuentes y Boskettanlagen , por encima del palacio de montaña alrededor de 1723, el gran jardín del palacio, con sus doce hileras de árboles.</a:t>
            </a:r>
          </a:p>
        </p:txBody>
      </p:sp>
    </p:spTree>
    <p:extLst>
      <p:ext uri="{BB962C8B-B14F-4D97-AF65-F5344CB8AC3E}">
        <p14:creationId xmlns:p14="http://schemas.microsoft.com/office/powerpoint/2010/main" val="34259609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2 Marcador de contenido"/>
          <p:cNvSpPr>
            <a:spLocks noGrp="1"/>
          </p:cNvSpPr>
          <p:nvPr>
            <p:ph sz="quarter" idx="1"/>
          </p:nvPr>
        </p:nvSpPr>
        <p:spPr>
          <a:xfrm>
            <a:off x="457200" y="404813"/>
            <a:ext cx="7467600" cy="6069012"/>
          </a:xfrm>
        </p:spPr>
        <p:txBody>
          <a:bodyPr/>
          <a:lstStyle/>
          <a:p>
            <a:r>
              <a:rPr lang="es-ES" dirty="0"/>
              <a:t>Otras extensiones fueron 1778 y 1790, el Jardín Inglés, el Jardín Chino. De 1874 a 1880 una planta conífera con raras coníferas nacionales y extranjeros se ha creado.</a:t>
            </a:r>
          </a:p>
          <a:p>
            <a:r>
              <a:rPr lang="es-ES" dirty="0"/>
              <a:t> El marco establecido lugar de reunión de las plantas de todo el mundo hoy en día incluye seis jardines contiguos con una superficie de 28 hectáreas. </a:t>
            </a:r>
          </a:p>
          <a:p>
            <a:r>
              <a:rPr lang="es-ES" dirty="0"/>
              <a:t>Los más de 230 años de edad y 8,90 metros de altura sobre camelia Pillnitz se considera una atracción botánico. Plantado en 1801 a su actual posición, es uno de los más antiguos de camelias japonesas en Europa . En el período de febrero a abril aparecer hasta 35.000 flores. </a:t>
            </a:r>
          </a:p>
          <a:p>
            <a:endParaRPr lang="es-ES" dirty="0"/>
          </a:p>
          <a:p>
            <a:endParaRPr lang="es-ES" dirty="0"/>
          </a:p>
        </p:txBody>
      </p:sp>
    </p:spTree>
    <p:extLst>
      <p:ext uri="{BB962C8B-B14F-4D97-AF65-F5344CB8AC3E}">
        <p14:creationId xmlns:p14="http://schemas.microsoft.com/office/powerpoint/2010/main" val="5190406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2 Marcador de contenido"/>
          <p:cNvSpPr>
            <a:spLocks noGrp="1"/>
          </p:cNvSpPr>
          <p:nvPr>
            <p:ph sz="quarter" idx="1"/>
          </p:nvPr>
        </p:nvSpPr>
        <p:spPr>
          <a:xfrm>
            <a:off x="457200" y="333375"/>
            <a:ext cx="7467600" cy="6140450"/>
          </a:xfrm>
        </p:spPr>
        <p:txBody>
          <a:bodyPr/>
          <a:lstStyle/>
          <a:p>
            <a:r>
              <a:rPr lang="es-ES" dirty="0"/>
              <a:t>Además de los tesoros botánicos son otras atracciones en el parque, el naranjal , un pabellón en el Jardín Inglés, el Pabellón Chino, la góndola Triton y la Casa de las Palmeras. </a:t>
            </a:r>
          </a:p>
          <a:p>
            <a:r>
              <a:rPr lang="es-ES" dirty="0"/>
              <a:t>El Jardín Inglés se creó en la primavera de 1778 en los terrenos adquiridos en 1725 en la parte noroeste del parque.</a:t>
            </a:r>
          </a:p>
          <a:p>
            <a:r>
              <a:rPr lang="es-ES" dirty="0"/>
              <a:t> El paisaje hecho por el hombre en el estilo de un entusiasmo por la naturaleza no requiere staffages sustanciales. Sólo una cabeza más grande que la vida de la Juno Ludovisi , un molde de bronce de la cabeza de la mujer romana en Thermenmuseum , lo colocó en la 19 ª Siglo en la isla en la laguna se encuentra aquí. </a:t>
            </a:r>
          </a:p>
          <a:p>
            <a:endParaRPr lang="es-ES" dirty="0"/>
          </a:p>
        </p:txBody>
      </p:sp>
    </p:spTree>
    <p:extLst>
      <p:ext uri="{BB962C8B-B14F-4D97-AF65-F5344CB8AC3E}">
        <p14:creationId xmlns:p14="http://schemas.microsoft.com/office/powerpoint/2010/main" val="6715166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2 Marcador de contenido"/>
          <p:cNvSpPr>
            <a:spLocks noGrp="1"/>
          </p:cNvSpPr>
          <p:nvPr>
            <p:ph sz="quarter" idx="1"/>
          </p:nvPr>
        </p:nvSpPr>
        <p:spPr>
          <a:xfrm>
            <a:off x="457200" y="404813"/>
            <a:ext cx="7467600" cy="6069012"/>
          </a:xfrm>
        </p:spPr>
        <p:txBody>
          <a:bodyPr/>
          <a:lstStyle/>
          <a:p>
            <a:r>
              <a:rPr lang="es-ES" dirty="0"/>
              <a:t>Johann Daniel Schade 1780 diseñó el Pabellón de Inglés, un templo circular siguiendo el modelo del Tempietto Roma. </a:t>
            </a:r>
          </a:p>
          <a:p>
            <a:r>
              <a:rPr lang="es-ES" dirty="0"/>
              <a:t>Las tres salas están diseñadas dentro de otra manera.</a:t>
            </a:r>
          </a:p>
          <a:p>
            <a:r>
              <a:rPr lang="es-ES" dirty="0"/>
              <a:t> Mientras que en el estilo de Luis XVI sorprendió salón diseñado en la planta baja con un color elegante, el piso está acabado en blanco. </a:t>
            </a:r>
          </a:p>
          <a:p>
            <a:r>
              <a:rPr lang="es-ES" dirty="0"/>
              <a:t> jardín con cenador chino </a:t>
            </a:r>
          </a:p>
          <a:p>
            <a:r>
              <a:rPr lang="es-ES" dirty="0"/>
              <a:t>La última ampliación de la zona del castillo, la adquisición de otros terrenos en la parte norte del parque en 1790, que incluía lo que también tiene un estanque fuente. </a:t>
            </a:r>
          </a:p>
          <a:p>
            <a:r>
              <a:rPr lang="es-ES" dirty="0"/>
              <a:t> Esta tarde fue nombrado después de que el edificio Jardín pabellón chino. </a:t>
            </a:r>
          </a:p>
          <a:p>
            <a:endParaRPr lang="es-ES" dirty="0"/>
          </a:p>
          <a:p>
            <a:endParaRPr lang="es-ES" dirty="0"/>
          </a:p>
        </p:txBody>
      </p:sp>
    </p:spTree>
    <p:extLst>
      <p:ext uri="{BB962C8B-B14F-4D97-AF65-F5344CB8AC3E}">
        <p14:creationId xmlns:p14="http://schemas.microsoft.com/office/powerpoint/2010/main" val="22755185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2 Marcador de contenido"/>
          <p:cNvSpPr>
            <a:spLocks noGrp="1"/>
          </p:cNvSpPr>
          <p:nvPr>
            <p:ph sz="quarter" idx="1"/>
          </p:nvPr>
        </p:nvSpPr>
        <p:spPr>
          <a:xfrm>
            <a:off x="250825" y="404813"/>
            <a:ext cx="7467600" cy="6048375"/>
          </a:xfrm>
        </p:spPr>
        <p:txBody>
          <a:bodyPr/>
          <a:lstStyle/>
          <a:p>
            <a:r>
              <a:rPr lang="es-ES" dirty="0"/>
              <a:t>El Pabellón de China en 1804 bajo la dirección de Christian Friedrich Schuricht construido. </a:t>
            </a:r>
          </a:p>
          <a:p>
            <a:r>
              <a:rPr lang="es-ES" dirty="0"/>
              <a:t>Su arquitectura refleja el antiguo mostrador de China. </a:t>
            </a:r>
          </a:p>
          <a:p>
            <a:r>
              <a:rPr lang="es-ES" dirty="0"/>
              <a:t>El interior consta de una habitación individual.</a:t>
            </a:r>
          </a:p>
          <a:p>
            <a:r>
              <a:rPr lang="es-ES" dirty="0"/>
              <a:t> Sus paredes están pintadas con ocho pinturas de paisajes chinos, que son muy probablemente por Johann Ludwig Giesel. </a:t>
            </a:r>
          </a:p>
          <a:p>
            <a:r>
              <a:rPr lang="es-ES" dirty="0"/>
              <a:t>El Pabellón de China es considerada la mejor simulación de una estructura cerrada de Europa del Este asiático.  </a:t>
            </a:r>
          </a:p>
          <a:p>
            <a:endParaRPr lang="es-ES" dirty="0"/>
          </a:p>
        </p:txBody>
      </p:sp>
    </p:spTree>
    <p:extLst>
      <p:ext uri="{BB962C8B-B14F-4D97-AF65-F5344CB8AC3E}">
        <p14:creationId xmlns:p14="http://schemas.microsoft.com/office/powerpoint/2010/main" val="21539715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C:\Documents and Settings\JOSE ELIAS\Escritorio\ALEMANIA\Dres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1966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C:\Documents and Settings\JOSE ELIAS\Escritorio\ALEMANIA\Dresden.--Lustgarten_Pillnit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4767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C:\Documents and Settings\JOSE ELIAS\Escritorio\ALEMANIA\Dresden.-Pillnitz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2281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C:\Documents and Settings\JOSE ELIAS\Escritorio\ALEMANIA\Dresden.-Pillnitz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8761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C:\Documents and Settings\JOSE ELIAS\Escritorio\ALEMANIA\Dresden.-Pillnitz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197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5570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8362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p:cNvPicPr>
            <a:picLocks noChangeAspect="1"/>
          </p:cNvPicPr>
          <p:nvPr/>
        </p:nvPicPr>
        <p:blipFill>
          <a:blip r:embed="rId3">
            <a:extLst>
              <a:ext uri="{28A0092B-C50C-407E-A947-70E740481C1C}">
                <a14:useLocalDpi xmlns:a14="http://schemas.microsoft.com/office/drawing/2010/main" val="0"/>
              </a:ext>
            </a:extLst>
          </a:blip>
          <a:srcRect b="11835"/>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8801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2857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4688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3579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063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3262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1643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16202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5831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27926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08695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11503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4918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4413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811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p:cNvPicPr>
            <a:picLocks noChangeAspect="1"/>
          </p:cNvPicPr>
          <p:nvPr/>
        </p:nvPicPr>
        <p:blipFill>
          <a:blip r:embed="rId3">
            <a:extLst>
              <a:ext uri="{28A0092B-C50C-407E-A947-70E740481C1C}">
                <a14:useLocalDpi xmlns:a14="http://schemas.microsoft.com/office/drawing/2010/main" val="0"/>
              </a:ext>
            </a:extLst>
          </a:blip>
          <a:srcRect b="803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9180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TotalTime>
  <Words>2112</Words>
  <Application>Microsoft Office PowerPoint</Application>
  <PresentationFormat>Presentación en pantalla (4:3)</PresentationFormat>
  <Paragraphs>273</Paragraphs>
  <Slides>123</Slides>
  <Notes>103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123</vt:i4>
      </vt:variant>
    </vt:vector>
  </HeadingPairs>
  <TitlesOfParts>
    <vt:vector size="129" baseType="lpstr">
      <vt:lpstr>Calibri</vt:lpstr>
      <vt:lpstr>Century Schoolbook</vt:lpstr>
      <vt:lpstr>Times New Roman</vt:lpstr>
      <vt:lpstr>Wingdings</vt:lpstr>
      <vt:lpstr>Wingdings 2</vt:lpstr>
      <vt:lpstr>Default Theme</vt:lpstr>
      <vt:lpstr>EUROPA.-LA VUELTA AL MUNDO EN 885 JARDINES.-ALEMANIA.-Y</vt:lpstr>
      <vt:lpstr>Pücklerpark Branitz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Bad Kissingen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Bad Kissingen Rosengarten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Augsburg botanischer 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Berlin Chinese 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Dresden.-Pillnitz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2018-03-08T16:03:22Z</dcterms:modified>
</cp:coreProperties>
</file>