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082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D7A315-DC2F-49F4-B1BD-388D1D568DE4}"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F37822-B053-4E45-B308-095F5093A6A7}" type="slidenum">
              <a:rPr lang="es-ES" smtClean="0"/>
              <a:t>‹Nº›</a:t>
            </a:fld>
            <a:endParaRPr lang="es-ES" dirty="0"/>
          </a:p>
        </p:txBody>
      </p:sp>
    </p:spTree>
    <p:extLst>
      <p:ext uri="{BB962C8B-B14F-4D97-AF65-F5344CB8AC3E}">
        <p14:creationId xmlns:p14="http://schemas.microsoft.com/office/powerpoint/2010/main" val="2981917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Alpengarten Bad Ausse.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3044987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Alpengarten Bad Ausse.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1011979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Alpengarten Bad Ausse.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4154419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Alpengarten Bad Ausse.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190447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Alpengarten Bad Ausse.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426843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Alpengarten Bad Ausse.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238519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Alpengarten Bad Ausse.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599950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Alpengarten Bad Ausse.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271152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112217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822740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441585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752355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017990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538478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91306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87027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765699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413203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063429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469343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35153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662534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6710794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Innsbruck.-Ambras Castle</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725972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7760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2261335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3345080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5884844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0884820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2055426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1730234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5037742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7221760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Kasteel Alden Biesen.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395355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Wäringerpark.-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7554890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Wäringerpark.-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1846726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Wäringerpark.-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636153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Wäringerpark.-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41074317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Wäringerpark.-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3200433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Wäringerpark.-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5161030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Wäringerpark.-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109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Wäringerpark.-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4969790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Währinger_Park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41585926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Währinger_Park_</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6686300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Währinger_Park_</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281448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Währinger_Park_</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6888890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Währinger_Park_</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42168417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Währinger_Park_</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1130309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University Vienna _botanic_garden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4671851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University Vienna _botanic_garden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9815201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University Vienna _botanic_garden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2963537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University Vienna _botanic_garden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9232121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University Vienna _botanic_garden</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8238495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Vienna_university_botanical.-</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8099827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7335293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Vienna_university_botanical.</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0213122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Vienna_university_botanical.</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891787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Haydnpark</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2791580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Haydnpark</a:t>
            </a:r>
          </a:p>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622667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Haydnpark</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0090294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3939547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6378899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099576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7487847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1248595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213833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8469686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Planetario</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2040966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6203042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5564646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3509767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747793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9230741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742610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2704666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2923323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 eggenberg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2643828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4913169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8084232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0858779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67371011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9751759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4762179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9012775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41483927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4782317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4671279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7793686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9418052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9256205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69824052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31777568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4507227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6352427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2675110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42083916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Schlosspark Laxenburg.-</a:t>
            </a:r>
          </a:p>
        </p:txBody>
      </p:sp>
      <p:sp>
        <p:nvSpPr>
          <p:cNvPr id="4" name="3 Marcador de número de diapositiva"/>
          <p:cNvSpPr>
            <a:spLocks noGrp="1"/>
          </p:cNvSpPr>
          <p:nvPr>
            <p:ph type="sldNum" sz="quarter" idx="10"/>
          </p:nvPr>
        </p:nvSpPr>
        <p:spPr/>
        <p:txBody>
          <a:bodyPr/>
          <a:lstStyle/>
          <a:p>
            <a:fld id="{6A63D865-F7D4-4C2C-BD2F-DBAEC6A0F531}"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4060370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hyperlink" Target="//upload.wikimedia.org/wikipedia/commons/4/42/Schloss_Eggenberg_im_Winter_2008.JPG"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upload.wikimedia.org/wikipedia/commons/b/b2/SchlossEggenbergPlanetengarten.jpg"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72.jpg"/><Relationship Id="rId5" Type="http://schemas.openxmlformats.org/officeDocument/2006/relationships/image" Target="../media/image75.jpeg"/><Relationship Id="rId4" Type="http://schemas.openxmlformats.org/officeDocument/2006/relationships/image" Target="../media/image74.jpeg"/></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79.jpg"/><Relationship Id="rId4" Type="http://schemas.openxmlformats.org/officeDocument/2006/relationships/image" Target="../media/image75.jpeg"/></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 Id="rId5" Type="http://schemas.openxmlformats.org/officeDocument/2006/relationships/image" Target="../media/image104.jpeg"/><Relationship Id="rId4" Type="http://schemas.openxmlformats.org/officeDocument/2006/relationships/image" Target="../media/image103.jpeg"/></Relationships>
</file>

<file path=ppt/slides/_rels/slide1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0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51984" cy="1656184"/>
          </a:xfrm>
        </p:spPr>
        <p:txBody>
          <a:bodyPr>
            <a:noAutofit/>
          </a:bodyPr>
          <a:lstStyle/>
          <a:p>
            <a:r>
              <a:rPr lang="es-ES" sz="3200" dirty="0"/>
              <a:t>EUROPA.-LA VUELTA AL MUNDO EN 885 JARDINES.-AUSTRIA.-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Bad Aussee Alpine Garden </a:t>
            </a:r>
          </a:p>
        </p:txBody>
      </p:sp>
      <p:sp>
        <p:nvSpPr>
          <p:cNvPr id="3" name="2 Marcador de contenido"/>
          <p:cNvSpPr>
            <a:spLocks noGrp="1"/>
          </p:cNvSpPr>
          <p:nvPr>
            <p:ph sz="quarter" idx="1"/>
          </p:nvPr>
        </p:nvSpPr>
        <p:spPr/>
        <p:txBody>
          <a:bodyPr>
            <a:normAutofit/>
          </a:bodyPr>
          <a:lstStyle/>
          <a:p>
            <a:r>
              <a:rPr lang="es-ES" dirty="0"/>
              <a:t>El  Bad Aussee Alpine Garden es el hogar de 12.000 m² aproximadamente 2000 especies de plantas alpinas, arbustos y árboles y plantas raras de todo el mundo.</a:t>
            </a:r>
          </a:p>
          <a:p>
            <a:r>
              <a:rPr lang="es-ES" dirty="0"/>
              <a:t>En purpose-built jardines temáticos plantas medicinales, hierbas, plantas aromáticas, orquídeas y más serán presentados. </a:t>
            </a:r>
          </a:p>
          <a:p>
            <a:r>
              <a:rPr lang="es-ES" dirty="0"/>
              <a:t>Todo lo que crece hasta unos 800 metros sobre el nivel del mar y es fácilmente accesible en coche! En los últimos años, el Jardín Alpino desarrolló un consejo para amantes de la naturaleza y amantes de la jardinería. </a:t>
            </a:r>
          </a:p>
          <a:p>
            <a:endParaRPr lang="es-ES" dirty="0"/>
          </a:p>
        </p:txBody>
      </p:sp>
    </p:spTree>
    <p:extLst>
      <p:ext uri="{BB962C8B-B14F-4D97-AF65-F5344CB8AC3E}">
        <p14:creationId xmlns:p14="http://schemas.microsoft.com/office/powerpoint/2010/main" val="829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749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97788" cy="6858000"/>
          </a:xfrm>
          <a:prstGeom prst="rect">
            <a:avLst/>
          </a:prstGeom>
        </p:spPr>
      </p:pic>
    </p:spTree>
    <p:extLst>
      <p:ext uri="{BB962C8B-B14F-4D97-AF65-F5344CB8AC3E}">
        <p14:creationId xmlns:p14="http://schemas.microsoft.com/office/powerpoint/2010/main" val="3899408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8008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3940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1136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7844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8548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7425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Innsbruck.-Ambras garten </a:t>
            </a:r>
          </a:p>
        </p:txBody>
      </p:sp>
      <p:sp>
        <p:nvSpPr>
          <p:cNvPr id="3" name="2 Marcador de contenido"/>
          <p:cNvSpPr>
            <a:spLocks noGrp="1"/>
          </p:cNvSpPr>
          <p:nvPr>
            <p:ph sz="quarter" idx="1"/>
          </p:nvPr>
        </p:nvSpPr>
        <p:spPr/>
        <p:txBody>
          <a:bodyPr/>
          <a:lstStyle/>
          <a:p>
            <a:r>
              <a:rPr lang="es-ES" dirty="0"/>
              <a:t>Ambras Castle ( alemán : Schloss Ambras) es un renacentista castillo y palacio situado en las colinas de Innsbruck , Austria. </a:t>
            </a:r>
          </a:p>
          <a:p>
            <a:r>
              <a:rPr lang="es-ES" dirty="0"/>
              <a:t>Considerada una de las atracciones turísticas más populares de la ciudad, Ambras Castle fue construido en el siglo XVI en el lugar de un antiguo castillo del siglo X, que se convirtió en el centro de poder de los condes de Andechs .</a:t>
            </a:r>
          </a:p>
          <a:p>
            <a:r>
              <a:rPr lang="es-ES" dirty="0"/>
              <a:t> La importancia cultural e histórica del castillo está estrechamente relacionada con el archiduque Fernando II y fue su residencia desde 1563 hasta 1595.</a:t>
            </a:r>
          </a:p>
        </p:txBody>
      </p:sp>
    </p:spTree>
    <p:extLst>
      <p:ext uri="{BB962C8B-B14F-4D97-AF65-F5344CB8AC3E}">
        <p14:creationId xmlns:p14="http://schemas.microsoft.com/office/powerpoint/2010/main" val="2397432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castillo inferior contiene dos salas de justas armadura de finales del siglo XV, entre ellos varios trajes realizados por el propio archiduque Fernando. </a:t>
            </a:r>
          </a:p>
          <a:p>
            <a:r>
              <a:rPr lang="es-ES" dirty="0"/>
              <a:t> El primer piso del castillo inferior contiene una valiosa colección de arte. </a:t>
            </a:r>
          </a:p>
          <a:p>
            <a:r>
              <a:rPr lang="es-ES" dirty="0"/>
              <a:t>Sobre el Castillo Menor esta el español Hall (Spanische Saal), un ejemplo notable de la arquitectura del Renacimiento alemán, que contiene un intrincado techo de madera embutido  y las paredes adornadas con 27 retratos de cuerpo entero de los gobernantes de Tirol.</a:t>
            </a:r>
          </a:p>
          <a:p>
            <a:r>
              <a:rPr lang="es-ES" dirty="0"/>
              <a:t> El Castillo Alto contiene una amplia galería de retratos con pinturas de numerosos miembros de la Casa de Habsburgo .</a:t>
            </a:r>
          </a:p>
        </p:txBody>
      </p:sp>
    </p:spTree>
    <p:extLst>
      <p:ext uri="{BB962C8B-B14F-4D97-AF65-F5344CB8AC3E}">
        <p14:creationId xmlns:p14="http://schemas.microsoft.com/office/powerpoint/2010/main" val="511124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1855, el archiduque Karl Ludwig , entonces gobernador del Tirol, tuvo el palacio remodelado para utilizarlo como residencia de verano. </a:t>
            </a:r>
          </a:p>
          <a:p>
            <a:r>
              <a:rPr lang="es-ES" dirty="0"/>
              <a:t>Los cambios importantes se realizaron durante este tiempo para el palacio y el parque que lo rodea.</a:t>
            </a:r>
          </a:p>
          <a:p>
            <a:r>
              <a:rPr lang="es-ES" dirty="0"/>
              <a:t> El exterior Bailey (Vorschloss) se construyó una rampa de entrada con cubierta de hiedra para carruajes. </a:t>
            </a:r>
          </a:p>
          <a:p>
            <a:r>
              <a:rPr lang="es-ES" dirty="0"/>
              <a:t>El parque fue rediseñado como un jardín Inglés. Tras la renuncia archiduque Karl Ludwig de sus derechos de sucesión en 1889,  el palacio cayó una vez más en estado ruinoso.</a:t>
            </a:r>
          </a:p>
          <a:p>
            <a:r>
              <a:rPr lang="es-ES" dirty="0"/>
              <a:t>En 1880, se convirtió en un museo y renovado posteriormente.</a:t>
            </a:r>
          </a:p>
        </p:txBody>
      </p:sp>
    </p:spTree>
    <p:extLst>
      <p:ext uri="{BB962C8B-B14F-4D97-AF65-F5344CB8AC3E}">
        <p14:creationId xmlns:p14="http://schemas.microsoft.com/office/powerpoint/2010/main" val="2525859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9260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4197609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9497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4878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7877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0132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1153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7042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501686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4509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65059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7389" r="-1332" b="15137"/>
          <a:stretch/>
        </p:blipFill>
        <p:spPr>
          <a:xfrm>
            <a:off x="0" y="0"/>
            <a:ext cx="9144000" cy="6858000"/>
          </a:xfrm>
          <a:prstGeom prst="rect">
            <a:avLst/>
          </a:prstGeom>
        </p:spPr>
      </p:pic>
    </p:spTree>
    <p:extLst>
      <p:ext uri="{BB962C8B-B14F-4D97-AF65-F5344CB8AC3E}">
        <p14:creationId xmlns:p14="http://schemas.microsoft.com/office/powerpoint/2010/main" val="435943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7299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93339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6981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27984"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9144000" cy="339517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0"/>
            <a:ext cx="4716016" cy="3429000"/>
          </a:xfrm>
          <a:prstGeom prst="rect">
            <a:avLst/>
          </a:prstGeom>
        </p:spPr>
      </p:pic>
    </p:spTree>
    <p:extLst>
      <p:ext uri="{BB962C8B-B14F-4D97-AF65-F5344CB8AC3E}">
        <p14:creationId xmlns:p14="http://schemas.microsoft.com/office/powerpoint/2010/main" val="3397461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Kasteel Alden Biesen</a:t>
            </a:r>
          </a:p>
        </p:txBody>
      </p:sp>
      <p:sp>
        <p:nvSpPr>
          <p:cNvPr id="3" name="2 Marcador de contenido"/>
          <p:cNvSpPr>
            <a:spLocks noGrp="1"/>
          </p:cNvSpPr>
          <p:nvPr>
            <p:ph sz="quarter" idx="1"/>
          </p:nvPr>
        </p:nvSpPr>
        <p:spPr/>
        <p:txBody>
          <a:bodyPr/>
          <a:lstStyle/>
          <a:p>
            <a:r>
              <a:rPr lang="es-ES" dirty="0"/>
              <a:t>Los edificios utilizados por los caballeros teutónicos en la edad media fueron reemplazados por un castillo rodeado de agua en el siglo XVIII.</a:t>
            </a:r>
          </a:p>
          <a:p>
            <a:r>
              <a:rPr lang="es-ES" dirty="0"/>
              <a:t> La propiedad llegó a ser propiedad del gobierno en 1971 y cuenta con un jardín recreado del renacimiento con parterres y setos de boj.. </a:t>
            </a:r>
          </a:p>
        </p:txBody>
      </p:sp>
    </p:spTree>
    <p:extLst>
      <p:ext uri="{BB962C8B-B14F-4D97-AF65-F5344CB8AC3E}">
        <p14:creationId xmlns:p14="http://schemas.microsoft.com/office/powerpoint/2010/main" val="2270166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3002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7" y="-49306"/>
            <a:ext cx="9144000" cy="6907306"/>
          </a:xfrm>
          <a:prstGeom prst="rect">
            <a:avLst/>
          </a:prstGeom>
        </p:spPr>
      </p:pic>
    </p:spTree>
    <p:extLst>
      <p:ext uri="{BB962C8B-B14F-4D97-AF65-F5344CB8AC3E}">
        <p14:creationId xmlns:p14="http://schemas.microsoft.com/office/powerpoint/2010/main" val="33467871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7455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324528" cy="6858000"/>
          </a:xfrm>
          <a:prstGeom prst="rect">
            <a:avLst/>
          </a:prstGeom>
        </p:spPr>
      </p:pic>
    </p:spTree>
    <p:extLst>
      <p:ext uri="{BB962C8B-B14F-4D97-AF65-F5344CB8AC3E}">
        <p14:creationId xmlns:p14="http://schemas.microsoft.com/office/powerpoint/2010/main" val="3039745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7" t="1739"/>
          <a:stretch/>
        </p:blipFill>
        <p:spPr>
          <a:xfrm>
            <a:off x="0" y="0"/>
            <a:ext cx="9144000" cy="6957392"/>
          </a:xfrm>
          <a:prstGeom prst="rect">
            <a:avLst/>
          </a:prstGeom>
        </p:spPr>
      </p:pic>
    </p:spTree>
    <p:extLst>
      <p:ext uri="{BB962C8B-B14F-4D97-AF65-F5344CB8AC3E}">
        <p14:creationId xmlns:p14="http://schemas.microsoft.com/office/powerpoint/2010/main" val="190767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5862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141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04695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72259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6507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508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Währinger Park </a:t>
            </a:r>
          </a:p>
        </p:txBody>
      </p:sp>
      <p:sp>
        <p:nvSpPr>
          <p:cNvPr id="3" name="2 Marcador de contenido"/>
          <p:cNvSpPr>
            <a:spLocks noGrp="1"/>
          </p:cNvSpPr>
          <p:nvPr>
            <p:ph sz="quarter" idx="1"/>
          </p:nvPr>
        </p:nvSpPr>
        <p:spPr>
          <a:xfrm>
            <a:off x="457200" y="1600200"/>
            <a:ext cx="7499176" cy="4873752"/>
          </a:xfrm>
        </p:spPr>
        <p:txBody>
          <a:bodyPr>
            <a:normAutofit/>
          </a:bodyPr>
          <a:lstStyle/>
          <a:p>
            <a:r>
              <a:rPr lang="es-ES" dirty="0"/>
              <a:t>Währinger Park es un parque del distrito 18 ª vienés Währing . </a:t>
            </a:r>
          </a:p>
          <a:p>
            <a:r>
              <a:rPr lang="es-ES" dirty="0"/>
              <a:t>Aquí, el ex general existente Währinger convirtió un cementerio en1923 en el jardín existente.</a:t>
            </a:r>
          </a:p>
          <a:p>
            <a:r>
              <a:rPr lang="es-ES" dirty="0"/>
              <a:t> El parque tiene una superficie de aproximadamente 52.000 m².</a:t>
            </a:r>
          </a:p>
          <a:p>
            <a:r>
              <a:rPr lang="es-ES" dirty="0"/>
              <a:t>En la apertura del parque en octubre de 1923 Währinger  la recuerda un roble, que el alcalde Jakob Reumann sembró en la apertura del parque. </a:t>
            </a:r>
          </a:p>
        </p:txBody>
      </p:sp>
    </p:spTree>
    <p:extLst>
      <p:ext uri="{BB962C8B-B14F-4D97-AF65-F5344CB8AC3E}">
        <p14:creationId xmlns:p14="http://schemas.microsoft.com/office/powerpoint/2010/main" val="3974282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Währinger parque fue planeado por el director Fritz Garden City Kratochwjle que era en gran parte del parque para evitar cualquier daño de la población arbórea existente.</a:t>
            </a:r>
          </a:p>
          <a:p>
            <a:r>
              <a:rPr lang="es-ES" dirty="0"/>
              <a:t> Una nación bajo el garaje de estacionamiento provocó una larga discusión, pero se llevó a cabo en última instancia.</a:t>
            </a:r>
          </a:p>
          <a:p>
            <a:r>
              <a:rPr lang="es-ES" dirty="0"/>
              <a:t>El parque tiene su propia área para perros y en el extremo oeste del parque hay una piscina para niños </a:t>
            </a:r>
          </a:p>
          <a:p>
            <a:r>
              <a:rPr lang="es-ES" dirty="0"/>
              <a:t> En la frontera de Döbling por debajo de la superficie  un garaje de estacionamiento fue construido.</a:t>
            </a:r>
          </a:p>
          <a:p>
            <a:r>
              <a:rPr lang="es-ES" dirty="0"/>
              <a:t> El parque cuenta con un parque de skate. </a:t>
            </a:r>
          </a:p>
          <a:p>
            <a:endParaRPr lang="es-ES" dirty="0"/>
          </a:p>
        </p:txBody>
      </p:sp>
    </p:spTree>
    <p:extLst>
      <p:ext uri="{BB962C8B-B14F-4D97-AF65-F5344CB8AC3E}">
        <p14:creationId xmlns:p14="http://schemas.microsoft.com/office/powerpoint/2010/main" val="14895993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6320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9068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46585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8767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844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79790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24009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41819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36829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79002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85825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885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1502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3632" y="0"/>
            <a:ext cx="4556735" cy="6858000"/>
          </a:xfrm>
          <a:prstGeom prst="rect">
            <a:avLst/>
          </a:prstGeom>
        </p:spPr>
      </p:pic>
    </p:spTree>
    <p:extLst>
      <p:ext uri="{BB962C8B-B14F-4D97-AF65-F5344CB8AC3E}">
        <p14:creationId xmlns:p14="http://schemas.microsoft.com/office/powerpoint/2010/main" val="15727989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562074"/>
          </a:xfrm>
        </p:spPr>
        <p:txBody>
          <a:bodyPr/>
          <a:lstStyle/>
          <a:p>
            <a:r>
              <a:rPr lang="es-ES" dirty="0"/>
              <a:t>University Vienna botanic garden</a:t>
            </a:r>
          </a:p>
        </p:txBody>
      </p:sp>
      <p:sp>
        <p:nvSpPr>
          <p:cNvPr id="5" name="4 Marcador de contenido"/>
          <p:cNvSpPr>
            <a:spLocks noGrp="1"/>
          </p:cNvSpPr>
          <p:nvPr>
            <p:ph sz="quarter" idx="1"/>
          </p:nvPr>
        </p:nvSpPr>
        <p:spPr>
          <a:xfrm>
            <a:off x="457200" y="980728"/>
            <a:ext cx="7467600" cy="5688632"/>
          </a:xfrm>
        </p:spPr>
        <p:txBody>
          <a:bodyPr>
            <a:normAutofit lnSpcReduction="10000"/>
          </a:bodyPr>
          <a:lstStyle/>
          <a:p>
            <a:r>
              <a:rPr lang="es-ES" dirty="0"/>
              <a:t>El Jardín Botánico de la Universidad de Viena, es un jardín botánico en Viena , Austria . Cubre 8 hectáreas y se encuentra inmediatamente adyacente al Belvedere jardines. </a:t>
            </a:r>
          </a:p>
          <a:p>
            <a:r>
              <a:rPr lang="es-ES" dirty="0"/>
              <a:t>Los jardines se remontan a 1754 cuando la emperatriz María Teresa fundó el Vindobonensis Hortus Botanicus con el renombrado botánico Nikolaus von Jacquin como uno de sus primeros directores. </a:t>
            </a:r>
          </a:p>
          <a:p>
            <a:r>
              <a:rPr lang="es-ES" dirty="0"/>
              <a:t>Su hijo, Joseph von Jacquin , le sucedió como director, al igual que una serie de otros botánicos que conducen a su vez, incluyendo Stefan Endlicher , Eduard Fenzl , Anton von Marilaun Kerner , Richard von Wettstein , Knoll Fritz , Karl von Frisch y Geitler Lothar</a:t>
            </a:r>
          </a:p>
          <a:p>
            <a:endParaRPr lang="es-ES" dirty="0"/>
          </a:p>
        </p:txBody>
      </p:sp>
    </p:spTree>
    <p:extLst>
      <p:ext uri="{BB962C8B-B14F-4D97-AF65-F5344CB8AC3E}">
        <p14:creationId xmlns:p14="http://schemas.microsoft.com/office/powerpoint/2010/main" val="9329041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edificio del Instituto de Botánica fue inaugurado en 1905. Sin embargo, al final de la Segunda Guerra Mundial , el instituto, todos los invernaderos y la zona del jardín entero fueron bombardeadas y destruidas, por lo que requirio ser completamente reconstruidos. </a:t>
            </a:r>
          </a:p>
          <a:p>
            <a:r>
              <a:rPr lang="es-ES" dirty="0"/>
              <a:t>Los jardines contienen actualmente más de 9.000 especies de plantas, incluyendo las plantas leñosas bien documentados tropicales, especialmente de las familias como Annonaceae , Rubiaceae , Gesneriaceae , Bromeliaceae y Orchidaceae . Sus invernaderos (aprox. 1.500 m²) fueron construidas originalmente entre 1890 y 1893, pero sufrieron graves daños durante las Guerras Mundiales I y II, que ahora están renovadas o reconstruidas, pero no están abiertas al público. </a:t>
            </a:r>
          </a:p>
          <a:p>
            <a:endParaRPr lang="es-ES" dirty="0"/>
          </a:p>
        </p:txBody>
      </p:sp>
    </p:spTree>
    <p:extLst>
      <p:ext uri="{BB962C8B-B14F-4D97-AF65-F5344CB8AC3E}">
        <p14:creationId xmlns:p14="http://schemas.microsoft.com/office/powerpoint/2010/main" val="42635062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160230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8377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66943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031019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71787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4193821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52128"/>
          </a:xfrm>
          <a:prstGeom prst="rect">
            <a:avLst/>
          </a:prstGeom>
        </p:spPr>
      </p:pic>
    </p:spTree>
    <p:extLst>
      <p:ext uri="{BB962C8B-B14F-4D97-AF65-F5344CB8AC3E}">
        <p14:creationId xmlns:p14="http://schemas.microsoft.com/office/powerpoint/2010/main" val="23343734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25281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32"/>
          <a:stretch/>
        </p:blipFill>
        <p:spPr>
          <a:xfrm>
            <a:off x="0" y="0"/>
            <a:ext cx="9144000" cy="6858000"/>
          </a:xfrm>
          <a:prstGeom prst="rect">
            <a:avLst/>
          </a:prstGeom>
        </p:spPr>
      </p:pic>
    </p:spTree>
    <p:extLst>
      <p:ext uri="{BB962C8B-B14F-4D97-AF65-F5344CB8AC3E}">
        <p14:creationId xmlns:p14="http://schemas.microsoft.com/office/powerpoint/2010/main" val="548247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Austria.-Wien Haydnpark</a:t>
            </a:r>
          </a:p>
        </p:txBody>
      </p:sp>
      <p:sp>
        <p:nvSpPr>
          <p:cNvPr id="3" name="2 Marcador de contenido"/>
          <p:cNvSpPr>
            <a:spLocks noGrp="1"/>
          </p:cNvSpPr>
          <p:nvPr>
            <p:ph sz="quarter" idx="1"/>
          </p:nvPr>
        </p:nvSpPr>
        <p:spPr>
          <a:xfrm>
            <a:off x="457200" y="1916832"/>
            <a:ext cx="7643192" cy="4557120"/>
          </a:xfrm>
        </p:spPr>
        <p:txBody>
          <a:bodyPr>
            <a:normAutofit lnSpcReduction="10000"/>
          </a:bodyPr>
          <a:lstStyle/>
          <a:p>
            <a:r>
              <a:rPr lang="es-ES" dirty="0"/>
              <a:t>El Parque de Haydn es un parque en el 12 º distrito de Viena Meidling y fue construido en 1926 en lugar del cementerio Hundsturmer abandonado. </a:t>
            </a:r>
          </a:p>
          <a:p>
            <a:r>
              <a:rPr lang="es-ES" dirty="0"/>
              <a:t>Recibió su nombre en memoria del compositor Joseph Haydn , que fue enterrado en el cementerio viejo.</a:t>
            </a:r>
          </a:p>
          <a:p>
            <a:r>
              <a:rPr lang="es-ES" dirty="0"/>
              <a:t> El parque tiene una superficie de unos 26.500 metros cuadrados y está situado en Gaudenzdorfergürtel , en la línea de condado a Margaret .</a:t>
            </a:r>
          </a:p>
          <a:p>
            <a:r>
              <a:rPr lang="es-ES" dirty="0"/>
              <a:t> </a:t>
            </a:r>
          </a:p>
        </p:txBody>
      </p:sp>
    </p:spTree>
    <p:extLst>
      <p:ext uri="{BB962C8B-B14F-4D97-AF65-F5344CB8AC3E}">
        <p14:creationId xmlns:p14="http://schemas.microsoft.com/office/powerpoint/2010/main" val="5745064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Aparte de Gaudenzdorfergürtel el este, el parque en el sur de la calle Flurschütz , en el oeste de la Siebertgasse y en el norte de la Herthergasse limitadaEl parque público es del Departamento Municipal  (Viena Parques y Jardines) y tiene entradas en los dos lados largos (Gaudenzdorfergürtel y Siebertgasse) y una entrada a la carretera Flurschütz,cubierta  por un arco pérgola .</a:t>
            </a:r>
          </a:p>
          <a:p>
            <a:r>
              <a:rPr lang="es-ES" dirty="0"/>
              <a:t> También hay aproximadamente 7.500 m²  de zona deportiva es  para jóvenes, para los deportes de balonmano , pelota y atletismo .</a:t>
            </a:r>
          </a:p>
          <a:p>
            <a:r>
              <a:rPr lang="es-ES" dirty="0"/>
              <a:t> Un garaje de estacionamiento fue construido</a:t>
            </a:r>
          </a:p>
        </p:txBody>
      </p:sp>
    </p:spTree>
    <p:extLst>
      <p:ext uri="{BB962C8B-B14F-4D97-AF65-F5344CB8AC3E}">
        <p14:creationId xmlns:p14="http://schemas.microsoft.com/office/powerpoint/2010/main" val="20352674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526352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672528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7100139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Schloss Eggenberg</a:t>
            </a:r>
          </a:p>
        </p:txBody>
      </p:sp>
      <p:sp>
        <p:nvSpPr>
          <p:cNvPr id="3" name="2 Marcador de contenido"/>
          <p:cNvSpPr>
            <a:spLocks noGrp="1"/>
          </p:cNvSpPr>
          <p:nvPr>
            <p:ph sz="quarter" idx="1"/>
          </p:nvPr>
        </p:nvSpPr>
        <p:spPr/>
        <p:txBody>
          <a:bodyPr/>
          <a:lstStyle/>
          <a:p>
            <a:r>
              <a:rPr lang="es-ES" dirty="0"/>
              <a:t>Eggenberg Palace ( alemán : Schloss Eggenberg) en Graz es la más significativa barroco complejo del palacio en Estiria . </a:t>
            </a:r>
          </a:p>
          <a:p>
            <a:r>
              <a:rPr lang="es-ES" dirty="0"/>
              <a:t> Con sus avíos conservados, los amplios jardines escénicos, así como algunas colecciones adicionales de la Joanneum Universalmuseum ubicado en el palacio y el parque, Schloss Eggenberg cuenta entre los activos culturales más valiosos de Austria .</a:t>
            </a:r>
          </a:p>
          <a:p>
            <a:endParaRPr lang="es-ES" dirty="0"/>
          </a:p>
        </p:txBody>
      </p:sp>
    </p:spTree>
    <p:extLst>
      <p:ext uri="{BB962C8B-B14F-4D97-AF65-F5344CB8AC3E}">
        <p14:creationId xmlns:p14="http://schemas.microsoft.com/office/powerpoint/2010/main" val="24426039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715200" cy="5781256"/>
          </a:xfrm>
        </p:spPr>
        <p:txBody>
          <a:bodyPr>
            <a:normAutofit/>
          </a:bodyPr>
          <a:lstStyle/>
          <a:p>
            <a:r>
              <a:rPr lang="es-ES" dirty="0"/>
              <a:t>Los distintos propietarios y constructores-propietarios siempre han mirado en el palacio y los jardines de los alrededores, como elementos correspondientes. </a:t>
            </a:r>
          </a:p>
          <a:p>
            <a:r>
              <a:rPr lang="es-ES" dirty="0"/>
              <a:t>Así, cada generación sucesiva ha llevado a cabo alteraciones significativas. </a:t>
            </a:r>
          </a:p>
          <a:p>
            <a:r>
              <a:rPr lang="es-ES" dirty="0"/>
              <a:t>La mayor expansión del jardín se produjo después de la finalización de la casa. </a:t>
            </a:r>
          </a:p>
          <a:p>
            <a:r>
              <a:rPr lang="es-ES" dirty="0"/>
              <a:t>En el último tercio del siglo XVII, el jardín se extendió generosamente en todo el edificio.</a:t>
            </a:r>
          </a:p>
          <a:p>
            <a:r>
              <a:rPr lang="es-ES" dirty="0"/>
              <a:t> Se siguió el modelo de la estrictamente subdividido del jardín a la italiana , con parterres , Bosquet áreas, fuentes, pajareras y faisán jardines. </a:t>
            </a:r>
          </a:p>
          <a:p>
            <a:endParaRPr lang="es-ES" dirty="0"/>
          </a:p>
        </p:txBody>
      </p:sp>
    </p:spTree>
    <p:extLst>
      <p:ext uri="{BB962C8B-B14F-4D97-AF65-F5344CB8AC3E}">
        <p14:creationId xmlns:p14="http://schemas.microsoft.com/office/powerpoint/2010/main" val="12684561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Johann Leopold Conde Herberstein permitido todo el arreglo para ser remodelado en un jardín a la francesa . </a:t>
            </a:r>
          </a:p>
          <a:p>
            <a:r>
              <a:rPr lang="es-ES" dirty="0"/>
              <a:t>Ya en la década de 1770, los Jardines Eggenberg eran una atracción abierta al público Grazer.</a:t>
            </a:r>
          </a:p>
          <a:p>
            <a:r>
              <a:rPr lang="es-ES" dirty="0"/>
              <a:t>Sin embargo, con el advenimiento de la Ilustración y la liberalización de las ideas bajo José II, emperador del Sacro Imperio Romano , a finales del siglo 18, se pensaba que los jardines barrocos eran feos, tener una naturaleza podado constreñidos por normas muy estrictas. Jérôme Conde Herberstein, como un amante fanático jardín, participó de esta perspectiva y en 1802 llevó a la transformación elegante del Parque Schloss Eggenberg en un pintoresco jardín Inglés.</a:t>
            </a:r>
          </a:p>
        </p:txBody>
      </p:sp>
    </p:spTree>
    <p:extLst>
      <p:ext uri="{BB962C8B-B14F-4D97-AF65-F5344CB8AC3E}">
        <p14:creationId xmlns:p14="http://schemas.microsoft.com/office/powerpoint/2010/main" val="23637322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Laberintos , fuentes, caminos rectos y patrones jerárquicos todos tuvieron que ceder el paso a el llamado a "volver a la naturaleza" en el sentido de Jean-Jacques Rousseau .</a:t>
            </a:r>
          </a:p>
          <a:p>
            <a:r>
              <a:rPr lang="es-ES" dirty="0"/>
              <a:t>Aparte de la puerta de entrada recta, que se ha conservado, el objetivo era crear vistas artificiales con los nuevos caminos sinuosos, y la ilusión de estar en una pintura de paisaje arcádico como los de Claude Lorraine  , cuyas obras inspiraron la talla de Stourhead así como muchos otros.</a:t>
            </a:r>
          </a:p>
          <a:p>
            <a:r>
              <a:rPr lang="es-ES" dirty="0"/>
              <a:t> El recientemente restaurado Mound Rose formó el clímax de este parque paisajista del siglo XIX.</a:t>
            </a:r>
          </a:p>
          <a:p>
            <a:r>
              <a:rPr lang="es-ES" dirty="0"/>
              <a:t> El siglo XX vio una disminución del interés por los jardines del palacio y el parque Schloss Eggenberg ya no trabaja en los jardines.</a:t>
            </a:r>
          </a:p>
          <a:p>
            <a:endParaRPr lang="es-ES" dirty="0"/>
          </a:p>
        </p:txBody>
      </p:sp>
    </p:spTree>
    <p:extLst>
      <p:ext uri="{BB962C8B-B14F-4D97-AF65-F5344CB8AC3E}">
        <p14:creationId xmlns:p14="http://schemas.microsoft.com/office/powerpoint/2010/main" val="33875272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79512" y="404664"/>
            <a:ext cx="7992888" cy="6069288"/>
          </a:xfrm>
        </p:spPr>
        <p:txBody>
          <a:bodyPr>
            <a:normAutofit/>
          </a:bodyPr>
          <a:lstStyle/>
          <a:p>
            <a:r>
              <a:rPr lang="es-ES" dirty="0"/>
              <a:t>Esto tuvo consecuencias desafortunadas de los elementos individuales del jardín ser arrancadas y, en el transcurso de las últimas décadas, siendo el resto cubierto, todo el arreglo convirtiéndose así en más o menos un parque urbano simple. </a:t>
            </a:r>
          </a:p>
          <a:p>
            <a:r>
              <a:rPr lang="es-ES" dirty="0"/>
              <a:t>En 1993, en colaboración con la Oficina Federal de Gestión del Patrimonio Cultural (Bundesdenkmalamt), un proyecto del jardín de aseo se inició con el objetivo de preservar y reconstruir los jardines como un monumento cultural para el romanticismo .</a:t>
            </a:r>
          </a:p>
          <a:p>
            <a:r>
              <a:rPr lang="es-ES" dirty="0"/>
              <a:t> Los elementos todavía existentes se hicieron reconocibles y protegidos y los elementos perdidos reconstruidos en la medida en que fue posible. </a:t>
            </a:r>
          </a:p>
        </p:txBody>
      </p:sp>
    </p:spTree>
    <p:extLst>
      <p:ext uri="{BB962C8B-B14F-4D97-AF65-F5344CB8AC3E}">
        <p14:creationId xmlns:p14="http://schemas.microsoft.com/office/powerpoint/2010/main" val="23002966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Las fases iniciales de este proyecto que ya se han completado son la reconstrucción del Jardín Desayuno 1848 detrás del palacio y de la regeneración y la restauración, que se produjo durante los meses de invierno de 2007/08, el Montículo de Rose, uno de los componentes más importantes paisaje del jardín romántico Inglés. </a:t>
            </a:r>
          </a:p>
          <a:p>
            <a:r>
              <a:rPr lang="es-ES" dirty="0"/>
              <a:t>Además, los pavos reales del Jardín Graz Peacock anteriormente situados entre el centro urbano y el parque de la ciudad han encontrado un nuevo hogar en el Parque Eggenberg Schloss. </a:t>
            </a:r>
          </a:p>
          <a:p>
            <a:r>
              <a:rPr lang="es-ES" dirty="0"/>
              <a:t>Las especies son tanto de la variedad blanca y el pavo real indio más común azul.</a:t>
            </a:r>
          </a:p>
          <a:p>
            <a:endParaRPr lang="es-ES" dirty="0"/>
          </a:p>
        </p:txBody>
      </p:sp>
    </p:spTree>
    <p:extLst>
      <p:ext uri="{BB962C8B-B14F-4D97-AF65-F5344CB8AC3E}">
        <p14:creationId xmlns:p14="http://schemas.microsoft.com/office/powerpoint/2010/main" val="36813624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En la esquina norte de los jardines, un huerto cerrado, separado pasaron por estas diversas transformaciones y usos a lo largo de la historia palacio que a la postre fue perceptible sólo por la estructura espacial. </a:t>
            </a:r>
          </a:p>
          <a:p>
            <a:r>
              <a:rPr lang="es-ES" dirty="0"/>
              <a:t>Debido a la falta de registros que sobreviven, un nuevo diseño para el jardín de flores se decidió en 2000 y un nuevo jardín surgió a partir de una vieja idea. Paisaje arquitecto Helga Tornquist retomó el tema del régimen de Eggenberg y la incorporó a un jardín contemporáneo creación.</a:t>
            </a:r>
          </a:p>
          <a:p>
            <a:r>
              <a:rPr lang="es-ES" dirty="0"/>
              <a:t> Esta reclamación ocupa de una manera lúdica el antiguo sistema de planetarios "firmas", que es de especial importancia para la iconografía de Schloss Eggenberg</a:t>
            </a:r>
          </a:p>
        </p:txBody>
      </p:sp>
    </p:spTree>
    <p:extLst>
      <p:ext uri="{BB962C8B-B14F-4D97-AF65-F5344CB8AC3E}">
        <p14:creationId xmlns:p14="http://schemas.microsoft.com/office/powerpoint/2010/main" val="31412514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El Lapidario se ha establecido sobre los cimientos del antiguo invernadero de naranjos como un punto de interés y para proporcionar un entorno adecuado para la romana Colección de Cantería del Joanneum. </a:t>
            </a:r>
          </a:p>
          <a:p>
            <a:endParaRPr lang="es-ES" dirty="0"/>
          </a:p>
          <a:p>
            <a:endParaRPr lang="es-ES" dirty="0"/>
          </a:p>
        </p:txBody>
      </p:sp>
    </p:spTree>
    <p:extLst>
      <p:ext uri="{BB962C8B-B14F-4D97-AF65-F5344CB8AC3E}">
        <p14:creationId xmlns:p14="http://schemas.microsoft.com/office/powerpoint/2010/main" val="39264277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35032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Schloss Eggenberg im Winter 200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5240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79497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26002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11374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79941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52911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SchlossEggenbergPlanetengart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2695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792754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573016"/>
            <a:ext cx="4622304" cy="3284984"/>
          </a:xfrm>
          <a:prstGeom prst="rect">
            <a:avLst/>
          </a:prstGeom>
        </p:spPr>
      </p:pic>
    </p:spTree>
    <p:extLst>
      <p:ext uri="{BB962C8B-B14F-4D97-AF65-F5344CB8AC3E}">
        <p14:creationId xmlns:p14="http://schemas.microsoft.com/office/powerpoint/2010/main" val="23957156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9793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30296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68791"/>
            <a:ext cx="9144000" cy="3289209"/>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72000" cy="359568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9832" y="1"/>
            <a:ext cx="4762500" cy="3568790"/>
          </a:xfrm>
          <a:prstGeom prst="rect">
            <a:avLst/>
          </a:prstGeom>
        </p:spPr>
      </p:pic>
    </p:spTree>
    <p:extLst>
      <p:ext uri="{BB962C8B-B14F-4D97-AF65-F5344CB8AC3E}">
        <p14:creationId xmlns:p14="http://schemas.microsoft.com/office/powerpoint/2010/main" val="37776942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 y="-1"/>
            <a:ext cx="9139518" cy="6857999"/>
          </a:xfrm>
          <a:prstGeom prst="rect">
            <a:avLst/>
          </a:prstGeom>
        </p:spPr>
      </p:pic>
    </p:spTree>
    <p:extLst>
      <p:ext uri="{BB962C8B-B14F-4D97-AF65-F5344CB8AC3E}">
        <p14:creationId xmlns:p14="http://schemas.microsoft.com/office/powerpoint/2010/main" val="23124968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1307281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702027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16111514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Schlosspark Laxenburg</a:t>
            </a:r>
          </a:p>
        </p:txBody>
      </p:sp>
      <p:sp>
        <p:nvSpPr>
          <p:cNvPr id="3" name="2 Marcador de contenido"/>
          <p:cNvSpPr>
            <a:spLocks noGrp="1"/>
          </p:cNvSpPr>
          <p:nvPr>
            <p:ph sz="quarter" idx="1"/>
          </p:nvPr>
        </p:nvSpPr>
        <p:spPr/>
        <p:txBody>
          <a:bodyPr>
            <a:normAutofit lnSpcReduction="10000"/>
          </a:bodyPr>
          <a:lstStyle/>
          <a:p>
            <a:r>
              <a:rPr lang="es-ES" dirty="0"/>
              <a:t>Laxenburg es una pequeña población localizada a 30 km. de Viena, Austria, perteneciente al distrito de Mödling en el estado de Baja Austria (Niederösterreich) </a:t>
            </a:r>
          </a:p>
          <a:p>
            <a:r>
              <a:rPr lang="es-ES" dirty="0"/>
              <a:t>Laxenburg es conocido, en gran medida, debido al Palacio de Laxenburg, que fue junto con el Palacio de Schönbrunn, la residencia de verano más importante de los Habsburgo. </a:t>
            </a:r>
          </a:p>
          <a:p>
            <a:r>
              <a:rPr lang="es-ES" dirty="0"/>
              <a:t>El Palacio fue adquirido por la familia Habsburgo en 1333, y fue sucesivamente ampliado en el siglo XVII por Lodovico Burnacini y en el 1745 por la emperatriz María Teresa I dándole al interior un estilo rococó, en lo que se refiere a la nueva zona del palacio (Neues Schloss)</a:t>
            </a:r>
          </a:p>
          <a:p>
            <a:endParaRPr lang="es-ES" dirty="0"/>
          </a:p>
        </p:txBody>
      </p:sp>
    </p:spTree>
    <p:extLst>
      <p:ext uri="{BB962C8B-B14F-4D97-AF65-F5344CB8AC3E}">
        <p14:creationId xmlns:p14="http://schemas.microsoft.com/office/powerpoint/2010/main" val="334103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Con posterioridad a 1780, se transformó el jardín del palacio en un jardín de estilo inglés, con varios lagos artificiales y en una isla el Franzensburg, castillo construido por orden del emperador Francisco I, del que toma el nombre.</a:t>
            </a:r>
          </a:p>
          <a:p>
            <a:r>
              <a:rPr lang="es-ES" dirty="0"/>
              <a:t>En 1919, tras la Primera Guerra Mundial, la ciudad de Viena se hizo cargo del dañado palacio, y desde entonces es la ciudad de Viena la propietaria del Parque del Palacio de Laxenburg.</a:t>
            </a:r>
          </a:p>
          <a:p>
            <a:r>
              <a:rPr lang="es-ES" dirty="0"/>
              <a:t>Laxenburg, tras la anexión de Austria por parte de Alemania en 1938, llegó a formar parte de la ciudad de Viena, más concretamente del distrito 24, pero en 1954 se volvió a transferir a la ciudad al Estado de Baja Austria.</a:t>
            </a:r>
          </a:p>
          <a:p>
            <a:endParaRPr lang="es-ES" dirty="0"/>
          </a:p>
        </p:txBody>
      </p:sp>
    </p:spTree>
    <p:extLst>
      <p:ext uri="{BB962C8B-B14F-4D97-AF65-F5344CB8AC3E}">
        <p14:creationId xmlns:p14="http://schemas.microsoft.com/office/powerpoint/2010/main" val="32829967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A finales de los años 1950 hubo planes de utilizar los parque del Palacio, que se encontraba destrozado tras la Segunda Guerra Mundial en una Exposición Universal, con el fin de revitalizar la zona. </a:t>
            </a:r>
          </a:p>
          <a:p>
            <a:r>
              <a:rPr lang="es-ES" dirty="0"/>
              <a:t>Los planes acabaron fracasando, aunque en los años siguientes tanto el parque como el Palacio de Laxenburg fueron reparados, debido a los impulsos de la ciudad de Viena y del Estado de Baja Austria.</a:t>
            </a:r>
          </a:p>
          <a:p>
            <a:r>
              <a:rPr lang="es-ES" dirty="0"/>
              <a:t>Desde 1975 el Palacio de Laxenburg sirve de sede del International Institute for Applied Systems Analysis, IIASA.</a:t>
            </a:r>
          </a:p>
          <a:p>
            <a:endParaRPr lang="es-ES" dirty="0"/>
          </a:p>
        </p:txBody>
      </p:sp>
    </p:spTree>
    <p:extLst>
      <p:ext uri="{BB962C8B-B14F-4D97-AF65-F5344CB8AC3E}">
        <p14:creationId xmlns:p14="http://schemas.microsoft.com/office/powerpoint/2010/main" val="34071024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6816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038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05090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 y="0"/>
            <a:ext cx="9115044" cy="6858000"/>
          </a:xfrm>
          <a:prstGeom prst="rect">
            <a:avLst/>
          </a:prstGeom>
        </p:spPr>
      </p:pic>
    </p:spTree>
    <p:extLst>
      <p:ext uri="{BB962C8B-B14F-4D97-AF65-F5344CB8AC3E}">
        <p14:creationId xmlns:p14="http://schemas.microsoft.com/office/powerpoint/2010/main" val="10748318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75442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8924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3011257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9170367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16416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65" t="2549" r="2794" b="9216"/>
          <a:stretch/>
        </p:blipFill>
        <p:spPr>
          <a:xfrm>
            <a:off x="0" y="0"/>
            <a:ext cx="9144000" cy="6858000"/>
          </a:xfrm>
          <a:prstGeom prst="rect">
            <a:avLst/>
          </a:prstGeom>
        </p:spPr>
      </p:pic>
    </p:spTree>
    <p:extLst>
      <p:ext uri="{BB962C8B-B14F-4D97-AF65-F5344CB8AC3E}">
        <p14:creationId xmlns:p14="http://schemas.microsoft.com/office/powerpoint/2010/main" val="30381590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0448886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078449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46811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533456"/>
          </a:xfrm>
          <a:prstGeom prst="rect">
            <a:avLst/>
          </a:prstGeom>
        </p:spPr>
      </p:pic>
    </p:spTree>
    <p:extLst>
      <p:ext uri="{BB962C8B-B14F-4D97-AF65-F5344CB8AC3E}">
        <p14:creationId xmlns:p14="http://schemas.microsoft.com/office/powerpoint/2010/main" val="34900821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980201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137105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64886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896156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0016" y="23410"/>
            <a:ext cx="5403151" cy="360254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20016" y="3501008"/>
            <a:ext cx="5403800" cy="3385211"/>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3410"/>
            <a:ext cx="4139952" cy="6834590"/>
          </a:xfrm>
          <a:prstGeom prst="rect">
            <a:avLst/>
          </a:prstGeom>
        </p:spPr>
      </p:pic>
    </p:spTree>
    <p:extLst>
      <p:ext uri="{BB962C8B-B14F-4D97-AF65-F5344CB8AC3E}">
        <p14:creationId xmlns:p14="http://schemas.microsoft.com/office/powerpoint/2010/main" val="22623701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29000"/>
            <a:ext cx="9144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3429000"/>
          </a:xfrm>
          <a:prstGeom prst="rect">
            <a:avLst/>
          </a:prstGeom>
        </p:spPr>
      </p:pic>
    </p:spTree>
    <p:extLst>
      <p:ext uri="{BB962C8B-B14F-4D97-AF65-F5344CB8AC3E}">
        <p14:creationId xmlns:p14="http://schemas.microsoft.com/office/powerpoint/2010/main" val="17040828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TotalTime>
  <Words>2579</Words>
  <Application>Microsoft Office PowerPoint</Application>
  <PresentationFormat>Presentación en pantalla (4:3)</PresentationFormat>
  <Paragraphs>274</Paragraphs>
  <Slides>121</Slides>
  <Notes>97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Schoolbook</vt:lpstr>
      <vt:lpstr>Wingdings</vt:lpstr>
      <vt:lpstr>Wingdings 2</vt:lpstr>
      <vt:lpstr>Default Theme</vt:lpstr>
      <vt:lpstr>EUROPA.-LA VUELTA AL MUNDO EN 885 JARDINES.-AUSTRIA.-</vt:lpstr>
      <vt:lpstr>Bad Aussee Alpine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Innsbruck.-Ambras garten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Kasteel Alden Biesen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Währinger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University Vienna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Austria.-Wien Haydnpark</vt:lpstr>
      <vt:lpstr>Presentación de PowerPoint</vt:lpstr>
      <vt:lpstr>Presentación de PowerPoint</vt:lpstr>
      <vt:lpstr>Presentación de PowerPoint</vt:lpstr>
      <vt:lpstr>Presentación de PowerPoint</vt:lpstr>
      <vt:lpstr>Schloss Eggenberg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Schlosspark Laxenburg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2018-03-08T17:00:17Z</dcterms:modified>
</cp:coreProperties>
</file>