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6"/>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 id="396" r:id="rId141"/>
    <p:sldId id="397" r:id="rId142"/>
    <p:sldId id="398" r:id="rId143"/>
    <p:sldId id="399" r:id="rId144"/>
    <p:sldId id="400" r:id="rId145"/>
    <p:sldId id="401" r:id="rId146"/>
    <p:sldId id="402" r:id="rId147"/>
    <p:sldId id="403" r:id="rId148"/>
    <p:sldId id="404" r:id="rId149"/>
    <p:sldId id="405" r:id="rId150"/>
    <p:sldId id="406" r:id="rId151"/>
    <p:sldId id="407" r:id="rId152"/>
    <p:sldId id="408" r:id="rId153"/>
    <p:sldId id="409" r:id="rId154"/>
    <p:sldId id="410" r:id="rId155"/>
    <p:sldId id="411" r:id="rId156"/>
    <p:sldId id="412" r:id="rId157"/>
    <p:sldId id="413" r:id="rId158"/>
    <p:sldId id="414" r:id="rId159"/>
    <p:sldId id="415" r:id="rId160"/>
    <p:sldId id="416" r:id="rId161"/>
    <p:sldId id="417" r:id="rId162"/>
    <p:sldId id="418" r:id="rId163"/>
    <p:sldId id="419" r:id="rId164"/>
    <p:sldId id="420" r:id="rId165"/>
    <p:sldId id="421" r:id="rId166"/>
    <p:sldId id="422" r:id="rId167"/>
    <p:sldId id="423" r:id="rId168"/>
    <p:sldId id="424" r:id="rId169"/>
    <p:sldId id="425" r:id="rId170"/>
    <p:sldId id="426" r:id="rId171"/>
    <p:sldId id="427" r:id="rId172"/>
    <p:sldId id="428" r:id="rId173"/>
    <p:sldId id="429" r:id="rId174"/>
    <p:sldId id="430" r:id="rId17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presProps" Target="presProps.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tableStyles" Target="tableStyle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notesMaster" Target="notesMasters/notesMaster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50CD5E-88DE-4345-A69D-8E6461C20AD0}"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CC7C1B-AE2B-4D59-BC89-DB2D39807019}" type="slidenum">
              <a:rPr lang="es-ES" smtClean="0"/>
              <a:t>‹Nº›</a:t>
            </a:fld>
            <a:endParaRPr lang="es-ES" dirty="0"/>
          </a:p>
        </p:txBody>
      </p:sp>
    </p:spTree>
    <p:extLst>
      <p:ext uri="{BB962C8B-B14F-4D97-AF65-F5344CB8AC3E}">
        <p14:creationId xmlns:p14="http://schemas.microsoft.com/office/powerpoint/2010/main" val="683612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Hex</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4</a:t>
            </a:fld>
            <a:endParaRPr lang="es-ES" dirty="0">
              <a:solidFill>
                <a:prstClr val="black"/>
              </a:solidFill>
            </a:endParaRPr>
          </a:p>
        </p:txBody>
      </p:sp>
    </p:spTree>
    <p:extLst>
      <p:ext uri="{BB962C8B-B14F-4D97-AF65-F5344CB8AC3E}">
        <p14:creationId xmlns:p14="http://schemas.microsoft.com/office/powerpoint/2010/main" val="3027260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Hex</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1604221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Hex</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1531917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Hex</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1005961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Hex</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2445806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Hex</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21948746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Hex</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491681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Hex</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110617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Hex</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3979931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13547059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3494935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7370967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25404994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29339734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11333518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35646715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10692526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28762787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19993959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42754237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24064141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5131784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20639269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27355876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4844449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30461998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41384954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41686463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25264622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1130408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15941332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6901804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7135867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6311794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13906476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24902582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Hof Overwellingen</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2329303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Huis op de Hei</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31982656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Huis op de Hei</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33697739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Huis op de Hei</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2341231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Huis op de Hei</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39719354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Huis op de Hei</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37275949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Huis op de Hei</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37525124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Huis op de Hei</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22140350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Huis op de Hei</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15789087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Huis op de Hei</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42457201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Huis op de Hei</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22224722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Huis op de Hei</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39617447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Huis op de Hei</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23768788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Huis op de Hei</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30948750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Huis op de Hei</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9577209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Huis op de Hei</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40124526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Huis op de Hei</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36941248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Huis op de Hei</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24247918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Indeherberg</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417083297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Indeherberg</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708442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Indeherberg</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303285385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Indeherberg</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36407448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Indeherberg</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11240860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Indeherberg</a:t>
            </a:r>
          </a:p>
        </p:txBody>
      </p:sp>
      <p:sp>
        <p:nvSpPr>
          <p:cNvPr id="4" name="3 Marcador de número de diapositiva"/>
          <p:cNvSpPr>
            <a:spLocks noGrp="1"/>
          </p:cNvSpPr>
          <p:nvPr>
            <p:ph type="sldNum" sz="quarter" idx="10"/>
          </p:nvPr>
        </p:nvSpPr>
        <p:spPr/>
        <p:txBody>
          <a:bodyPr/>
          <a:lstStyle/>
          <a:p>
            <a:fld id="{0BA25360-BBCD-43E0-9FA3-B79D18A10441}"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1753447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14.jp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21.jp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23.jp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24.jp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26.jp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27.jp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28.jp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29.jp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31.jp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32.jp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33.jp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34.jp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35.jp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36.jp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137.jp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138.jp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39.jp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140.jp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41.jp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145.jp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147.jp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154.jp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image" Target="../media/image156.jp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image" Target="../media/image158.jp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2" Type="http://schemas.openxmlformats.org/officeDocument/2006/relationships/image" Target="../media/image159.jp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2" Type="http://schemas.openxmlformats.org/officeDocument/2006/relationships/image" Target="../media/image160.jp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161.jp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2" Type="http://schemas.openxmlformats.org/officeDocument/2006/relationships/image" Target="../media/image163.jpg"/><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2" Type="http://schemas.openxmlformats.org/officeDocument/2006/relationships/image" Target="../media/image164.jpg"/><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2" Type="http://schemas.openxmlformats.org/officeDocument/2006/relationships/image" Target="../media/image16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318448" cy="2304256"/>
          </a:xfrm>
        </p:spPr>
        <p:txBody>
          <a:bodyPr>
            <a:noAutofit/>
          </a:bodyPr>
          <a:lstStyle/>
          <a:p>
            <a:r>
              <a:rPr lang="es-ES" sz="3200" dirty="0"/>
              <a:t>EUROPA.-LA VUELTA AL MUNDO EN 885 JARDINES.-BELGICA-.HOLANDA.-K</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Chateau de Hex</a:t>
            </a:r>
          </a:p>
        </p:txBody>
      </p:sp>
      <p:sp>
        <p:nvSpPr>
          <p:cNvPr id="3" name="2 Marcador de contenido"/>
          <p:cNvSpPr>
            <a:spLocks noGrp="1"/>
          </p:cNvSpPr>
          <p:nvPr>
            <p:ph sz="quarter" idx="1"/>
          </p:nvPr>
        </p:nvSpPr>
        <p:spPr/>
        <p:txBody>
          <a:bodyPr>
            <a:normAutofit/>
          </a:bodyPr>
          <a:lstStyle/>
          <a:p>
            <a:r>
              <a:rPr lang="es-ES" dirty="0"/>
              <a:t>Este castillo, en la provincia de Limburgo, fue construido en el siglo XVIII. </a:t>
            </a:r>
          </a:p>
          <a:p>
            <a:r>
              <a:rPr lang="es-ES" dirty="0"/>
              <a:t>Fue construido por el conde Velbrück Charles-François de. </a:t>
            </a:r>
          </a:p>
          <a:p>
            <a:r>
              <a:rPr lang="es-ES" dirty="0"/>
              <a:t>El castillo está rodeado por 12 acres de jardines formales, inspirados en el jardín de estilo francés, entre los cuales hay un jardín de rosas, un jardín chino, así como un jardín de vegetales. </a:t>
            </a:r>
          </a:p>
          <a:p>
            <a:r>
              <a:rPr lang="es-ES" dirty="0"/>
              <a:t>Cuando amas a jardines de estilo francés-, éste es el lugar para estar. . </a:t>
            </a:r>
          </a:p>
          <a:p>
            <a:endParaRPr lang="es-ES" dirty="0"/>
          </a:p>
        </p:txBody>
      </p:sp>
    </p:spTree>
    <p:extLst>
      <p:ext uri="{BB962C8B-B14F-4D97-AF65-F5344CB8AC3E}">
        <p14:creationId xmlns:p14="http://schemas.microsoft.com/office/powerpoint/2010/main" val="3762548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755576" y="476672"/>
            <a:ext cx="6984776" cy="5543128"/>
          </a:xfrm>
        </p:spPr>
        <p:txBody>
          <a:bodyPr>
            <a:normAutofit/>
          </a:bodyPr>
          <a:lstStyle/>
          <a:p>
            <a:r>
              <a:rPr lang="es-ES" dirty="0"/>
              <a:t>El paisaje del parque está inspirado por Capability Brown y la colección de rosas antiguas y botánicas fue construida por  la condesa Michel y es famoso en todo el mundo. </a:t>
            </a:r>
          </a:p>
          <a:p>
            <a:r>
              <a:rPr lang="es-ES" sz="2400" dirty="0"/>
              <a:t>En el jardín formal hay un jardín francés, un rosaleda, un jardín chino, jardín del Príncipe y un huerto. </a:t>
            </a:r>
          </a:p>
          <a:p>
            <a:r>
              <a:rPr lang="es-ES" sz="2400" dirty="0"/>
              <a:t>Cada año, en el segundo fin de semana de junio los jardines están abiertos al público. </a:t>
            </a:r>
          </a:p>
          <a:p>
            <a:r>
              <a:rPr lang="es-ES" sz="2400" dirty="0"/>
              <a:t>En estos días se llama "El Festival de las plantas". </a:t>
            </a:r>
          </a:p>
          <a:p>
            <a:r>
              <a:rPr lang="es-ES" sz="2400" dirty="0"/>
              <a:t>Hay exposiciones, demostraciones y conferencias de profesionales </a:t>
            </a:r>
          </a:p>
          <a:p>
            <a:endParaRPr lang="es-ES" dirty="0"/>
          </a:p>
          <a:p>
            <a:endParaRPr lang="es-ES" dirty="0"/>
          </a:p>
        </p:txBody>
      </p:sp>
    </p:spTree>
    <p:extLst>
      <p:ext uri="{BB962C8B-B14F-4D97-AF65-F5344CB8AC3E}">
        <p14:creationId xmlns:p14="http://schemas.microsoft.com/office/powerpoint/2010/main" val="4275273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0224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0485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459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12" y="-16768"/>
            <a:ext cx="51435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17140"/>
            <a:ext cx="4512568" cy="6858000"/>
          </a:xfrm>
          <a:prstGeom prst="rect">
            <a:avLst/>
          </a:prstGeom>
        </p:spPr>
      </p:pic>
    </p:spTree>
    <p:extLst>
      <p:ext uri="{BB962C8B-B14F-4D97-AF65-F5344CB8AC3E}">
        <p14:creationId xmlns:p14="http://schemas.microsoft.com/office/powerpoint/2010/main" val="3272057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3331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8747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6326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0012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5971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3976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4174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5795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Hof Overwellingen</a:t>
            </a:r>
          </a:p>
        </p:txBody>
      </p:sp>
      <p:sp>
        <p:nvSpPr>
          <p:cNvPr id="3" name="2 Marcador de contenido"/>
          <p:cNvSpPr>
            <a:spLocks noGrp="1"/>
          </p:cNvSpPr>
          <p:nvPr>
            <p:ph sz="quarter" idx="1"/>
          </p:nvPr>
        </p:nvSpPr>
        <p:spPr/>
        <p:txBody>
          <a:bodyPr>
            <a:normAutofit/>
          </a:bodyPr>
          <a:lstStyle/>
          <a:p>
            <a:r>
              <a:rPr lang="es-ES" sz="2400" dirty="0"/>
              <a:t>Este hermoso jardín de Charlotte Swan en Wemeldinge (Holanda) es de más de 1 ha. </a:t>
            </a:r>
          </a:p>
          <a:p>
            <a:r>
              <a:rPr lang="es-ES" sz="2400" dirty="0"/>
              <a:t>Tras la adquisición en el año 1986 comenzó con cambios drásticos. </a:t>
            </a:r>
          </a:p>
          <a:p>
            <a:r>
              <a:rPr lang="es-ES" sz="2400" dirty="0"/>
              <a:t>En cooperación con el arquitecto paisajista  Pieter van Loon diseñaron el jardin. </a:t>
            </a:r>
          </a:p>
          <a:p>
            <a:r>
              <a:rPr lang="es-ES" sz="2400" dirty="0"/>
              <a:t>El jardín tiene una apariencia madura gracias a la utilización de material vegetal desarrollado para construcciones nuevas y las  existentes instalaciones antiguas. </a:t>
            </a:r>
          </a:p>
          <a:p>
            <a:r>
              <a:rPr lang="es-ES" sz="2400" dirty="0"/>
              <a:t>En algunos lugares se ven bronces. </a:t>
            </a:r>
          </a:p>
        </p:txBody>
      </p:sp>
    </p:spTree>
    <p:extLst>
      <p:ext uri="{BB962C8B-B14F-4D97-AF65-F5344CB8AC3E}">
        <p14:creationId xmlns:p14="http://schemas.microsoft.com/office/powerpoint/2010/main" val="1006142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772400" cy="5471120"/>
          </a:xfrm>
        </p:spPr>
        <p:txBody>
          <a:bodyPr/>
          <a:lstStyle/>
          <a:p>
            <a:r>
              <a:rPr lang="es-ES" sz="2400" dirty="0"/>
              <a:t>Además, el estilo de jardín hecho. </a:t>
            </a:r>
          </a:p>
          <a:p>
            <a:r>
              <a:rPr lang="es-ES" sz="2400" dirty="0"/>
              <a:t>El estanque grande es una parte de este. </a:t>
            </a:r>
          </a:p>
          <a:p>
            <a:r>
              <a:rPr lang="es-ES" sz="2400" dirty="0"/>
              <a:t>Caminos de césped para deambular por el jardín, que contiene muchos árboles raros, arbustos y coníferas. </a:t>
            </a:r>
          </a:p>
          <a:p>
            <a:r>
              <a:rPr lang="es-ES" sz="2400" dirty="0"/>
              <a:t>Vemos también aquí un jardín de vivaces, una bordura de hostas y geranios y dos terrazas con plantas en maceta.</a:t>
            </a:r>
          </a:p>
          <a:p>
            <a:endParaRPr lang="es-ES" dirty="0"/>
          </a:p>
        </p:txBody>
      </p:sp>
    </p:spTree>
    <p:extLst>
      <p:ext uri="{BB962C8B-B14F-4D97-AF65-F5344CB8AC3E}">
        <p14:creationId xmlns:p14="http://schemas.microsoft.com/office/powerpoint/2010/main" val="39050126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27146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7777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47140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35262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0344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7366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00" y="0"/>
            <a:ext cx="48314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8100"/>
            <a:ext cx="4542408" cy="6858000"/>
          </a:xfrm>
          <a:prstGeom prst="rect">
            <a:avLst/>
          </a:prstGeom>
        </p:spPr>
      </p:pic>
    </p:spTree>
    <p:extLst>
      <p:ext uri="{BB962C8B-B14F-4D97-AF65-F5344CB8AC3E}">
        <p14:creationId xmlns:p14="http://schemas.microsoft.com/office/powerpoint/2010/main" val="23397936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51074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96730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62079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0190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1959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41513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59001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63116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4769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42642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15696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86331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31499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01190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04116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61967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01020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95367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95855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80280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41951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80931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a:t>Huis op de Hei.-</a:t>
            </a:r>
          </a:p>
        </p:txBody>
      </p:sp>
      <p:sp>
        <p:nvSpPr>
          <p:cNvPr id="4" name="3 Marcador de contenido"/>
          <p:cNvSpPr>
            <a:spLocks noGrp="1"/>
          </p:cNvSpPr>
          <p:nvPr>
            <p:ph sz="quarter" idx="1"/>
          </p:nvPr>
        </p:nvSpPr>
        <p:spPr>
          <a:xfrm>
            <a:off x="914400" y="1447800"/>
            <a:ext cx="7772400" cy="5005536"/>
          </a:xfrm>
        </p:spPr>
        <p:txBody>
          <a:bodyPr>
            <a:normAutofit fontScale="92500" lnSpcReduction="10000"/>
          </a:bodyPr>
          <a:lstStyle/>
          <a:p>
            <a:r>
              <a:rPr lang="es-ES" dirty="0"/>
              <a:t>El jardín de 1,7 hectáreas y fue construido por el arquitecto Arend-Jan van der Horst.Hij dividió el área en lotes de diferentes tamaños y se dirigió a cada parte a otra onrtwerp.</a:t>
            </a:r>
          </a:p>
          <a:p>
            <a:r>
              <a:rPr lang="es-ES" dirty="0"/>
              <a:t> Fueron líneas simétricas de la vista y la preservación de los elementos viejos punto de partida. </a:t>
            </a:r>
          </a:p>
          <a:p>
            <a:r>
              <a:rPr lang="es-ES" dirty="0"/>
              <a:t>Así surgió el jardín del estanque, el de bambú, el jardín de rosas, los 8 arcos de color rosa con una envergadura de 10 metros, en mayo y junio una lluvia de rosas, la antigua huerta, la hierba, el jardín malus, jardín blanco y el plano de árboles de alineación y el castaño, en definitiva una visita, puede combinar esto con una visita a Nijmegen que se encuentra cerca. </a:t>
            </a:r>
          </a:p>
          <a:p>
            <a:r>
              <a:rPr lang="es-ES" dirty="0"/>
              <a:t>O, en el invernadero de naranjos disfrutar de una taza de café con 'Heikoek</a:t>
            </a:r>
          </a:p>
        </p:txBody>
      </p:sp>
    </p:spTree>
    <p:extLst>
      <p:ext uri="{BB962C8B-B14F-4D97-AF65-F5344CB8AC3E}">
        <p14:creationId xmlns:p14="http://schemas.microsoft.com/office/powerpoint/2010/main" val="15165821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5994887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80960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21804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3729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97257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59671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67054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7073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78382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89304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3914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89280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99449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33129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91309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85920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878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2858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716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23941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2824"/>
            <a:ext cx="4644008"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9" y="0"/>
            <a:ext cx="4525639" cy="6858000"/>
          </a:xfrm>
          <a:prstGeom prst="rect">
            <a:avLst/>
          </a:prstGeom>
        </p:spPr>
      </p:pic>
    </p:spTree>
    <p:extLst>
      <p:ext uri="{BB962C8B-B14F-4D97-AF65-F5344CB8AC3E}">
        <p14:creationId xmlns:p14="http://schemas.microsoft.com/office/powerpoint/2010/main" val="22855636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28390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39961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85085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1697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Indeherberg</a:t>
            </a:r>
          </a:p>
        </p:txBody>
      </p:sp>
      <p:sp>
        <p:nvSpPr>
          <p:cNvPr id="3" name="2 Marcador de contenido"/>
          <p:cNvSpPr>
            <a:spLocks noGrp="1"/>
          </p:cNvSpPr>
          <p:nvPr>
            <p:ph sz="quarter" idx="1"/>
          </p:nvPr>
        </p:nvSpPr>
        <p:spPr/>
        <p:txBody>
          <a:bodyPr>
            <a:normAutofit fontScale="92500" lnSpcReduction="10000"/>
          </a:bodyPr>
          <a:lstStyle/>
          <a:p>
            <a:r>
              <a:rPr lang="es-ES" dirty="0"/>
              <a:t>Este es el jardín de Elie y Diane Indeherberg-Zeelmakers. </a:t>
            </a:r>
          </a:p>
          <a:p>
            <a:r>
              <a:rPr lang="es-ES" dirty="0"/>
              <a:t> Compraron la casa de sus abuelos. </a:t>
            </a:r>
          </a:p>
          <a:p>
            <a:r>
              <a:rPr lang="es-ES" dirty="0"/>
              <a:t>Después de la restauración de la casa en el año 1998 comenzaron a crear su jardín. </a:t>
            </a:r>
          </a:p>
          <a:p>
            <a:r>
              <a:rPr lang="es-ES" dirty="0"/>
              <a:t>El jardín tiene estructura después de visitar el jardín de Dina Deferme. </a:t>
            </a:r>
          </a:p>
          <a:p>
            <a:r>
              <a:rPr lang="es-ES" dirty="0"/>
              <a:t>Este pequeño jardín es ahora un verdadero punto de atracción. </a:t>
            </a:r>
          </a:p>
          <a:p>
            <a:r>
              <a:rPr lang="es-ES" dirty="0"/>
              <a:t>Podemos ver ahora un romántico jardín con muchas flores de colores hermosos. </a:t>
            </a:r>
          </a:p>
          <a:p>
            <a:r>
              <a:rPr lang="es-ES" dirty="0"/>
              <a:t>Se trata de un jardín con una buena estructura y rincones agradables.</a:t>
            </a:r>
          </a:p>
        </p:txBody>
      </p:sp>
    </p:spTree>
    <p:extLst>
      <p:ext uri="{BB962C8B-B14F-4D97-AF65-F5344CB8AC3E}">
        <p14:creationId xmlns:p14="http://schemas.microsoft.com/office/powerpoint/2010/main" val="6452259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13666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47322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053190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07252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325459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358468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Plume.</a:t>
            </a:r>
          </a:p>
        </p:txBody>
      </p:sp>
      <p:sp>
        <p:nvSpPr>
          <p:cNvPr id="3" name="2 Marcador de contenido"/>
          <p:cNvSpPr>
            <a:spLocks noGrp="1"/>
          </p:cNvSpPr>
          <p:nvPr>
            <p:ph sz="quarter" idx="1"/>
          </p:nvPr>
        </p:nvSpPr>
        <p:spPr/>
        <p:txBody>
          <a:bodyPr/>
          <a:lstStyle/>
          <a:p>
            <a:r>
              <a:rPr lang="es-ES" dirty="0"/>
              <a:t>Un jardín que se compone principalmente de gramíneas .</a:t>
            </a:r>
          </a:p>
          <a:p>
            <a:r>
              <a:rPr lang="es-ES" dirty="0"/>
              <a:t> Este tipo de jardín se encuentra principalmente en Normandía , como Auzouville-sur-Ry , el Jardin Plume ha sido galardonado con el " jardín extraordinario”.</a:t>
            </a:r>
          </a:p>
        </p:txBody>
      </p:sp>
    </p:spTree>
    <p:extLst>
      <p:ext uri="{BB962C8B-B14F-4D97-AF65-F5344CB8AC3E}">
        <p14:creationId xmlns:p14="http://schemas.microsoft.com/office/powerpoint/2010/main" val="10034682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775"/>
          <a:stretch/>
        </p:blipFill>
        <p:spPr>
          <a:xfrm>
            <a:off x="0" y="-8711"/>
            <a:ext cx="9144000" cy="6866711"/>
          </a:xfrm>
          <a:prstGeom prst="rect">
            <a:avLst/>
          </a:prstGeom>
        </p:spPr>
      </p:pic>
    </p:spTree>
    <p:extLst>
      <p:ext uri="{BB962C8B-B14F-4D97-AF65-F5344CB8AC3E}">
        <p14:creationId xmlns:p14="http://schemas.microsoft.com/office/powerpoint/2010/main" val="401014213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3333"/>
          <a:stretch/>
        </p:blipFill>
        <p:spPr>
          <a:xfrm>
            <a:off x="0" y="0"/>
            <a:ext cx="9144000" cy="6858000"/>
          </a:xfrm>
          <a:prstGeom prst="rect">
            <a:avLst/>
          </a:prstGeom>
        </p:spPr>
      </p:pic>
    </p:spTree>
    <p:extLst>
      <p:ext uri="{BB962C8B-B14F-4D97-AF65-F5344CB8AC3E}">
        <p14:creationId xmlns:p14="http://schemas.microsoft.com/office/powerpoint/2010/main" val="38422280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706"/>
          <a:stretch/>
        </p:blipFill>
        <p:spPr>
          <a:xfrm>
            <a:off x="0" y="0"/>
            <a:ext cx="9144000" cy="6858000"/>
          </a:xfrm>
          <a:prstGeom prst="rect">
            <a:avLst/>
          </a:prstGeom>
        </p:spPr>
      </p:pic>
    </p:spTree>
    <p:extLst>
      <p:ext uri="{BB962C8B-B14F-4D97-AF65-F5344CB8AC3E}">
        <p14:creationId xmlns:p14="http://schemas.microsoft.com/office/powerpoint/2010/main" val="14485931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9144000" cy="6900242"/>
          </a:xfrm>
          <a:prstGeom prst="rect">
            <a:avLst/>
          </a:prstGeom>
        </p:spPr>
      </p:pic>
    </p:spTree>
    <p:extLst>
      <p:ext uri="{BB962C8B-B14F-4D97-AF65-F5344CB8AC3E}">
        <p14:creationId xmlns:p14="http://schemas.microsoft.com/office/powerpoint/2010/main" val="11660697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234522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072482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31300" cy="6858000"/>
          </a:xfrm>
          <a:prstGeom prst="rect">
            <a:avLst/>
          </a:prstGeom>
        </p:spPr>
      </p:pic>
    </p:spTree>
    <p:extLst>
      <p:ext uri="{BB962C8B-B14F-4D97-AF65-F5344CB8AC3E}">
        <p14:creationId xmlns:p14="http://schemas.microsoft.com/office/powerpoint/2010/main" val="39126415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6646264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594982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197942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428286637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300712706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675173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24964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444722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323516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323320927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536556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634576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d Annevoie.</a:t>
            </a:r>
          </a:p>
        </p:txBody>
      </p:sp>
      <p:sp>
        <p:nvSpPr>
          <p:cNvPr id="3" name="2 Marcador de contenido"/>
          <p:cNvSpPr>
            <a:spLocks noGrp="1"/>
          </p:cNvSpPr>
          <p:nvPr>
            <p:ph sz="quarter" idx="1"/>
          </p:nvPr>
        </p:nvSpPr>
        <p:spPr>
          <a:xfrm>
            <a:off x="914400" y="1844824"/>
            <a:ext cx="7772400" cy="4174976"/>
          </a:xfrm>
        </p:spPr>
        <p:txBody>
          <a:bodyPr>
            <a:normAutofit/>
          </a:bodyPr>
          <a:lstStyle/>
          <a:p>
            <a:r>
              <a:rPr lang="es-ES" sz="2400" dirty="0"/>
              <a:t>Los jardines fueron diseñados y dispuestos entre 1758 y 1776 por Charles-Alexis de Montpellier. </a:t>
            </a:r>
          </a:p>
          <a:p>
            <a:r>
              <a:rPr lang="es-ES" sz="2400" dirty="0"/>
              <a:t>Los jardines originales en Annevoie eran de estilo francés. </a:t>
            </a:r>
          </a:p>
          <a:p>
            <a:r>
              <a:rPr lang="es-ES" sz="2400" dirty="0"/>
              <a:t>Más tarde elementos de estilo italiano e inglés se han añadido. </a:t>
            </a:r>
          </a:p>
          <a:p>
            <a:r>
              <a:rPr lang="es-ES" sz="2400" dirty="0"/>
              <a:t>En los jardines hay más de 20 lagos y estanques ornamentales con más de medio centenar de chorros de agua, fuentes y cascadas. </a:t>
            </a:r>
          </a:p>
          <a:p>
            <a:endParaRPr lang="es-ES" sz="2400" dirty="0"/>
          </a:p>
        </p:txBody>
      </p:sp>
    </p:spTree>
    <p:extLst>
      <p:ext uri="{BB962C8B-B14F-4D97-AF65-F5344CB8AC3E}">
        <p14:creationId xmlns:p14="http://schemas.microsoft.com/office/powerpoint/2010/main" val="224191227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772400" cy="5543128"/>
          </a:xfrm>
        </p:spPr>
        <p:txBody>
          <a:bodyPr/>
          <a:lstStyle/>
          <a:p>
            <a:r>
              <a:rPr lang="es-ES" dirty="0"/>
              <a:t>Cuatro resortes actúan como alimentadores, mientras que el rio Rouillon, corre a través del sitio, se ocupa de la recogida y distribución de agua. </a:t>
            </a:r>
          </a:p>
          <a:p>
            <a:r>
              <a:rPr lang="es-ES" dirty="0"/>
              <a:t>Un canal de 400 m de longitud en el punto más alto en el jardín es el principal reservorio. </a:t>
            </a:r>
          </a:p>
          <a:p>
            <a:r>
              <a:rPr lang="es-ES" dirty="0"/>
              <a:t>Todo funciona totalmente natural durante todo el año. </a:t>
            </a:r>
          </a:p>
          <a:p>
            <a:endParaRPr lang="es-ES" dirty="0"/>
          </a:p>
        </p:txBody>
      </p:sp>
    </p:spTree>
    <p:extLst>
      <p:ext uri="{BB962C8B-B14F-4D97-AF65-F5344CB8AC3E}">
        <p14:creationId xmlns:p14="http://schemas.microsoft.com/office/powerpoint/2010/main" val="353662041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83500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668177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17686903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631938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073362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204368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577997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46664"/>
          </a:xfrm>
          <a:prstGeom prst="rect">
            <a:avLst/>
          </a:prstGeom>
        </p:spPr>
      </p:pic>
    </p:spTree>
    <p:extLst>
      <p:ext uri="{BB962C8B-B14F-4D97-AF65-F5344CB8AC3E}">
        <p14:creationId xmlns:p14="http://schemas.microsoft.com/office/powerpoint/2010/main" val="339404446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851581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8407474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31197076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185473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590695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281399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831228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60070460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42486852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252837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03412812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219965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000812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29106376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173222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004173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811839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46159770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436732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7413755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950833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536883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772546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965035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123683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424938368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743809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444086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16721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910930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11269569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23128735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93869408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991078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692899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812600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279805286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210674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221978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088538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995999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293306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335347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36192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009277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58" y="0"/>
            <a:ext cx="9023684" cy="6858000"/>
          </a:xfrm>
          <a:prstGeom prst="rect">
            <a:avLst/>
          </a:prstGeom>
        </p:spPr>
      </p:pic>
    </p:spTree>
    <p:extLst>
      <p:ext uri="{BB962C8B-B14F-4D97-AF65-F5344CB8AC3E}">
        <p14:creationId xmlns:p14="http://schemas.microsoft.com/office/powerpoint/2010/main" val="99969784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244481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286792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907239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86074895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499277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603170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628040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091226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599424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92354909"/>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976684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327063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716614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789481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761062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89624645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023346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2594566"/>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1897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227</TotalTime>
  <Words>949</Words>
  <Application>Microsoft Office PowerPoint</Application>
  <PresentationFormat>Presentación en pantalla (4:3)</PresentationFormat>
  <Paragraphs>167</Paragraphs>
  <Slides>174</Slides>
  <Notes>60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174</vt:i4>
      </vt:variant>
    </vt:vector>
  </HeadingPairs>
  <TitlesOfParts>
    <vt:vector size="179" baseType="lpstr">
      <vt:lpstr>Calibri</vt:lpstr>
      <vt:lpstr>Century Schoolbook</vt:lpstr>
      <vt:lpstr>Wingdings</vt:lpstr>
      <vt:lpstr>Wingdings 2</vt:lpstr>
      <vt:lpstr>Default Theme</vt:lpstr>
      <vt:lpstr>EUROPA.-LA VUELTA AL MUNDO EN 885 JARDINES.-BELGICA-.HOLANDA.-K</vt:lpstr>
      <vt:lpstr>Chateau de Hex</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Hof Overwellingen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Huis op de Hei.-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Indeherberg</vt:lpstr>
      <vt:lpstr>Presentación de PowerPoint</vt:lpstr>
      <vt:lpstr>Presentación de PowerPoint</vt:lpstr>
      <vt:lpstr>Presentación de PowerPoint</vt:lpstr>
      <vt:lpstr>Presentación de PowerPoint</vt:lpstr>
      <vt:lpstr>Presentación de PowerPoint</vt:lpstr>
      <vt:lpstr>Presentación de PowerPoint</vt:lpstr>
      <vt:lpstr>Jardin Plume.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 Annevoie.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10</cp:revision>
  <dcterms:created xsi:type="dcterms:W3CDTF">2013-08-24T06:13:10Z</dcterms:created>
  <dcterms:modified xsi:type="dcterms:W3CDTF">2018-03-09T17:24:10Z</dcterms:modified>
</cp:coreProperties>
</file>