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44"/>
  </p:notesMasterIdLst>
  <p:sldIdLst>
    <p:sldId id="257" r:id="rId2"/>
    <p:sldId id="258" r:id="rId3"/>
    <p:sldId id="416" r:id="rId4"/>
    <p:sldId id="259" r:id="rId5"/>
    <p:sldId id="262" r:id="rId6"/>
    <p:sldId id="260" r:id="rId7"/>
    <p:sldId id="261"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9" r:id="rId33"/>
    <p:sldId id="291" r:id="rId34"/>
    <p:sldId id="292" r:id="rId35"/>
    <p:sldId id="294" r:id="rId36"/>
    <p:sldId id="295" r:id="rId37"/>
    <p:sldId id="296" r:id="rId38"/>
    <p:sldId id="297" r:id="rId39"/>
    <p:sldId id="298" r:id="rId40"/>
    <p:sldId id="301" r:id="rId41"/>
    <p:sldId id="321" r:id="rId42"/>
    <p:sldId id="417" r:id="rId43"/>
    <p:sldId id="322" r:id="rId44"/>
    <p:sldId id="323" r:id="rId45"/>
    <p:sldId id="324" r:id="rId46"/>
    <p:sldId id="325" r:id="rId47"/>
    <p:sldId id="326" r:id="rId48"/>
    <p:sldId id="327" r:id="rId49"/>
    <p:sldId id="328" r:id="rId50"/>
    <p:sldId id="329" r:id="rId51"/>
    <p:sldId id="330" r:id="rId52"/>
    <p:sldId id="331" r:id="rId53"/>
    <p:sldId id="332" r:id="rId54"/>
    <p:sldId id="333" r:id="rId55"/>
    <p:sldId id="334" r:id="rId56"/>
    <p:sldId id="418" r:id="rId57"/>
    <p:sldId id="335" r:id="rId58"/>
    <p:sldId id="336" r:id="rId59"/>
    <p:sldId id="338" r:id="rId60"/>
    <p:sldId id="339" r:id="rId61"/>
    <p:sldId id="340" r:id="rId62"/>
    <p:sldId id="341" r:id="rId63"/>
    <p:sldId id="343" r:id="rId64"/>
    <p:sldId id="344" r:id="rId65"/>
    <p:sldId id="345" r:id="rId66"/>
    <p:sldId id="346" r:id="rId67"/>
    <p:sldId id="347" r:id="rId68"/>
    <p:sldId id="348" r:id="rId69"/>
    <p:sldId id="349" r:id="rId70"/>
    <p:sldId id="350" r:id="rId71"/>
    <p:sldId id="351" r:id="rId72"/>
    <p:sldId id="352" r:id="rId73"/>
    <p:sldId id="353" r:id="rId74"/>
    <p:sldId id="354" r:id="rId75"/>
    <p:sldId id="355" r:id="rId76"/>
    <p:sldId id="376" r:id="rId77"/>
    <p:sldId id="419" r:id="rId78"/>
    <p:sldId id="420" r:id="rId79"/>
    <p:sldId id="421" r:id="rId80"/>
    <p:sldId id="422" r:id="rId81"/>
    <p:sldId id="423" r:id="rId82"/>
    <p:sldId id="424" r:id="rId83"/>
    <p:sldId id="425" r:id="rId84"/>
    <p:sldId id="426" r:id="rId85"/>
    <p:sldId id="427" r:id="rId86"/>
    <p:sldId id="428" r:id="rId87"/>
    <p:sldId id="429" r:id="rId88"/>
    <p:sldId id="393" r:id="rId89"/>
    <p:sldId id="391" r:id="rId90"/>
    <p:sldId id="411" r:id="rId91"/>
    <p:sldId id="412" r:id="rId92"/>
    <p:sldId id="371" r:id="rId93"/>
    <p:sldId id="363" r:id="rId94"/>
    <p:sldId id="392" r:id="rId95"/>
    <p:sldId id="356" r:id="rId96"/>
    <p:sldId id="357" r:id="rId97"/>
    <p:sldId id="369" r:id="rId98"/>
    <p:sldId id="378" r:id="rId99"/>
    <p:sldId id="373" r:id="rId100"/>
    <p:sldId id="379" r:id="rId101"/>
    <p:sldId id="374" r:id="rId102"/>
    <p:sldId id="377" r:id="rId103"/>
    <p:sldId id="380" r:id="rId104"/>
    <p:sldId id="364" r:id="rId105"/>
    <p:sldId id="358" r:id="rId106"/>
    <p:sldId id="359" r:id="rId107"/>
    <p:sldId id="360" r:id="rId108"/>
    <p:sldId id="365" r:id="rId109"/>
    <p:sldId id="366" r:id="rId110"/>
    <p:sldId id="367" r:id="rId111"/>
    <p:sldId id="370" r:id="rId112"/>
    <p:sldId id="372" r:id="rId113"/>
    <p:sldId id="375" r:id="rId114"/>
    <p:sldId id="382" r:id="rId115"/>
    <p:sldId id="383" r:id="rId116"/>
    <p:sldId id="384" r:id="rId117"/>
    <p:sldId id="385" r:id="rId118"/>
    <p:sldId id="386" r:id="rId119"/>
    <p:sldId id="387" r:id="rId120"/>
    <p:sldId id="388" r:id="rId121"/>
    <p:sldId id="389" r:id="rId122"/>
    <p:sldId id="394" r:id="rId123"/>
    <p:sldId id="395" r:id="rId124"/>
    <p:sldId id="396" r:id="rId125"/>
    <p:sldId id="397" r:id="rId126"/>
    <p:sldId id="398" r:id="rId127"/>
    <p:sldId id="368" r:id="rId128"/>
    <p:sldId id="361" r:id="rId129"/>
    <p:sldId id="399" r:id="rId130"/>
    <p:sldId id="400" r:id="rId131"/>
    <p:sldId id="401" r:id="rId132"/>
    <p:sldId id="402" r:id="rId133"/>
    <p:sldId id="403" r:id="rId134"/>
    <p:sldId id="404" r:id="rId135"/>
    <p:sldId id="405" r:id="rId136"/>
    <p:sldId id="406" r:id="rId137"/>
    <p:sldId id="410" r:id="rId138"/>
    <p:sldId id="407" r:id="rId139"/>
    <p:sldId id="408" r:id="rId140"/>
    <p:sldId id="409" r:id="rId141"/>
    <p:sldId id="414" r:id="rId142"/>
    <p:sldId id="415" r:id="rId14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99" autoAdjust="0"/>
    <p:restoredTop sz="94660"/>
  </p:normalViewPr>
  <p:slideViewPr>
    <p:cSldViewPr>
      <p:cViewPr varScale="1">
        <p:scale>
          <a:sx n="108" d="100"/>
          <a:sy n="108" d="100"/>
        </p:scale>
        <p:origin x="1704" y="13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4C16B27-FE4A-4A29-BAB4-598D0340ABBF}" type="datetimeFigureOut">
              <a:rPr lang="es-ES" smtClean="0"/>
              <a:t>07/03/2018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A5ACF0C-52ED-4559-971D-12D8E3640EDA}" type="slidenum">
              <a:rPr lang="es-ES" smtClean="0"/>
              <a:t>‹Nº›</a:t>
            </a:fld>
            <a:endParaRPr lang="es-ES" dirty="0"/>
          </a:p>
        </p:txBody>
      </p:sp>
    </p:spTree>
    <p:extLst>
      <p:ext uri="{BB962C8B-B14F-4D97-AF65-F5344CB8AC3E}">
        <p14:creationId xmlns:p14="http://schemas.microsoft.com/office/powerpoint/2010/main" val="19869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Bucharest Botanical Garden.</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4</a:t>
            </a:fld>
            <a:endParaRPr lang="es-ES" dirty="0"/>
          </a:p>
        </p:txBody>
      </p:sp>
    </p:spTree>
    <p:extLst>
      <p:ext uri="{BB962C8B-B14F-4D97-AF65-F5344CB8AC3E}">
        <p14:creationId xmlns:p14="http://schemas.microsoft.com/office/powerpoint/2010/main" val="1585550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Bucharest Botanical Garden</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5</a:t>
            </a:fld>
            <a:endParaRPr lang="es-ES" dirty="0"/>
          </a:p>
        </p:txBody>
      </p:sp>
    </p:spTree>
    <p:extLst>
      <p:ext uri="{BB962C8B-B14F-4D97-AF65-F5344CB8AC3E}">
        <p14:creationId xmlns:p14="http://schemas.microsoft.com/office/powerpoint/2010/main" val="40639550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Bucharest Botanical Garden</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7</a:t>
            </a:fld>
            <a:endParaRPr lang="es-ES" dirty="0"/>
          </a:p>
        </p:txBody>
      </p:sp>
    </p:spTree>
    <p:extLst>
      <p:ext uri="{BB962C8B-B14F-4D97-AF65-F5344CB8AC3E}">
        <p14:creationId xmlns:p14="http://schemas.microsoft.com/office/powerpoint/2010/main" val="3438712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Bucharest Botanical Garden</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8</a:t>
            </a:fld>
            <a:endParaRPr lang="es-ES" dirty="0"/>
          </a:p>
        </p:txBody>
      </p:sp>
    </p:spTree>
    <p:extLst>
      <p:ext uri="{BB962C8B-B14F-4D97-AF65-F5344CB8AC3E}">
        <p14:creationId xmlns:p14="http://schemas.microsoft.com/office/powerpoint/2010/main" val="24757614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Bucharest Botanical Garden</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9</a:t>
            </a:fld>
            <a:endParaRPr lang="es-ES" dirty="0"/>
          </a:p>
        </p:txBody>
      </p:sp>
    </p:spTree>
    <p:extLst>
      <p:ext uri="{BB962C8B-B14F-4D97-AF65-F5344CB8AC3E}">
        <p14:creationId xmlns:p14="http://schemas.microsoft.com/office/powerpoint/2010/main" val="28468563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Bucharest Botanical Garden</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10</a:t>
            </a:fld>
            <a:endParaRPr lang="es-ES" dirty="0"/>
          </a:p>
        </p:txBody>
      </p:sp>
    </p:spTree>
    <p:extLst>
      <p:ext uri="{BB962C8B-B14F-4D97-AF65-F5344CB8AC3E}">
        <p14:creationId xmlns:p14="http://schemas.microsoft.com/office/powerpoint/2010/main" val="28583374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Bucharest Botanical Garden</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11</a:t>
            </a:fld>
            <a:endParaRPr lang="es-ES" dirty="0"/>
          </a:p>
        </p:txBody>
      </p:sp>
    </p:spTree>
    <p:extLst>
      <p:ext uri="{BB962C8B-B14F-4D97-AF65-F5344CB8AC3E}">
        <p14:creationId xmlns:p14="http://schemas.microsoft.com/office/powerpoint/2010/main" val="4183679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Bucharest Botanical Garden</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12</a:t>
            </a:fld>
            <a:endParaRPr lang="es-ES" dirty="0"/>
          </a:p>
        </p:txBody>
      </p:sp>
    </p:spTree>
    <p:extLst>
      <p:ext uri="{BB962C8B-B14F-4D97-AF65-F5344CB8AC3E}">
        <p14:creationId xmlns:p14="http://schemas.microsoft.com/office/powerpoint/2010/main" val="13381947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Bucharest Botanical Garden</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13</a:t>
            </a:fld>
            <a:endParaRPr lang="es-ES" dirty="0"/>
          </a:p>
        </p:txBody>
      </p:sp>
    </p:spTree>
    <p:extLst>
      <p:ext uri="{BB962C8B-B14F-4D97-AF65-F5344CB8AC3E}">
        <p14:creationId xmlns:p14="http://schemas.microsoft.com/office/powerpoint/2010/main" val="32446548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Bucharest Botanical Garden</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14</a:t>
            </a:fld>
            <a:endParaRPr lang="es-ES" dirty="0"/>
          </a:p>
        </p:txBody>
      </p:sp>
    </p:spTree>
    <p:extLst>
      <p:ext uri="{BB962C8B-B14F-4D97-AF65-F5344CB8AC3E}">
        <p14:creationId xmlns:p14="http://schemas.microsoft.com/office/powerpoint/2010/main" val="42462327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Bucharest Botanical Garden</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15</a:t>
            </a:fld>
            <a:endParaRPr lang="es-ES" dirty="0"/>
          </a:p>
        </p:txBody>
      </p:sp>
    </p:spTree>
    <p:extLst>
      <p:ext uri="{BB962C8B-B14F-4D97-AF65-F5344CB8AC3E}">
        <p14:creationId xmlns:p14="http://schemas.microsoft.com/office/powerpoint/2010/main" val="1061137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Bucharest Botanical Garden</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16</a:t>
            </a:fld>
            <a:endParaRPr lang="es-ES" dirty="0"/>
          </a:p>
        </p:txBody>
      </p:sp>
    </p:spTree>
    <p:extLst>
      <p:ext uri="{BB962C8B-B14F-4D97-AF65-F5344CB8AC3E}">
        <p14:creationId xmlns:p14="http://schemas.microsoft.com/office/powerpoint/2010/main" val="38846390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Bucharest Botanical Garden</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17</a:t>
            </a:fld>
            <a:endParaRPr lang="es-ES" dirty="0"/>
          </a:p>
        </p:txBody>
      </p:sp>
    </p:spTree>
    <p:extLst>
      <p:ext uri="{BB962C8B-B14F-4D97-AF65-F5344CB8AC3E}">
        <p14:creationId xmlns:p14="http://schemas.microsoft.com/office/powerpoint/2010/main" val="14862525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Bucharest Botanical Garden</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18</a:t>
            </a:fld>
            <a:endParaRPr lang="es-ES" dirty="0"/>
          </a:p>
        </p:txBody>
      </p:sp>
    </p:spTree>
    <p:extLst>
      <p:ext uri="{BB962C8B-B14F-4D97-AF65-F5344CB8AC3E}">
        <p14:creationId xmlns:p14="http://schemas.microsoft.com/office/powerpoint/2010/main" val="19069366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Bucharest Botanical Garden</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19</a:t>
            </a:fld>
            <a:endParaRPr lang="es-ES" dirty="0"/>
          </a:p>
        </p:txBody>
      </p:sp>
    </p:spTree>
    <p:extLst>
      <p:ext uri="{BB962C8B-B14F-4D97-AF65-F5344CB8AC3E}">
        <p14:creationId xmlns:p14="http://schemas.microsoft.com/office/powerpoint/2010/main" val="7430585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Bucharest Botanical Garden</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20</a:t>
            </a:fld>
            <a:endParaRPr lang="es-ES" dirty="0"/>
          </a:p>
        </p:txBody>
      </p:sp>
    </p:spTree>
    <p:extLst>
      <p:ext uri="{BB962C8B-B14F-4D97-AF65-F5344CB8AC3E}">
        <p14:creationId xmlns:p14="http://schemas.microsoft.com/office/powerpoint/2010/main" val="22528493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21</a:t>
            </a:fld>
            <a:endParaRPr lang="es-ES" dirty="0"/>
          </a:p>
        </p:txBody>
      </p:sp>
    </p:spTree>
    <p:extLst>
      <p:ext uri="{BB962C8B-B14F-4D97-AF65-F5344CB8AC3E}">
        <p14:creationId xmlns:p14="http://schemas.microsoft.com/office/powerpoint/2010/main" val="26079996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Bucharest Botanical Garden.</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22</a:t>
            </a:fld>
            <a:endParaRPr lang="es-ES" dirty="0"/>
          </a:p>
        </p:txBody>
      </p:sp>
    </p:spTree>
    <p:extLst>
      <p:ext uri="{BB962C8B-B14F-4D97-AF65-F5344CB8AC3E}">
        <p14:creationId xmlns:p14="http://schemas.microsoft.com/office/powerpoint/2010/main" val="3136771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Bucharest Botanical Garden.</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23</a:t>
            </a:fld>
            <a:endParaRPr lang="es-ES" dirty="0"/>
          </a:p>
        </p:txBody>
      </p:sp>
    </p:spTree>
    <p:extLst>
      <p:ext uri="{BB962C8B-B14F-4D97-AF65-F5344CB8AC3E}">
        <p14:creationId xmlns:p14="http://schemas.microsoft.com/office/powerpoint/2010/main" val="38406929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Bucharest Botanical Garden.</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24</a:t>
            </a:fld>
            <a:endParaRPr lang="es-ES" dirty="0"/>
          </a:p>
        </p:txBody>
      </p:sp>
    </p:spTree>
    <p:extLst>
      <p:ext uri="{BB962C8B-B14F-4D97-AF65-F5344CB8AC3E}">
        <p14:creationId xmlns:p14="http://schemas.microsoft.com/office/powerpoint/2010/main" val="3774214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Bucharest Botanical Garden.</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25</a:t>
            </a:fld>
            <a:endParaRPr lang="es-ES" dirty="0"/>
          </a:p>
        </p:txBody>
      </p:sp>
    </p:spTree>
    <p:extLst>
      <p:ext uri="{BB962C8B-B14F-4D97-AF65-F5344CB8AC3E}">
        <p14:creationId xmlns:p14="http://schemas.microsoft.com/office/powerpoint/2010/main" val="2288221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Gradina-botanica-bucuresti-Dimitrie Brandza</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26</a:t>
            </a:fld>
            <a:endParaRPr lang="es-ES" dirty="0"/>
          </a:p>
        </p:txBody>
      </p:sp>
    </p:spTree>
    <p:extLst>
      <p:ext uri="{BB962C8B-B14F-4D97-AF65-F5344CB8AC3E}">
        <p14:creationId xmlns:p14="http://schemas.microsoft.com/office/powerpoint/2010/main" val="10584702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Gradina-botanica-bucuresti-Dimitrie Brandza</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27</a:t>
            </a:fld>
            <a:endParaRPr lang="es-ES" dirty="0"/>
          </a:p>
        </p:txBody>
      </p:sp>
    </p:spTree>
    <p:extLst>
      <p:ext uri="{BB962C8B-B14F-4D97-AF65-F5344CB8AC3E}">
        <p14:creationId xmlns:p14="http://schemas.microsoft.com/office/powerpoint/2010/main" val="103059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gradina-botanica-bucuresti-Dimitrie Brandza</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28</a:t>
            </a:fld>
            <a:endParaRPr lang="es-ES" dirty="0"/>
          </a:p>
        </p:txBody>
      </p:sp>
    </p:spTree>
    <p:extLst>
      <p:ext uri="{BB962C8B-B14F-4D97-AF65-F5344CB8AC3E}">
        <p14:creationId xmlns:p14="http://schemas.microsoft.com/office/powerpoint/2010/main" val="27874470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gradina-botanica-bucuresti-Dimitrie Brandza</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29</a:t>
            </a:fld>
            <a:endParaRPr lang="es-ES" dirty="0"/>
          </a:p>
        </p:txBody>
      </p:sp>
    </p:spTree>
    <p:extLst>
      <p:ext uri="{BB962C8B-B14F-4D97-AF65-F5344CB8AC3E}">
        <p14:creationId xmlns:p14="http://schemas.microsoft.com/office/powerpoint/2010/main" val="13641253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Bucharest Botanical Garden.-.-Acer palmatum</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30</a:t>
            </a:fld>
            <a:endParaRPr lang="es-ES" dirty="0"/>
          </a:p>
        </p:txBody>
      </p:sp>
    </p:spTree>
    <p:extLst>
      <p:ext uri="{BB962C8B-B14F-4D97-AF65-F5344CB8AC3E}">
        <p14:creationId xmlns:p14="http://schemas.microsoft.com/office/powerpoint/2010/main" val="4673535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Bucharest Botanical Garden.-.-Acer palmatum</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31</a:t>
            </a:fld>
            <a:endParaRPr lang="es-ES" dirty="0"/>
          </a:p>
        </p:txBody>
      </p:sp>
    </p:spTree>
    <p:extLst>
      <p:ext uri="{BB962C8B-B14F-4D97-AF65-F5344CB8AC3E}">
        <p14:creationId xmlns:p14="http://schemas.microsoft.com/office/powerpoint/2010/main" val="35301819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Bucharest Botanical Garden.-.-Acer palmatum</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32</a:t>
            </a:fld>
            <a:endParaRPr lang="es-ES" dirty="0"/>
          </a:p>
        </p:txBody>
      </p:sp>
    </p:spTree>
    <p:extLst>
      <p:ext uri="{BB962C8B-B14F-4D97-AF65-F5344CB8AC3E}">
        <p14:creationId xmlns:p14="http://schemas.microsoft.com/office/powerpoint/2010/main" val="32784721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Bucharest Botanical Garden.-.-Acer palmatum</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33</a:t>
            </a:fld>
            <a:endParaRPr lang="es-ES" dirty="0"/>
          </a:p>
        </p:txBody>
      </p:sp>
    </p:spTree>
    <p:extLst>
      <p:ext uri="{BB962C8B-B14F-4D97-AF65-F5344CB8AC3E}">
        <p14:creationId xmlns:p14="http://schemas.microsoft.com/office/powerpoint/2010/main" val="40410029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Bucharest Botanical Garden.-.</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34</a:t>
            </a:fld>
            <a:endParaRPr lang="es-ES" dirty="0"/>
          </a:p>
        </p:txBody>
      </p:sp>
    </p:spTree>
    <p:extLst>
      <p:ext uri="{BB962C8B-B14F-4D97-AF65-F5344CB8AC3E}">
        <p14:creationId xmlns:p14="http://schemas.microsoft.com/office/powerpoint/2010/main" val="14243569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Bucharest Botanical Garden.</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35</a:t>
            </a:fld>
            <a:endParaRPr lang="es-ES" dirty="0"/>
          </a:p>
        </p:txBody>
      </p:sp>
    </p:spTree>
    <p:extLst>
      <p:ext uri="{BB962C8B-B14F-4D97-AF65-F5344CB8AC3E}">
        <p14:creationId xmlns:p14="http://schemas.microsoft.com/office/powerpoint/2010/main" val="29473797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Bucharest Botanical Garden.</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36</a:t>
            </a:fld>
            <a:endParaRPr lang="es-ES" dirty="0"/>
          </a:p>
        </p:txBody>
      </p:sp>
    </p:spTree>
    <p:extLst>
      <p:ext uri="{BB962C8B-B14F-4D97-AF65-F5344CB8AC3E}">
        <p14:creationId xmlns:p14="http://schemas.microsoft.com/office/powerpoint/2010/main" val="41391082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Bucharest Botanical Garden.</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37</a:t>
            </a:fld>
            <a:endParaRPr lang="es-ES" dirty="0"/>
          </a:p>
        </p:txBody>
      </p:sp>
    </p:spTree>
    <p:extLst>
      <p:ext uri="{BB962C8B-B14F-4D97-AF65-F5344CB8AC3E}">
        <p14:creationId xmlns:p14="http://schemas.microsoft.com/office/powerpoint/2010/main" val="19039492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Bucharest Botanical Garden.</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38</a:t>
            </a:fld>
            <a:endParaRPr lang="es-ES" dirty="0"/>
          </a:p>
        </p:txBody>
      </p:sp>
    </p:spTree>
    <p:extLst>
      <p:ext uri="{BB962C8B-B14F-4D97-AF65-F5344CB8AC3E}">
        <p14:creationId xmlns:p14="http://schemas.microsoft.com/office/powerpoint/2010/main" val="18947955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Bucharest Botanical Garden.</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39</a:t>
            </a:fld>
            <a:endParaRPr lang="es-ES" dirty="0"/>
          </a:p>
        </p:txBody>
      </p:sp>
    </p:spTree>
    <p:extLst>
      <p:ext uri="{BB962C8B-B14F-4D97-AF65-F5344CB8AC3E}">
        <p14:creationId xmlns:p14="http://schemas.microsoft.com/office/powerpoint/2010/main" val="37778518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Bucharest Botanical Garden.</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40</a:t>
            </a:fld>
            <a:endParaRPr lang="es-ES" dirty="0"/>
          </a:p>
        </p:txBody>
      </p:sp>
    </p:spTree>
    <p:extLst>
      <p:ext uri="{BB962C8B-B14F-4D97-AF65-F5344CB8AC3E}">
        <p14:creationId xmlns:p14="http://schemas.microsoft.com/office/powerpoint/2010/main" val="38114403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Vacratot_botanical_garden.-Budapest </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43</a:t>
            </a:fld>
            <a:endParaRPr lang="es-ES" dirty="0"/>
          </a:p>
        </p:txBody>
      </p:sp>
    </p:spTree>
    <p:extLst>
      <p:ext uri="{BB962C8B-B14F-4D97-AF65-F5344CB8AC3E}">
        <p14:creationId xmlns:p14="http://schemas.microsoft.com/office/powerpoint/2010/main" val="10521183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Vacratot_botanical_garden.-Budapest </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44</a:t>
            </a:fld>
            <a:endParaRPr lang="es-ES" dirty="0"/>
          </a:p>
        </p:txBody>
      </p:sp>
    </p:spTree>
    <p:extLst>
      <p:ext uri="{BB962C8B-B14F-4D97-AF65-F5344CB8AC3E}">
        <p14:creationId xmlns:p14="http://schemas.microsoft.com/office/powerpoint/2010/main" val="4209718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Vacratot botanical garden.-Budapest </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45</a:t>
            </a:fld>
            <a:endParaRPr lang="es-ES" dirty="0"/>
          </a:p>
        </p:txBody>
      </p:sp>
    </p:spTree>
    <p:extLst>
      <p:ext uri="{BB962C8B-B14F-4D97-AF65-F5344CB8AC3E}">
        <p14:creationId xmlns:p14="http://schemas.microsoft.com/office/powerpoint/2010/main" val="38587110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Vacratot botanical garden.-Budapest </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46</a:t>
            </a:fld>
            <a:endParaRPr lang="es-ES" dirty="0"/>
          </a:p>
        </p:txBody>
      </p:sp>
    </p:spTree>
    <p:extLst>
      <p:ext uri="{BB962C8B-B14F-4D97-AF65-F5344CB8AC3E}">
        <p14:creationId xmlns:p14="http://schemas.microsoft.com/office/powerpoint/2010/main" val="26099460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Vacratot botanical garden.-Budapest .-Peperomia caperata y Asplenium</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47</a:t>
            </a:fld>
            <a:endParaRPr lang="es-ES" dirty="0"/>
          </a:p>
        </p:txBody>
      </p:sp>
    </p:spTree>
    <p:extLst>
      <p:ext uri="{BB962C8B-B14F-4D97-AF65-F5344CB8AC3E}">
        <p14:creationId xmlns:p14="http://schemas.microsoft.com/office/powerpoint/2010/main" val="33861357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Vacratot botanical garden.-Budapest </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48</a:t>
            </a:fld>
            <a:endParaRPr lang="es-ES" dirty="0"/>
          </a:p>
        </p:txBody>
      </p:sp>
    </p:spTree>
    <p:extLst>
      <p:ext uri="{BB962C8B-B14F-4D97-AF65-F5344CB8AC3E}">
        <p14:creationId xmlns:p14="http://schemas.microsoft.com/office/powerpoint/2010/main" val="16143028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Vacratot botanical garden.-Budapest </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49</a:t>
            </a:fld>
            <a:endParaRPr lang="es-ES" dirty="0"/>
          </a:p>
        </p:txBody>
      </p:sp>
    </p:spTree>
    <p:extLst>
      <p:ext uri="{BB962C8B-B14F-4D97-AF65-F5344CB8AC3E}">
        <p14:creationId xmlns:p14="http://schemas.microsoft.com/office/powerpoint/2010/main" val="347078076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Vacratot botanical garden.-Budapest </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50</a:t>
            </a:fld>
            <a:endParaRPr lang="es-ES" dirty="0"/>
          </a:p>
        </p:txBody>
      </p:sp>
    </p:spTree>
    <p:extLst>
      <p:ext uri="{BB962C8B-B14F-4D97-AF65-F5344CB8AC3E}">
        <p14:creationId xmlns:p14="http://schemas.microsoft.com/office/powerpoint/2010/main" val="2971268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Vacratot botanical garden.-Budapest </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51</a:t>
            </a:fld>
            <a:endParaRPr lang="es-ES" dirty="0"/>
          </a:p>
        </p:txBody>
      </p:sp>
    </p:spTree>
    <p:extLst>
      <p:ext uri="{BB962C8B-B14F-4D97-AF65-F5344CB8AC3E}">
        <p14:creationId xmlns:p14="http://schemas.microsoft.com/office/powerpoint/2010/main" val="132011160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Vacratot botanical garden.-Budapest </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52</a:t>
            </a:fld>
            <a:endParaRPr lang="es-ES" dirty="0"/>
          </a:p>
        </p:txBody>
      </p:sp>
    </p:spTree>
    <p:extLst>
      <p:ext uri="{BB962C8B-B14F-4D97-AF65-F5344CB8AC3E}">
        <p14:creationId xmlns:p14="http://schemas.microsoft.com/office/powerpoint/2010/main" val="65744633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Vacratot botanical garden.-Budapest </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53</a:t>
            </a:fld>
            <a:endParaRPr lang="es-ES" dirty="0"/>
          </a:p>
        </p:txBody>
      </p:sp>
    </p:spTree>
    <p:extLst>
      <p:ext uri="{BB962C8B-B14F-4D97-AF65-F5344CB8AC3E}">
        <p14:creationId xmlns:p14="http://schemas.microsoft.com/office/powerpoint/2010/main" val="303312926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Vilnius-University-Botanical-Garden.-Lituania.</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57</a:t>
            </a:fld>
            <a:endParaRPr lang="es-ES" dirty="0"/>
          </a:p>
        </p:txBody>
      </p:sp>
    </p:spTree>
    <p:extLst>
      <p:ext uri="{BB962C8B-B14F-4D97-AF65-F5344CB8AC3E}">
        <p14:creationId xmlns:p14="http://schemas.microsoft.com/office/powerpoint/2010/main" val="356242848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Vilnius-University-Botanical-Garden.-Lituania.</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58</a:t>
            </a:fld>
            <a:endParaRPr lang="es-ES" dirty="0"/>
          </a:p>
        </p:txBody>
      </p:sp>
    </p:spTree>
    <p:extLst>
      <p:ext uri="{BB962C8B-B14F-4D97-AF65-F5344CB8AC3E}">
        <p14:creationId xmlns:p14="http://schemas.microsoft.com/office/powerpoint/2010/main" val="412600239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Vilnius-University-Botanical-Garden.-Lituania.</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59</a:t>
            </a:fld>
            <a:endParaRPr lang="es-ES" dirty="0"/>
          </a:p>
        </p:txBody>
      </p:sp>
    </p:spTree>
    <p:extLst>
      <p:ext uri="{BB962C8B-B14F-4D97-AF65-F5344CB8AC3E}">
        <p14:creationId xmlns:p14="http://schemas.microsoft.com/office/powerpoint/2010/main" val="169353680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Vilnius-University-Botanical-Garden.-Lituania.</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60</a:t>
            </a:fld>
            <a:endParaRPr lang="es-ES" dirty="0"/>
          </a:p>
        </p:txBody>
      </p:sp>
    </p:spTree>
    <p:extLst>
      <p:ext uri="{BB962C8B-B14F-4D97-AF65-F5344CB8AC3E}">
        <p14:creationId xmlns:p14="http://schemas.microsoft.com/office/powerpoint/2010/main" val="186399701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Vilnius-University-Botanical-Garden.-Lituania.</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61</a:t>
            </a:fld>
            <a:endParaRPr lang="es-ES" dirty="0"/>
          </a:p>
        </p:txBody>
      </p:sp>
    </p:spTree>
    <p:extLst>
      <p:ext uri="{BB962C8B-B14F-4D97-AF65-F5344CB8AC3E}">
        <p14:creationId xmlns:p14="http://schemas.microsoft.com/office/powerpoint/2010/main" val="139552116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Vilnius-University-Botanical-Garden.-Lituania.</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62</a:t>
            </a:fld>
            <a:endParaRPr lang="es-ES" dirty="0"/>
          </a:p>
        </p:txBody>
      </p:sp>
    </p:spTree>
    <p:extLst>
      <p:ext uri="{BB962C8B-B14F-4D97-AF65-F5344CB8AC3E}">
        <p14:creationId xmlns:p14="http://schemas.microsoft.com/office/powerpoint/2010/main" val="293271102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Vilnius-University-Botanical-Garden.-Lituania.</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63</a:t>
            </a:fld>
            <a:endParaRPr lang="es-ES" dirty="0"/>
          </a:p>
        </p:txBody>
      </p:sp>
    </p:spTree>
    <p:extLst>
      <p:ext uri="{BB962C8B-B14F-4D97-AF65-F5344CB8AC3E}">
        <p14:creationId xmlns:p14="http://schemas.microsoft.com/office/powerpoint/2010/main" val="244181089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Vilnius-University-Botanical-Garden.-Lituania.</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64</a:t>
            </a:fld>
            <a:endParaRPr lang="es-ES" dirty="0"/>
          </a:p>
        </p:txBody>
      </p:sp>
    </p:spTree>
    <p:extLst>
      <p:ext uri="{BB962C8B-B14F-4D97-AF65-F5344CB8AC3E}">
        <p14:creationId xmlns:p14="http://schemas.microsoft.com/office/powerpoint/2010/main" val="349095420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Vilnius-University-Botanical-Garden.-Lituania.</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65</a:t>
            </a:fld>
            <a:endParaRPr lang="es-ES" dirty="0"/>
          </a:p>
        </p:txBody>
      </p:sp>
    </p:spTree>
    <p:extLst>
      <p:ext uri="{BB962C8B-B14F-4D97-AF65-F5344CB8AC3E}">
        <p14:creationId xmlns:p14="http://schemas.microsoft.com/office/powerpoint/2010/main" val="307337169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66</a:t>
            </a:fld>
            <a:endParaRPr lang="es-ES" dirty="0"/>
          </a:p>
        </p:txBody>
      </p:sp>
    </p:spTree>
    <p:extLst>
      <p:ext uri="{BB962C8B-B14F-4D97-AF65-F5344CB8AC3E}">
        <p14:creationId xmlns:p14="http://schemas.microsoft.com/office/powerpoint/2010/main" val="257259542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Vilnius-University-Botanical-Garden.-Lituania.</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67</a:t>
            </a:fld>
            <a:endParaRPr lang="es-ES" dirty="0"/>
          </a:p>
        </p:txBody>
      </p:sp>
    </p:spTree>
    <p:extLst>
      <p:ext uri="{BB962C8B-B14F-4D97-AF65-F5344CB8AC3E}">
        <p14:creationId xmlns:p14="http://schemas.microsoft.com/office/powerpoint/2010/main" val="5265772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Vilnius-University-Botanical-Garden.-Lituania.</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68</a:t>
            </a:fld>
            <a:endParaRPr lang="es-ES" dirty="0"/>
          </a:p>
        </p:txBody>
      </p:sp>
    </p:spTree>
    <p:extLst>
      <p:ext uri="{BB962C8B-B14F-4D97-AF65-F5344CB8AC3E}">
        <p14:creationId xmlns:p14="http://schemas.microsoft.com/office/powerpoint/2010/main" val="171505709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Vilnius-University-Botanical-Garden.-Lituania.</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69</a:t>
            </a:fld>
            <a:endParaRPr lang="es-ES" dirty="0"/>
          </a:p>
        </p:txBody>
      </p:sp>
    </p:spTree>
    <p:extLst>
      <p:ext uri="{BB962C8B-B14F-4D97-AF65-F5344CB8AC3E}">
        <p14:creationId xmlns:p14="http://schemas.microsoft.com/office/powerpoint/2010/main" val="116373128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Vilnius-University-Botanical-Garden.-Lituania.</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70</a:t>
            </a:fld>
            <a:endParaRPr lang="es-ES" dirty="0"/>
          </a:p>
        </p:txBody>
      </p:sp>
    </p:spTree>
    <p:extLst>
      <p:ext uri="{BB962C8B-B14F-4D97-AF65-F5344CB8AC3E}">
        <p14:creationId xmlns:p14="http://schemas.microsoft.com/office/powerpoint/2010/main" val="12902963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Vilnius-University-Botanical-Garden.-Lituania.</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71</a:t>
            </a:fld>
            <a:endParaRPr lang="es-ES" dirty="0"/>
          </a:p>
        </p:txBody>
      </p:sp>
    </p:spTree>
    <p:extLst>
      <p:ext uri="{BB962C8B-B14F-4D97-AF65-F5344CB8AC3E}">
        <p14:creationId xmlns:p14="http://schemas.microsoft.com/office/powerpoint/2010/main" val="70663590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Vilnius-University-Botanical-Garden.-Lituania.</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72</a:t>
            </a:fld>
            <a:endParaRPr lang="es-ES" dirty="0"/>
          </a:p>
        </p:txBody>
      </p:sp>
    </p:spTree>
    <p:extLst>
      <p:ext uri="{BB962C8B-B14F-4D97-AF65-F5344CB8AC3E}">
        <p14:creationId xmlns:p14="http://schemas.microsoft.com/office/powerpoint/2010/main" val="291804012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Vilnius-University-Botanical-Garden.-Lituania.</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73</a:t>
            </a:fld>
            <a:endParaRPr lang="es-ES" dirty="0"/>
          </a:p>
        </p:txBody>
      </p:sp>
    </p:spTree>
    <p:extLst>
      <p:ext uri="{BB962C8B-B14F-4D97-AF65-F5344CB8AC3E}">
        <p14:creationId xmlns:p14="http://schemas.microsoft.com/office/powerpoint/2010/main" val="293413370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Vilnius-University-Botanical-Garden.-Lituania.</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74</a:t>
            </a:fld>
            <a:endParaRPr lang="es-ES" dirty="0"/>
          </a:p>
        </p:txBody>
      </p:sp>
    </p:spTree>
    <p:extLst>
      <p:ext uri="{BB962C8B-B14F-4D97-AF65-F5344CB8AC3E}">
        <p14:creationId xmlns:p14="http://schemas.microsoft.com/office/powerpoint/2010/main" val="310723034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Vilnius-University-Botanical-Garden.-Lituania.</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75</a:t>
            </a:fld>
            <a:endParaRPr lang="es-ES" dirty="0"/>
          </a:p>
        </p:txBody>
      </p:sp>
    </p:spTree>
    <p:extLst>
      <p:ext uri="{BB962C8B-B14F-4D97-AF65-F5344CB8AC3E}">
        <p14:creationId xmlns:p14="http://schemas.microsoft.com/office/powerpoint/2010/main" val="174691733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88</a:t>
            </a:fld>
            <a:endParaRPr lang="es-ES" dirty="0"/>
          </a:p>
        </p:txBody>
      </p:sp>
    </p:spTree>
    <p:extLst>
      <p:ext uri="{BB962C8B-B14F-4D97-AF65-F5344CB8AC3E}">
        <p14:creationId xmlns:p14="http://schemas.microsoft.com/office/powerpoint/2010/main" val="1414941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89</a:t>
            </a:fld>
            <a:endParaRPr lang="es-ES" dirty="0"/>
          </a:p>
        </p:txBody>
      </p:sp>
    </p:spTree>
    <p:extLst>
      <p:ext uri="{BB962C8B-B14F-4D97-AF65-F5344CB8AC3E}">
        <p14:creationId xmlns:p14="http://schemas.microsoft.com/office/powerpoint/2010/main" val="76831233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Copenhagen_Botanical_Garden-</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90</a:t>
            </a:fld>
            <a:endParaRPr lang="es-ES" dirty="0"/>
          </a:p>
        </p:txBody>
      </p:sp>
    </p:spTree>
    <p:extLst>
      <p:ext uri="{BB962C8B-B14F-4D97-AF65-F5344CB8AC3E}">
        <p14:creationId xmlns:p14="http://schemas.microsoft.com/office/powerpoint/2010/main" val="62899638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Copenhagen_Botanical_Garden</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91</a:t>
            </a:fld>
            <a:endParaRPr lang="es-ES" dirty="0"/>
          </a:p>
        </p:txBody>
      </p:sp>
    </p:spTree>
    <p:extLst>
      <p:ext uri="{BB962C8B-B14F-4D97-AF65-F5344CB8AC3E}">
        <p14:creationId xmlns:p14="http://schemas.microsoft.com/office/powerpoint/2010/main" val="213809324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 Garden Copenhagen</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92</a:t>
            </a:fld>
            <a:endParaRPr lang="es-ES" dirty="0"/>
          </a:p>
        </p:txBody>
      </p:sp>
    </p:spTree>
    <p:extLst>
      <p:ext uri="{BB962C8B-B14F-4D97-AF65-F5344CB8AC3E}">
        <p14:creationId xmlns:p14="http://schemas.microsoft.com/office/powerpoint/2010/main" val="79049125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 Garden Copenhagen</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93</a:t>
            </a:fld>
            <a:endParaRPr lang="es-ES" dirty="0"/>
          </a:p>
        </p:txBody>
      </p:sp>
    </p:spTree>
    <p:extLst>
      <p:ext uri="{BB962C8B-B14F-4D97-AF65-F5344CB8AC3E}">
        <p14:creationId xmlns:p14="http://schemas.microsoft.com/office/powerpoint/2010/main" val="40027399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94</a:t>
            </a:fld>
            <a:endParaRPr lang="es-ES" dirty="0"/>
          </a:p>
        </p:txBody>
      </p:sp>
    </p:spTree>
    <p:extLst>
      <p:ext uri="{BB962C8B-B14F-4D97-AF65-F5344CB8AC3E}">
        <p14:creationId xmlns:p14="http://schemas.microsoft.com/office/powerpoint/2010/main" val="288871231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a:t>
            </a:r>
            <a:r>
              <a:rPr lang="es-ES" baseline="0" dirty="0"/>
              <a:t> </a:t>
            </a:r>
            <a:r>
              <a:rPr lang="es-ES" dirty="0"/>
              <a:t>Garden</a:t>
            </a:r>
            <a:r>
              <a:rPr lang="es-ES" baseline="0" dirty="0"/>
              <a:t> </a:t>
            </a:r>
            <a:r>
              <a:rPr lang="es-ES" dirty="0"/>
              <a:t>Copenhagen</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95</a:t>
            </a:fld>
            <a:endParaRPr lang="es-ES" dirty="0"/>
          </a:p>
        </p:txBody>
      </p:sp>
    </p:spTree>
    <p:extLst>
      <p:ext uri="{BB962C8B-B14F-4D97-AF65-F5344CB8AC3E}">
        <p14:creationId xmlns:p14="http://schemas.microsoft.com/office/powerpoint/2010/main" val="88078128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Botanical_Garden,_Copenhagen</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96</a:t>
            </a:fld>
            <a:endParaRPr lang="es-ES" dirty="0"/>
          </a:p>
        </p:txBody>
      </p:sp>
    </p:spTree>
    <p:extLst>
      <p:ext uri="{BB962C8B-B14F-4D97-AF65-F5344CB8AC3E}">
        <p14:creationId xmlns:p14="http://schemas.microsoft.com/office/powerpoint/2010/main" val="372718429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 Garden Copenhagen</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97</a:t>
            </a:fld>
            <a:endParaRPr lang="es-ES" dirty="0"/>
          </a:p>
        </p:txBody>
      </p:sp>
    </p:spTree>
    <p:extLst>
      <p:ext uri="{BB962C8B-B14F-4D97-AF65-F5344CB8AC3E}">
        <p14:creationId xmlns:p14="http://schemas.microsoft.com/office/powerpoint/2010/main" val="108491102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98</a:t>
            </a:fld>
            <a:endParaRPr lang="es-ES" dirty="0"/>
          </a:p>
        </p:txBody>
      </p:sp>
    </p:spTree>
    <p:extLst>
      <p:ext uri="{BB962C8B-B14F-4D97-AF65-F5344CB8AC3E}">
        <p14:creationId xmlns:p14="http://schemas.microsoft.com/office/powerpoint/2010/main" val="28075036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 Garden Copenhagen</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99</a:t>
            </a:fld>
            <a:endParaRPr lang="es-ES" dirty="0"/>
          </a:p>
        </p:txBody>
      </p:sp>
    </p:spTree>
    <p:extLst>
      <p:ext uri="{BB962C8B-B14F-4D97-AF65-F5344CB8AC3E}">
        <p14:creationId xmlns:p14="http://schemas.microsoft.com/office/powerpoint/2010/main" val="42781847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100</a:t>
            </a:fld>
            <a:endParaRPr lang="es-ES" dirty="0"/>
          </a:p>
        </p:txBody>
      </p:sp>
    </p:spTree>
    <p:extLst>
      <p:ext uri="{BB962C8B-B14F-4D97-AF65-F5344CB8AC3E}">
        <p14:creationId xmlns:p14="http://schemas.microsoft.com/office/powerpoint/2010/main" val="1418207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 Garden Copenhagen</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101</a:t>
            </a:fld>
            <a:endParaRPr lang="es-ES" dirty="0"/>
          </a:p>
        </p:txBody>
      </p:sp>
    </p:spTree>
    <p:extLst>
      <p:ext uri="{BB962C8B-B14F-4D97-AF65-F5344CB8AC3E}">
        <p14:creationId xmlns:p14="http://schemas.microsoft.com/office/powerpoint/2010/main" val="295724321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Garden.-mammillaria_geminispina</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102</a:t>
            </a:fld>
            <a:endParaRPr lang="es-ES" dirty="0"/>
          </a:p>
        </p:txBody>
      </p:sp>
    </p:spTree>
    <p:extLst>
      <p:ext uri="{BB962C8B-B14F-4D97-AF65-F5344CB8AC3E}">
        <p14:creationId xmlns:p14="http://schemas.microsoft.com/office/powerpoint/2010/main" val="273799273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103</a:t>
            </a:fld>
            <a:endParaRPr lang="es-ES" dirty="0"/>
          </a:p>
        </p:txBody>
      </p:sp>
    </p:spTree>
    <p:extLst>
      <p:ext uri="{BB962C8B-B14F-4D97-AF65-F5344CB8AC3E}">
        <p14:creationId xmlns:p14="http://schemas.microsoft.com/office/powerpoint/2010/main" val="276068893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 Garden Copenhagen</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104</a:t>
            </a:fld>
            <a:endParaRPr lang="es-ES" dirty="0"/>
          </a:p>
        </p:txBody>
      </p:sp>
    </p:spTree>
    <p:extLst>
      <p:ext uri="{BB962C8B-B14F-4D97-AF65-F5344CB8AC3E}">
        <p14:creationId xmlns:p14="http://schemas.microsoft.com/office/powerpoint/2010/main" val="96352399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Botanical_Garden,_Copenhagen</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105</a:t>
            </a:fld>
            <a:endParaRPr lang="es-ES" dirty="0"/>
          </a:p>
        </p:txBody>
      </p:sp>
    </p:spTree>
    <p:extLst>
      <p:ext uri="{BB962C8B-B14F-4D97-AF65-F5344CB8AC3E}">
        <p14:creationId xmlns:p14="http://schemas.microsoft.com/office/powerpoint/2010/main" val="374841403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Botanical_Garden,_Copenhagen</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106</a:t>
            </a:fld>
            <a:endParaRPr lang="es-ES" dirty="0"/>
          </a:p>
        </p:txBody>
      </p:sp>
    </p:spTree>
    <p:extLst>
      <p:ext uri="{BB962C8B-B14F-4D97-AF65-F5344CB8AC3E}">
        <p14:creationId xmlns:p14="http://schemas.microsoft.com/office/powerpoint/2010/main" val="258198025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a:t>
            </a:r>
            <a:r>
              <a:rPr lang="es-ES" baseline="0" dirty="0"/>
              <a:t> </a:t>
            </a:r>
            <a:r>
              <a:rPr lang="es-ES" dirty="0"/>
              <a:t>Garden</a:t>
            </a:r>
            <a:r>
              <a:rPr lang="es-ES" baseline="0" dirty="0"/>
              <a:t> </a:t>
            </a:r>
            <a:r>
              <a:rPr lang="es-ES" dirty="0"/>
              <a:t>Copenhagen</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107</a:t>
            </a:fld>
            <a:endParaRPr lang="es-ES" dirty="0"/>
          </a:p>
        </p:txBody>
      </p:sp>
    </p:spTree>
    <p:extLst>
      <p:ext uri="{BB962C8B-B14F-4D97-AF65-F5344CB8AC3E}">
        <p14:creationId xmlns:p14="http://schemas.microsoft.com/office/powerpoint/2010/main" val="142914450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 Garden Copenhagen</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108</a:t>
            </a:fld>
            <a:endParaRPr lang="es-ES" dirty="0"/>
          </a:p>
        </p:txBody>
      </p:sp>
    </p:spTree>
    <p:extLst>
      <p:ext uri="{BB962C8B-B14F-4D97-AF65-F5344CB8AC3E}">
        <p14:creationId xmlns:p14="http://schemas.microsoft.com/office/powerpoint/2010/main" val="222792145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 Garden Copenhagen</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109</a:t>
            </a:fld>
            <a:endParaRPr lang="es-ES" dirty="0"/>
          </a:p>
        </p:txBody>
      </p:sp>
    </p:spTree>
    <p:extLst>
      <p:ext uri="{BB962C8B-B14F-4D97-AF65-F5344CB8AC3E}">
        <p14:creationId xmlns:p14="http://schemas.microsoft.com/office/powerpoint/2010/main" val="396083726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 Garden Copenhagen</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110</a:t>
            </a:fld>
            <a:endParaRPr lang="es-ES" dirty="0"/>
          </a:p>
        </p:txBody>
      </p:sp>
    </p:spTree>
    <p:extLst>
      <p:ext uri="{BB962C8B-B14F-4D97-AF65-F5344CB8AC3E}">
        <p14:creationId xmlns:p14="http://schemas.microsoft.com/office/powerpoint/2010/main" val="150090869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 Garden Copenhagen</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111</a:t>
            </a:fld>
            <a:endParaRPr lang="es-ES" dirty="0"/>
          </a:p>
        </p:txBody>
      </p:sp>
    </p:spTree>
    <p:extLst>
      <p:ext uri="{BB962C8B-B14F-4D97-AF65-F5344CB8AC3E}">
        <p14:creationId xmlns:p14="http://schemas.microsoft.com/office/powerpoint/2010/main" val="141088678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 Garden Copenhagen</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112</a:t>
            </a:fld>
            <a:endParaRPr lang="es-ES" dirty="0"/>
          </a:p>
        </p:txBody>
      </p:sp>
    </p:spTree>
    <p:extLst>
      <p:ext uri="{BB962C8B-B14F-4D97-AF65-F5344CB8AC3E}">
        <p14:creationId xmlns:p14="http://schemas.microsoft.com/office/powerpoint/2010/main" val="110805956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 Garden Copenhagen</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113</a:t>
            </a:fld>
            <a:endParaRPr lang="es-ES" dirty="0"/>
          </a:p>
        </p:txBody>
      </p:sp>
    </p:spTree>
    <p:extLst>
      <p:ext uri="{BB962C8B-B14F-4D97-AF65-F5344CB8AC3E}">
        <p14:creationId xmlns:p14="http://schemas.microsoft.com/office/powerpoint/2010/main" val="374550067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114</a:t>
            </a:fld>
            <a:endParaRPr lang="es-ES" dirty="0"/>
          </a:p>
        </p:txBody>
      </p:sp>
    </p:spTree>
    <p:extLst>
      <p:ext uri="{BB962C8B-B14F-4D97-AF65-F5344CB8AC3E}">
        <p14:creationId xmlns:p14="http://schemas.microsoft.com/office/powerpoint/2010/main" val="422629665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115</a:t>
            </a:fld>
            <a:endParaRPr lang="es-ES" dirty="0"/>
          </a:p>
        </p:txBody>
      </p:sp>
    </p:spTree>
    <p:extLst>
      <p:ext uri="{BB962C8B-B14F-4D97-AF65-F5344CB8AC3E}">
        <p14:creationId xmlns:p14="http://schemas.microsoft.com/office/powerpoint/2010/main" val="147470574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116</a:t>
            </a:fld>
            <a:endParaRPr lang="es-ES" dirty="0"/>
          </a:p>
        </p:txBody>
      </p:sp>
    </p:spTree>
    <p:extLst>
      <p:ext uri="{BB962C8B-B14F-4D97-AF65-F5344CB8AC3E}">
        <p14:creationId xmlns:p14="http://schemas.microsoft.com/office/powerpoint/2010/main" val="164911462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117</a:t>
            </a:fld>
            <a:endParaRPr lang="es-ES" dirty="0"/>
          </a:p>
        </p:txBody>
      </p:sp>
    </p:spTree>
    <p:extLst>
      <p:ext uri="{BB962C8B-B14F-4D97-AF65-F5344CB8AC3E}">
        <p14:creationId xmlns:p14="http://schemas.microsoft.com/office/powerpoint/2010/main" val="10484963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118</a:t>
            </a:fld>
            <a:endParaRPr lang="es-ES" dirty="0"/>
          </a:p>
        </p:txBody>
      </p:sp>
    </p:spTree>
    <p:extLst>
      <p:ext uri="{BB962C8B-B14F-4D97-AF65-F5344CB8AC3E}">
        <p14:creationId xmlns:p14="http://schemas.microsoft.com/office/powerpoint/2010/main" val="364389069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119</a:t>
            </a:fld>
            <a:endParaRPr lang="es-ES" dirty="0"/>
          </a:p>
        </p:txBody>
      </p:sp>
    </p:spTree>
    <p:extLst>
      <p:ext uri="{BB962C8B-B14F-4D97-AF65-F5344CB8AC3E}">
        <p14:creationId xmlns:p14="http://schemas.microsoft.com/office/powerpoint/2010/main" val="230493456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120</a:t>
            </a:fld>
            <a:endParaRPr lang="es-ES" dirty="0"/>
          </a:p>
        </p:txBody>
      </p:sp>
    </p:spTree>
    <p:extLst>
      <p:ext uri="{BB962C8B-B14F-4D97-AF65-F5344CB8AC3E}">
        <p14:creationId xmlns:p14="http://schemas.microsoft.com/office/powerpoint/2010/main" val="403738303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121</a:t>
            </a:fld>
            <a:endParaRPr lang="es-ES" dirty="0"/>
          </a:p>
        </p:txBody>
      </p:sp>
    </p:spTree>
    <p:extLst>
      <p:ext uri="{BB962C8B-B14F-4D97-AF65-F5344CB8AC3E}">
        <p14:creationId xmlns:p14="http://schemas.microsoft.com/office/powerpoint/2010/main" val="388048836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122</a:t>
            </a:fld>
            <a:endParaRPr lang="es-ES" dirty="0"/>
          </a:p>
        </p:txBody>
      </p:sp>
    </p:spTree>
    <p:extLst>
      <p:ext uri="{BB962C8B-B14F-4D97-AF65-F5344CB8AC3E}">
        <p14:creationId xmlns:p14="http://schemas.microsoft.com/office/powerpoint/2010/main" val="101962190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123</a:t>
            </a:fld>
            <a:endParaRPr lang="es-ES" dirty="0"/>
          </a:p>
        </p:txBody>
      </p:sp>
    </p:spTree>
    <p:extLst>
      <p:ext uri="{BB962C8B-B14F-4D97-AF65-F5344CB8AC3E}">
        <p14:creationId xmlns:p14="http://schemas.microsoft.com/office/powerpoint/2010/main" val="64609448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124</a:t>
            </a:fld>
            <a:endParaRPr lang="es-ES" dirty="0"/>
          </a:p>
        </p:txBody>
      </p:sp>
    </p:spTree>
    <p:extLst>
      <p:ext uri="{BB962C8B-B14F-4D97-AF65-F5344CB8AC3E}">
        <p14:creationId xmlns:p14="http://schemas.microsoft.com/office/powerpoint/2010/main" val="210441373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125</a:t>
            </a:fld>
            <a:endParaRPr lang="es-ES" dirty="0"/>
          </a:p>
        </p:txBody>
      </p:sp>
    </p:spTree>
    <p:extLst>
      <p:ext uri="{BB962C8B-B14F-4D97-AF65-F5344CB8AC3E}">
        <p14:creationId xmlns:p14="http://schemas.microsoft.com/office/powerpoint/2010/main" val="413568762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Garden.-Saintpaulia ionantha</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126</a:t>
            </a:fld>
            <a:endParaRPr lang="es-ES" dirty="0"/>
          </a:p>
        </p:txBody>
      </p:sp>
    </p:spTree>
    <p:extLst>
      <p:ext uri="{BB962C8B-B14F-4D97-AF65-F5344CB8AC3E}">
        <p14:creationId xmlns:p14="http://schemas.microsoft.com/office/powerpoint/2010/main" val="279905004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 Garden Copenhagen.-Discobolus</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127</a:t>
            </a:fld>
            <a:endParaRPr lang="es-ES" dirty="0"/>
          </a:p>
        </p:txBody>
      </p:sp>
    </p:spTree>
    <p:extLst>
      <p:ext uri="{BB962C8B-B14F-4D97-AF65-F5344CB8AC3E}">
        <p14:creationId xmlns:p14="http://schemas.microsoft.com/office/powerpoint/2010/main" val="265195817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 Garden Copenhagen</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128</a:t>
            </a:fld>
            <a:endParaRPr lang="es-ES" dirty="0"/>
          </a:p>
        </p:txBody>
      </p:sp>
    </p:spTree>
    <p:extLst>
      <p:ext uri="{BB962C8B-B14F-4D97-AF65-F5344CB8AC3E}">
        <p14:creationId xmlns:p14="http://schemas.microsoft.com/office/powerpoint/2010/main" val="88826495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Garden.-Amazona y Sandalbinder</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129</a:t>
            </a:fld>
            <a:endParaRPr lang="es-ES" dirty="0"/>
          </a:p>
        </p:txBody>
      </p:sp>
    </p:spTree>
    <p:extLst>
      <p:ext uri="{BB962C8B-B14F-4D97-AF65-F5344CB8AC3E}">
        <p14:creationId xmlns:p14="http://schemas.microsoft.com/office/powerpoint/2010/main" val="130883173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Garden.-Diana de Versailles y Artemis</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130</a:t>
            </a:fld>
            <a:endParaRPr lang="es-ES" dirty="0"/>
          </a:p>
        </p:txBody>
      </p:sp>
    </p:spTree>
    <p:extLst>
      <p:ext uri="{BB962C8B-B14F-4D97-AF65-F5344CB8AC3E}">
        <p14:creationId xmlns:p14="http://schemas.microsoft.com/office/powerpoint/2010/main" val="1712057762"/>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Copenhagen_Botanical_Garden_Athena_and_Marsyas_</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131</a:t>
            </a:fld>
            <a:endParaRPr lang="es-ES" dirty="0"/>
          </a:p>
        </p:txBody>
      </p:sp>
    </p:spTree>
    <p:extLst>
      <p:ext uri="{BB962C8B-B14F-4D97-AF65-F5344CB8AC3E}">
        <p14:creationId xmlns:p14="http://schemas.microsoft.com/office/powerpoint/2010/main" val="275806875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Copenhagen_Botanical_Garden.-Arthemis y Athena</a:t>
            </a:r>
            <a:r>
              <a:rPr lang="es-ES" baseline="0" dirty="0"/>
              <a:t> Lemnia</a:t>
            </a:r>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132</a:t>
            </a:fld>
            <a:endParaRPr lang="es-ES" dirty="0"/>
          </a:p>
        </p:txBody>
      </p:sp>
    </p:spTree>
    <p:extLst>
      <p:ext uri="{BB962C8B-B14F-4D97-AF65-F5344CB8AC3E}">
        <p14:creationId xmlns:p14="http://schemas.microsoft.com/office/powerpoint/2010/main" val="126809920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-Copenhagen_Botanical_Garden_Athena_and_Marsyas_Copenhagen</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133</a:t>
            </a:fld>
            <a:endParaRPr lang="es-ES" dirty="0"/>
          </a:p>
        </p:txBody>
      </p:sp>
    </p:spTree>
    <p:extLst>
      <p:ext uri="{BB962C8B-B14F-4D97-AF65-F5344CB8AC3E}">
        <p14:creationId xmlns:p14="http://schemas.microsoft.com/office/powerpoint/2010/main" val="371220742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-Copenhagen_Botanical_Garden_Athena_Lemnia y Discobolus</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134</a:t>
            </a:fld>
            <a:endParaRPr lang="es-ES" dirty="0"/>
          </a:p>
        </p:txBody>
      </p:sp>
    </p:spTree>
    <p:extLst>
      <p:ext uri="{BB962C8B-B14F-4D97-AF65-F5344CB8AC3E}">
        <p14:creationId xmlns:p14="http://schemas.microsoft.com/office/powerpoint/2010/main" val="413965169"/>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Copenhagen_Botanical_Garden_-Ipomoea_batatas_</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135</a:t>
            </a:fld>
            <a:endParaRPr lang="es-ES" dirty="0"/>
          </a:p>
        </p:txBody>
      </p:sp>
    </p:spTree>
    <p:extLst>
      <p:ext uri="{BB962C8B-B14F-4D97-AF65-F5344CB8AC3E}">
        <p14:creationId xmlns:p14="http://schemas.microsoft.com/office/powerpoint/2010/main" val="2540662507"/>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Copenhagen_Botanical_Garden_-Pellaea_falcata_</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136</a:t>
            </a:fld>
            <a:endParaRPr lang="es-ES" dirty="0"/>
          </a:p>
        </p:txBody>
      </p:sp>
    </p:spTree>
    <p:extLst>
      <p:ext uri="{BB962C8B-B14F-4D97-AF65-F5344CB8AC3E}">
        <p14:creationId xmlns:p14="http://schemas.microsoft.com/office/powerpoint/2010/main" val="695119469"/>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Copenhagen_Botanical_Garden-Saxifraga_stolonifera_-</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137</a:t>
            </a:fld>
            <a:endParaRPr lang="es-ES" dirty="0"/>
          </a:p>
        </p:txBody>
      </p:sp>
    </p:spTree>
    <p:extLst>
      <p:ext uri="{BB962C8B-B14F-4D97-AF65-F5344CB8AC3E}">
        <p14:creationId xmlns:p14="http://schemas.microsoft.com/office/powerpoint/2010/main" val="31039108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Copenhagen_Botanical_Garden_Saxifraga_stolonifera_</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138</a:t>
            </a:fld>
            <a:endParaRPr lang="es-ES" dirty="0"/>
          </a:p>
        </p:txBody>
      </p:sp>
    </p:spTree>
    <p:extLst>
      <p:ext uri="{BB962C8B-B14F-4D97-AF65-F5344CB8AC3E}">
        <p14:creationId xmlns:p14="http://schemas.microsoft.com/office/powerpoint/2010/main" val="941852983"/>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Copenhagen_Botanical_Garden_-Sedum_pachyclados_-_</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139</a:t>
            </a:fld>
            <a:endParaRPr lang="es-ES" dirty="0"/>
          </a:p>
        </p:txBody>
      </p:sp>
    </p:spTree>
    <p:extLst>
      <p:ext uri="{BB962C8B-B14F-4D97-AF65-F5344CB8AC3E}">
        <p14:creationId xmlns:p14="http://schemas.microsoft.com/office/powerpoint/2010/main" val="2070878727"/>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Copenhagen_Botanical_Garden_Sempervivum_leucanthum_-</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140</a:t>
            </a:fld>
            <a:endParaRPr lang="es-ES" dirty="0"/>
          </a:p>
        </p:txBody>
      </p:sp>
    </p:spTree>
    <p:extLst>
      <p:ext uri="{BB962C8B-B14F-4D97-AF65-F5344CB8AC3E}">
        <p14:creationId xmlns:p14="http://schemas.microsoft.com/office/powerpoint/2010/main" val="343941012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Copenhagen_Botanical_Garden</a:t>
            </a:r>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141</a:t>
            </a:fld>
            <a:endParaRPr lang="es-ES" dirty="0"/>
          </a:p>
        </p:txBody>
      </p:sp>
    </p:spTree>
    <p:extLst>
      <p:ext uri="{BB962C8B-B14F-4D97-AF65-F5344CB8AC3E}">
        <p14:creationId xmlns:p14="http://schemas.microsoft.com/office/powerpoint/2010/main" val="3042016692"/>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Copenhagen_Botanical_Garden</a:t>
            </a:r>
          </a:p>
          <a:p>
            <a:endParaRPr lang="es-ES" dirty="0"/>
          </a:p>
        </p:txBody>
      </p:sp>
      <p:sp>
        <p:nvSpPr>
          <p:cNvPr id="4" name="3 Marcador de número de diapositiva"/>
          <p:cNvSpPr>
            <a:spLocks noGrp="1"/>
          </p:cNvSpPr>
          <p:nvPr>
            <p:ph type="sldNum" sz="quarter" idx="10"/>
          </p:nvPr>
        </p:nvSpPr>
        <p:spPr/>
        <p:txBody>
          <a:bodyPr/>
          <a:lstStyle/>
          <a:p>
            <a:fld id="{0A5ACF0C-52ED-4559-971D-12D8E3640EDA}" type="slidenum">
              <a:rPr lang="es-ES" smtClean="0"/>
              <a:t>142</a:t>
            </a:fld>
            <a:endParaRPr lang="es-ES" dirty="0"/>
          </a:p>
        </p:txBody>
      </p:sp>
    </p:spTree>
    <p:extLst>
      <p:ext uri="{BB962C8B-B14F-4D97-AF65-F5344CB8AC3E}">
        <p14:creationId xmlns:p14="http://schemas.microsoft.com/office/powerpoint/2010/main" val="34390747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02221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30784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933022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526589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8" name="Footer Placeholder 7"/>
          <p:cNvSpPr>
            <a:spLocks noGrp="1"/>
          </p:cNvSpPr>
          <p:nvPr>
            <p:ph type="ftr" sz="quarter" idx="11"/>
          </p:nvPr>
        </p:nvSpPr>
        <p:spPr/>
        <p:txBody>
          <a:bodyPr/>
          <a:lstStyle/>
          <a:p>
            <a:endParaRPr lang="en-US" dirty="0">
              <a:solidFill>
                <a:srgbClr val="FFF39D"/>
              </a:solidFill>
            </a:endParaRPr>
          </a:p>
        </p:txBody>
      </p:sp>
      <p:sp>
        <p:nvSpPr>
          <p:cNvPr id="9" name="Slide Number Placeholder 8"/>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136833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4" name="Footer Placeholder 3"/>
          <p:cNvSpPr>
            <a:spLocks noGrp="1"/>
          </p:cNvSpPr>
          <p:nvPr>
            <p:ph type="ftr" sz="quarter" idx="11"/>
          </p:nvPr>
        </p:nvSpPr>
        <p:spPr/>
        <p:txBody>
          <a:bodyPr/>
          <a:lstStyle/>
          <a:p>
            <a:endParaRPr lang="en-US" dirty="0">
              <a:solidFill>
                <a:srgbClr val="FFF39D"/>
              </a:solidFill>
            </a:endParaRPr>
          </a:p>
        </p:txBody>
      </p:sp>
      <p:sp>
        <p:nvSpPr>
          <p:cNvPr id="5" name="Slide Number Placeholder 4"/>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9910348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Footer Placeholder 2"/>
          <p:cNvSpPr>
            <a:spLocks noGrp="1"/>
          </p:cNvSpPr>
          <p:nvPr>
            <p:ph type="ftr" sz="quarter" idx="11"/>
          </p:nvPr>
        </p:nvSpPr>
        <p:spPr/>
        <p:txBody>
          <a:bodyPr/>
          <a:lstStyle/>
          <a:p>
            <a:endParaRPr lang="en-US" dirty="0">
              <a:solidFill>
                <a:srgbClr val="FFF39D"/>
              </a:solidFill>
            </a:endParaRPr>
          </a:p>
        </p:txBody>
      </p:sp>
      <p:sp>
        <p:nvSpPr>
          <p:cNvPr id="4" name="Slide Number Placeholder 3"/>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4105306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7691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45419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9878711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5709083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380378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8348922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12199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711735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4705395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solidFill>
                <a:srgbClr val="FFF39D"/>
              </a:solidFill>
            </a:endParaRP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69422172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3.jpg"/></Relationships>
</file>

<file path=ppt/slides/_rels/slide2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jpg"/><Relationship Id="rId4" Type="http://schemas.openxmlformats.org/officeDocument/2006/relationships/image" Target="../media/image30.jpeg"/></Relationships>
</file>

<file path=ppt/slides/_rels/slide3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39.jpg"/><Relationship Id="rId5" Type="http://schemas.openxmlformats.org/officeDocument/2006/relationships/image" Target="../media/image38.jpeg"/><Relationship Id="rId4" Type="http://schemas.openxmlformats.org/officeDocument/2006/relationships/image" Target="../media/image37.jpeg"/></Relationships>
</file>

<file path=ppt/slides/_rels/slide3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43.jpg"/><Relationship Id="rId5" Type="http://schemas.openxmlformats.org/officeDocument/2006/relationships/image" Target="../media/image42.jpeg"/><Relationship Id="rId4" Type="http://schemas.openxmlformats.org/officeDocument/2006/relationships/image" Target="../media/image41.jpeg"/></Relationships>
</file>

<file path=ppt/slides/_rels/slide3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48.jpg"/><Relationship Id="rId5" Type="http://schemas.openxmlformats.org/officeDocument/2006/relationships/image" Target="../media/image47.jpg"/><Relationship Id="rId4" Type="http://schemas.openxmlformats.org/officeDocument/2006/relationships/image" Target="../media/image46.jpeg"/></Relationships>
</file>

<file path=ppt/slides/_rels/slide4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63.jpg"/></Relationships>
</file>

<file path=ppt/slides/_rels/slide5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06.xml"/><Relationship Id="rId1" Type="http://schemas.openxmlformats.org/officeDocument/2006/relationships/slideLayout" Target="../slideLayouts/slideLayout7.xml"/><Relationship Id="rId4" Type="http://schemas.openxmlformats.org/officeDocument/2006/relationships/image" Target="../media/image120.jpg"/></Relationships>
</file>

<file path=ppt/slides/_rels/slide128.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08.xml"/><Relationship Id="rId1" Type="http://schemas.openxmlformats.org/officeDocument/2006/relationships/slideLayout" Target="../slideLayouts/slideLayout7.xml"/><Relationship Id="rId4" Type="http://schemas.openxmlformats.org/officeDocument/2006/relationships/image" Target="../media/image123.jpg"/></Relationships>
</file>

<file path=ppt/slides/_rels/slide130.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09.xml"/><Relationship Id="rId1" Type="http://schemas.openxmlformats.org/officeDocument/2006/relationships/slideLayout" Target="../slideLayouts/slideLayout7.xml"/><Relationship Id="rId4" Type="http://schemas.openxmlformats.org/officeDocument/2006/relationships/image" Target="../media/image125.jpg"/></Relationships>
</file>

<file path=ppt/slides/_rels/slide131.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11.xml"/><Relationship Id="rId1" Type="http://schemas.openxmlformats.org/officeDocument/2006/relationships/slideLayout" Target="../slideLayouts/slideLayout7.xml"/><Relationship Id="rId4" Type="http://schemas.openxmlformats.org/officeDocument/2006/relationships/image" Target="../media/image128.jpeg"/></Relationships>
</file>

<file path=ppt/slides/_rels/slide133.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13.xml"/><Relationship Id="rId1" Type="http://schemas.openxmlformats.org/officeDocument/2006/relationships/slideLayout" Target="../slideLayouts/slideLayout7.xml"/><Relationship Id="rId4" Type="http://schemas.openxmlformats.org/officeDocument/2006/relationships/image" Target="../media/image130.jpg"/></Relationships>
</file>

<file path=ppt/slides/_rels/slide135.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117.xml"/><Relationship Id="rId1" Type="http://schemas.openxmlformats.org/officeDocument/2006/relationships/slideLayout" Target="../slideLayouts/slideLayout7.xml"/><Relationship Id="rId4" Type="http://schemas.openxmlformats.org/officeDocument/2006/relationships/image" Target="../media/image135.jpg"/></Relationships>
</file>

<file path=ppt/slides/_rels/slide139.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37.jp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38.jp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691680" y="188640"/>
            <a:ext cx="5040560" cy="4032448"/>
          </a:xfrm>
        </p:spPr>
        <p:txBody>
          <a:bodyPr>
            <a:noAutofit/>
          </a:bodyPr>
          <a:lstStyle/>
          <a:p>
            <a:r>
              <a:rPr lang="es-ES" sz="3200" dirty="0"/>
              <a:t>EUROPA.-LA VUELTA AL MUNDO EN 885 JARDINES </a:t>
            </a:r>
            <a:br>
              <a:rPr lang="es-ES" sz="3200" dirty="0"/>
            </a:br>
            <a:r>
              <a:rPr lang="es-ES" sz="3200" dirty="0"/>
              <a:t> Botánicos de Bucarest.-Vacratot .Budapest y Copenhagu</a:t>
            </a:r>
            <a:r>
              <a:rPr lang="es-ES" sz="3600" dirty="0"/>
              <a:t>e</a:t>
            </a:r>
          </a:p>
        </p:txBody>
      </p:sp>
      <p:sp>
        <p:nvSpPr>
          <p:cNvPr id="3" name="2 Subtítulo"/>
          <p:cNvSpPr>
            <a:spLocks noGrp="1"/>
          </p:cNvSpPr>
          <p:nvPr>
            <p:ph type="subTitle" idx="1"/>
          </p:nvPr>
        </p:nvSpPr>
        <p:spPr>
          <a:xfrm>
            <a:off x="2627784" y="5013176"/>
            <a:ext cx="4320480"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4252622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Bucharest Botanical Garden.</a:t>
            </a:r>
          </a:p>
        </p:txBody>
      </p:sp>
      <p:sp>
        <p:nvSpPr>
          <p:cNvPr id="3" name="2 Marcador de contenido"/>
          <p:cNvSpPr>
            <a:spLocks noGrp="1"/>
          </p:cNvSpPr>
          <p:nvPr>
            <p:ph idx="1"/>
          </p:nvPr>
        </p:nvSpPr>
        <p:spPr/>
        <p:txBody>
          <a:bodyPr>
            <a:normAutofit fontScale="92500" lnSpcReduction="10000"/>
          </a:bodyPr>
          <a:lstStyle/>
          <a:p>
            <a:r>
              <a:rPr lang="es-ES" dirty="0"/>
              <a:t>El jardín botánico de Bucarest ( Rumania : Gradina Botanica din Bucureşti), ahora lleva el nombre de su fundador, Dimitrie Brândză , está situado en el Cotroceni barrio de Bucarest , Rumania . Tiene una superficie de 17,5 hectáreas (4,000 m² de invernaderos ), y cuenta con más de 10.000 especies de plantas.</a:t>
            </a:r>
          </a:p>
          <a:p>
            <a:r>
              <a:rPr lang="es-ES" dirty="0"/>
              <a:t>El primer jardín botánico de Bucarest fue fundado en el año 1860, cerca de la Facultad de Medicina por Carol Davila </a:t>
            </a:r>
          </a:p>
          <a:p>
            <a:r>
              <a:rPr lang="es-ES" dirty="0"/>
              <a:t>Su primer director fue el botánico Ulrich Hoffmann, siguió seis años más tarde por Dimitrie Grecescu. El jardín fue finalmente trasladada a su ubicación actual en 1884 por Dimitrie Brândză, un rumano botánico , y Fuchs, un belga arquitecto paisajista . Los jardines se abrieron en 1891, cuando la construcción de los invernaderos terminado.</a:t>
            </a:r>
          </a:p>
        </p:txBody>
      </p:sp>
    </p:spTree>
    <p:extLst>
      <p:ext uri="{BB962C8B-B14F-4D97-AF65-F5344CB8AC3E}">
        <p14:creationId xmlns:p14="http://schemas.microsoft.com/office/powerpoint/2010/main" val="8278868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08720"/>
            <a:ext cx="6131024" cy="5565232"/>
          </a:xfrm>
        </p:spPr>
        <p:txBody>
          <a:bodyPr>
            <a:normAutofit/>
          </a:bodyPr>
          <a:lstStyle/>
          <a:p>
            <a:r>
              <a:rPr lang="es-ES" dirty="0"/>
              <a:t>El jardín fue finalmente trasladada a su ubicación actual en 1884 por Dimitrie Brândză, un rumano botánico , y Fuchs, un belga arquitecto paisajista . Los jardines se abrieron en 1891, cuando la construcción de los invernaderos habían terminado.</a:t>
            </a:r>
          </a:p>
          <a:p>
            <a:r>
              <a:rPr lang="es-ES" dirty="0"/>
              <a:t>El jardín fue dañado durante la Primera Guerra Mundial , cuando fue utilizado por los alemanes tropas de ocupación, y durante la Segunda Guerra Mundial , cuando fue alcanzado por los bombardeos anglo-estadounidenses .</a:t>
            </a:r>
          </a:p>
          <a:p>
            <a:r>
              <a:rPr lang="es-ES" dirty="0"/>
              <a:t>En el jardín hay un Museo Botánico en un edificio del estilo Brancovenesc , situada cerca de la puerta de entrada, donde se exhiben más de 5.000 especies de plantas, incluyendo 1.000 plantas exóticas.</a:t>
            </a:r>
          </a:p>
          <a:p>
            <a:endParaRPr lang="es-ES" dirty="0"/>
          </a:p>
        </p:txBody>
      </p:sp>
    </p:spTree>
    <p:extLst>
      <p:ext uri="{BB962C8B-B14F-4D97-AF65-F5344CB8AC3E}">
        <p14:creationId xmlns:p14="http://schemas.microsoft.com/office/powerpoint/2010/main" val="30146328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26362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315098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6274"/>
          <a:stretch/>
        </p:blipFill>
        <p:spPr>
          <a:xfrm>
            <a:off x="27366" y="-243408"/>
            <a:ext cx="9252520" cy="7101408"/>
          </a:xfrm>
          <a:prstGeom prst="rect">
            <a:avLst/>
          </a:prstGeom>
        </p:spPr>
      </p:pic>
    </p:spTree>
    <p:extLst>
      <p:ext uri="{BB962C8B-B14F-4D97-AF65-F5344CB8AC3E}">
        <p14:creationId xmlns:p14="http://schemas.microsoft.com/office/powerpoint/2010/main" val="30218386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69636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5661"/>
          <a:stretch/>
        </p:blipFill>
        <p:spPr>
          <a:xfrm>
            <a:off x="-108520" y="-243408"/>
            <a:ext cx="9252520" cy="7101408"/>
          </a:xfrm>
          <a:prstGeom prst="rect">
            <a:avLst/>
          </a:prstGeom>
        </p:spPr>
      </p:pic>
    </p:spTree>
    <p:extLst>
      <p:ext uri="{BB962C8B-B14F-4D97-AF65-F5344CB8AC3E}">
        <p14:creationId xmlns:p14="http://schemas.microsoft.com/office/powerpoint/2010/main" val="39306081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35422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2770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12617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174" b="5491"/>
          <a:stretch/>
        </p:blipFill>
        <p:spPr>
          <a:xfrm>
            <a:off x="-19050" y="-1"/>
            <a:ext cx="9270626" cy="6858001"/>
          </a:xfrm>
          <a:prstGeom prst="rect">
            <a:avLst/>
          </a:prstGeom>
        </p:spPr>
      </p:pic>
    </p:spTree>
    <p:extLst>
      <p:ext uri="{BB962C8B-B14F-4D97-AF65-F5344CB8AC3E}">
        <p14:creationId xmlns:p14="http://schemas.microsoft.com/office/powerpoint/2010/main" val="37989527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605645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00094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07274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6320797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9361040" cy="7128792"/>
          </a:xfrm>
          <a:prstGeom prst="rect">
            <a:avLst/>
          </a:prstGeom>
        </p:spPr>
      </p:pic>
    </p:spTree>
    <p:extLst>
      <p:ext uri="{BB962C8B-B14F-4D97-AF65-F5344CB8AC3E}">
        <p14:creationId xmlns:p14="http://schemas.microsoft.com/office/powerpoint/2010/main" val="13099721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27102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37012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88254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30480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902"/>
          <a:stretch/>
        </p:blipFill>
        <p:spPr>
          <a:xfrm>
            <a:off x="0" y="0"/>
            <a:ext cx="9144000" cy="6858000"/>
          </a:xfrm>
          <a:prstGeom prst="rect">
            <a:avLst/>
          </a:prstGeom>
        </p:spPr>
      </p:pic>
    </p:spTree>
    <p:extLst>
      <p:ext uri="{BB962C8B-B14F-4D97-AF65-F5344CB8AC3E}">
        <p14:creationId xmlns:p14="http://schemas.microsoft.com/office/powerpoint/2010/main" val="33593876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629" b="5294"/>
          <a:stretch/>
        </p:blipFill>
        <p:spPr>
          <a:xfrm>
            <a:off x="0" y="0"/>
            <a:ext cx="9144000" cy="6858000"/>
          </a:xfrm>
          <a:prstGeom prst="rect">
            <a:avLst/>
          </a:prstGeom>
        </p:spPr>
      </p:pic>
    </p:spTree>
    <p:extLst>
      <p:ext uri="{BB962C8B-B14F-4D97-AF65-F5344CB8AC3E}">
        <p14:creationId xmlns:p14="http://schemas.microsoft.com/office/powerpoint/2010/main" val="5131690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4267848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375"/>
          <a:stretch/>
        </p:blipFill>
        <p:spPr>
          <a:xfrm>
            <a:off x="0" y="27765"/>
            <a:ext cx="9144000" cy="40198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10517"/>
          <a:stretch/>
        </p:blipFill>
        <p:spPr>
          <a:xfrm>
            <a:off x="-67235" y="4047564"/>
            <a:ext cx="9144000" cy="3386499"/>
          </a:xfrm>
          <a:prstGeom prst="rect">
            <a:avLst/>
          </a:prstGeom>
        </p:spPr>
      </p:pic>
    </p:spTree>
    <p:extLst>
      <p:ext uri="{BB962C8B-B14F-4D97-AF65-F5344CB8AC3E}">
        <p14:creationId xmlns:p14="http://schemas.microsoft.com/office/powerpoint/2010/main" val="41844853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96298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596083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235" y="58818"/>
            <a:ext cx="9144000" cy="6799182"/>
          </a:xfrm>
          <a:prstGeom prst="rect">
            <a:avLst/>
          </a:prstGeom>
        </p:spPr>
      </p:pic>
    </p:spTree>
    <p:extLst>
      <p:ext uri="{BB962C8B-B14F-4D97-AF65-F5344CB8AC3E}">
        <p14:creationId xmlns:p14="http://schemas.microsoft.com/office/powerpoint/2010/main" val="13476067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0030328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924003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355976" cy="3452864"/>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55976" y="0"/>
            <a:ext cx="4788024" cy="3429000"/>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452864"/>
            <a:ext cx="4355976" cy="3405136"/>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355976" y="3429000"/>
            <a:ext cx="4788024" cy="3528392"/>
          </a:xfrm>
          <a:prstGeom prst="rect">
            <a:avLst/>
          </a:prstGeom>
        </p:spPr>
      </p:pic>
    </p:spTree>
    <p:extLst>
      <p:ext uri="{BB962C8B-B14F-4D97-AF65-F5344CB8AC3E}">
        <p14:creationId xmlns:p14="http://schemas.microsoft.com/office/powerpoint/2010/main" val="37929163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42670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5309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5304131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2160"/>
            <a:ext cx="4571999" cy="3514699"/>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0"/>
            <a:ext cx="4571999" cy="3478585"/>
          </a:xfrm>
          <a:prstGeom prst="rect">
            <a:avLst/>
          </a:prstGeom>
        </p:spPr>
      </p:pic>
      <p:pic>
        <p:nvPicPr>
          <p:cNvPr id="5"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 y="3512540"/>
            <a:ext cx="4571998" cy="3345460"/>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05324" y="3333750"/>
            <a:ext cx="4705350" cy="3524250"/>
          </a:xfrm>
          <a:prstGeom prst="rect">
            <a:avLst/>
          </a:prstGeom>
        </p:spPr>
      </p:pic>
    </p:spTree>
    <p:extLst>
      <p:ext uri="{BB962C8B-B14F-4D97-AF65-F5344CB8AC3E}">
        <p14:creationId xmlns:p14="http://schemas.microsoft.com/office/powerpoint/2010/main" val="38410557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932040" cy="3717032"/>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32040" y="116632"/>
            <a:ext cx="4211960" cy="3600400"/>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717032"/>
            <a:ext cx="4932040" cy="3140968"/>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32040" y="3717032"/>
            <a:ext cx="4211960" cy="3140968"/>
          </a:xfrm>
          <a:prstGeom prst="rect">
            <a:avLst/>
          </a:prstGeom>
        </p:spPr>
      </p:pic>
    </p:spTree>
    <p:extLst>
      <p:ext uri="{BB962C8B-B14F-4D97-AF65-F5344CB8AC3E}">
        <p14:creationId xmlns:p14="http://schemas.microsoft.com/office/powerpoint/2010/main" val="29593669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63480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754629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499992" cy="3573016"/>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9992" y="0"/>
            <a:ext cx="4644008" cy="3371850"/>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371850"/>
            <a:ext cx="4499992" cy="348615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99992" y="3371850"/>
            <a:ext cx="4644008" cy="3486150"/>
          </a:xfrm>
          <a:prstGeom prst="rect">
            <a:avLst/>
          </a:prstGeom>
        </p:spPr>
      </p:pic>
    </p:spTree>
    <p:extLst>
      <p:ext uri="{BB962C8B-B14F-4D97-AF65-F5344CB8AC3E}">
        <p14:creationId xmlns:p14="http://schemas.microsoft.com/office/powerpoint/2010/main" val="25084502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252520" cy="7056784"/>
          </a:xfrm>
          <a:prstGeom prst="rect">
            <a:avLst/>
          </a:prstGeom>
        </p:spPr>
      </p:pic>
    </p:spTree>
    <p:extLst>
      <p:ext uri="{BB962C8B-B14F-4D97-AF65-F5344CB8AC3E}">
        <p14:creationId xmlns:p14="http://schemas.microsoft.com/office/powerpoint/2010/main" val="36622405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Vacratot Botanical Garden.-Budapest </a:t>
            </a:r>
          </a:p>
        </p:txBody>
      </p:sp>
      <p:sp>
        <p:nvSpPr>
          <p:cNvPr id="3" name="2 Marcador de contenido"/>
          <p:cNvSpPr>
            <a:spLocks noGrp="1"/>
          </p:cNvSpPr>
          <p:nvPr>
            <p:ph idx="1"/>
          </p:nvPr>
        </p:nvSpPr>
        <p:spPr/>
        <p:txBody>
          <a:bodyPr>
            <a:normAutofit/>
          </a:bodyPr>
          <a:lstStyle/>
          <a:p>
            <a:r>
              <a:rPr lang="es-ES" dirty="0"/>
              <a:t>Vacratot Jardín Botánico se creó en 1827 y ha estado abierto al público desde 1961. </a:t>
            </a:r>
          </a:p>
          <a:p>
            <a:r>
              <a:rPr lang="es-ES" dirty="0"/>
              <a:t>Hay un jardín de rocas, estatuas, casas de cristal, lagos e islas.</a:t>
            </a:r>
          </a:p>
          <a:p>
            <a:r>
              <a:rPr lang="es-ES" dirty="0"/>
              <a:t> El clima es duro y el jardín se centra en la flora y especies de Hungarian estepas los rusos, montañas de Asia Central, las Montañas Rocosas en Estados Unidos y los árboles y arbustos del Lejano Oriente.</a:t>
            </a:r>
          </a:p>
          <a:p>
            <a:r>
              <a:rPr lang="es-ES" dirty="0"/>
              <a:t>El jardín botánico de Vacratot es de fama internacional. Recibe cien mil visitantes cada año en el anterior Vigyázó casa señorial y su parque.</a:t>
            </a:r>
          </a:p>
        </p:txBody>
      </p:sp>
    </p:spTree>
    <p:extLst>
      <p:ext uri="{BB962C8B-B14F-4D97-AF65-F5344CB8AC3E}">
        <p14:creationId xmlns:p14="http://schemas.microsoft.com/office/powerpoint/2010/main" val="15046180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412776"/>
            <a:ext cx="6347048" cy="5061176"/>
          </a:xfrm>
        </p:spPr>
        <p:txBody>
          <a:bodyPr/>
          <a:lstStyle/>
          <a:p>
            <a:r>
              <a:rPr lang="es-ES" dirty="0"/>
              <a:t>Este es el único lugar en el país para presumir de una colección-fito taxonómica, pero también hay algunas plantas exóticas para ser admiradas aquí en el invernadero y el jardín rocoso. </a:t>
            </a:r>
          </a:p>
          <a:p>
            <a:r>
              <a:rPr lang="es-ES" dirty="0"/>
              <a:t>Cuenta con una sobresaliente colección de árboles y arbustos, así como un jardín para presentar algunas plantas bíblicas.</a:t>
            </a:r>
          </a:p>
        </p:txBody>
      </p:sp>
    </p:spTree>
    <p:extLst>
      <p:ext uri="{BB962C8B-B14F-4D97-AF65-F5344CB8AC3E}">
        <p14:creationId xmlns:p14="http://schemas.microsoft.com/office/powerpoint/2010/main" val="37409373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5345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2206" b="16020"/>
          <a:stretch/>
        </p:blipFill>
        <p:spPr>
          <a:xfrm>
            <a:off x="0" y="0"/>
            <a:ext cx="9345706" cy="6957392"/>
          </a:xfrm>
          <a:prstGeom prst="rect">
            <a:avLst/>
          </a:prstGeom>
        </p:spPr>
      </p:pic>
    </p:spTree>
    <p:extLst>
      <p:ext uri="{BB962C8B-B14F-4D97-AF65-F5344CB8AC3E}">
        <p14:creationId xmlns:p14="http://schemas.microsoft.com/office/powerpoint/2010/main" val="39673425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53393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28825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64759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7999"/>
          </a:xfrm>
          <a:prstGeom prst="rect">
            <a:avLst/>
          </a:prstGeom>
        </p:spPr>
      </p:pic>
    </p:spTree>
    <p:extLst>
      <p:ext uri="{BB962C8B-B14F-4D97-AF65-F5344CB8AC3E}">
        <p14:creationId xmlns:p14="http://schemas.microsoft.com/office/powerpoint/2010/main" val="42924546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03568227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76285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9684119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6916740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26589058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20" y="40341"/>
            <a:ext cx="9252520" cy="6858000"/>
          </a:xfrm>
          <a:prstGeom prst="rect">
            <a:avLst/>
          </a:prstGeom>
        </p:spPr>
      </p:pic>
    </p:spTree>
    <p:extLst>
      <p:ext uri="{BB962C8B-B14F-4D97-AF65-F5344CB8AC3E}">
        <p14:creationId xmlns:p14="http://schemas.microsoft.com/office/powerpoint/2010/main" val="216874215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Vilnius-University-Botanical-Garden.-Lituania.</a:t>
            </a:r>
          </a:p>
        </p:txBody>
      </p:sp>
      <p:sp>
        <p:nvSpPr>
          <p:cNvPr id="3" name="2 Marcador de contenido"/>
          <p:cNvSpPr>
            <a:spLocks noGrp="1"/>
          </p:cNvSpPr>
          <p:nvPr>
            <p:ph idx="1"/>
          </p:nvPr>
        </p:nvSpPr>
        <p:spPr/>
        <p:txBody>
          <a:bodyPr>
            <a:normAutofit/>
          </a:bodyPr>
          <a:lstStyle/>
          <a:p>
            <a:r>
              <a:rPr lang="es-ES" dirty="0"/>
              <a:t>Jardín Botánico de la Universidad de Vilnius ( Lituania : Vilniaus Universiteto botanikos sodas) es un jardín botánico situado en Vilnius , Lituania .</a:t>
            </a:r>
          </a:p>
          <a:p>
            <a:r>
              <a:rPr lang="es-ES" dirty="0"/>
              <a:t>El jardín fue creado por el profesor Jean-Emmanuel Gilibert de la Universidad de Vilnius en 1781. </a:t>
            </a:r>
          </a:p>
          <a:p>
            <a:r>
              <a:rPr lang="es-ES" dirty="0"/>
              <a:t>En 1832 la Universidad de Vilnius y el Jardín Botánico se cerraron. </a:t>
            </a:r>
          </a:p>
          <a:p>
            <a:r>
              <a:rPr lang="es-ES" dirty="0"/>
              <a:t>En 1919, el Jardín Botánico de la polaco Stefan Batory Universidad se inició en una nueva ubicación, en Zakret (desde 1945 Vingis). </a:t>
            </a:r>
          </a:p>
        </p:txBody>
      </p:sp>
    </p:spTree>
    <p:extLst>
      <p:ext uri="{BB962C8B-B14F-4D97-AF65-F5344CB8AC3E}">
        <p14:creationId xmlns:p14="http://schemas.microsoft.com/office/powerpoint/2010/main" val="30888745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08720"/>
            <a:ext cx="6491064" cy="5565232"/>
          </a:xfrm>
        </p:spPr>
        <p:txBody>
          <a:bodyPr/>
          <a:lstStyle/>
          <a:p>
            <a:r>
              <a:rPr lang="es-ES" dirty="0"/>
              <a:t>En 1975 se amplió el territorio del jardín, y desde entonces la parte principal del jardín está en Kairėnai (dirección es: Vilnius, Kairėnų Street, 43), que está situado en Antakalnis elderate de Vilnius . También hay un departamento del jardín en Vingis Parque .</a:t>
            </a:r>
          </a:p>
          <a:p>
            <a:endParaRPr lang="es-ES" dirty="0"/>
          </a:p>
        </p:txBody>
      </p:sp>
    </p:spTree>
    <p:extLst>
      <p:ext uri="{BB962C8B-B14F-4D97-AF65-F5344CB8AC3E}">
        <p14:creationId xmlns:p14="http://schemas.microsoft.com/office/powerpoint/2010/main" val="42490542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96640" y="2697480"/>
            <a:ext cx="1950720" cy="146304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3897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556584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7" y="0"/>
            <a:ext cx="9128785" cy="6858000"/>
          </a:xfrm>
          <a:prstGeom prst="rect">
            <a:avLst/>
          </a:prstGeom>
        </p:spPr>
      </p:pic>
    </p:spTree>
    <p:extLst>
      <p:ext uri="{BB962C8B-B14F-4D97-AF65-F5344CB8AC3E}">
        <p14:creationId xmlns:p14="http://schemas.microsoft.com/office/powerpoint/2010/main" val="421080374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361040" cy="6858000"/>
          </a:xfrm>
          <a:prstGeom prst="rect">
            <a:avLst/>
          </a:prstGeom>
        </p:spPr>
      </p:pic>
    </p:spTree>
    <p:extLst>
      <p:ext uri="{BB962C8B-B14F-4D97-AF65-F5344CB8AC3E}">
        <p14:creationId xmlns:p14="http://schemas.microsoft.com/office/powerpoint/2010/main" val="16336275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62863945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517773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7900572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66226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5051110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592344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207483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76147128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838867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32950548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79367243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28407824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73041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15150360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4325" t="1714" r="2467" b="5690"/>
          <a:stretch/>
        </p:blipFill>
        <p:spPr>
          <a:xfrm>
            <a:off x="0" y="-94129"/>
            <a:ext cx="9324528" cy="6952129"/>
          </a:xfrm>
          <a:prstGeom prst="rect">
            <a:avLst/>
          </a:prstGeom>
        </p:spPr>
      </p:pic>
    </p:spTree>
    <p:extLst>
      <p:ext uri="{BB962C8B-B14F-4D97-AF65-F5344CB8AC3E}">
        <p14:creationId xmlns:p14="http://schemas.microsoft.com/office/powerpoint/2010/main" val="256420958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Botanical Garden Copenhagen</a:t>
            </a:r>
          </a:p>
        </p:txBody>
      </p:sp>
      <p:sp>
        <p:nvSpPr>
          <p:cNvPr id="3" name="2 Marcador de contenido"/>
          <p:cNvSpPr>
            <a:spLocks noGrp="1"/>
          </p:cNvSpPr>
          <p:nvPr>
            <p:ph idx="1"/>
          </p:nvPr>
        </p:nvSpPr>
        <p:spPr/>
        <p:txBody>
          <a:bodyPr>
            <a:normAutofit lnSpcReduction="10000"/>
          </a:bodyPr>
          <a:lstStyle/>
          <a:p>
            <a:r>
              <a:rPr lang="es-ES" dirty="0"/>
              <a:t>El Jardin Botánico de la Universidad de Copenhague Jardín Botánico , por lo general se refiere simplemente como Jardín Botánico de Copenhague, es un jardín botánico situado en el centro de Copenhague , Dinamarca . </a:t>
            </a:r>
          </a:p>
          <a:p>
            <a:r>
              <a:rPr lang="es-ES" dirty="0"/>
              <a:t>Cubre un área de 10 hectáreas y se destaca especialmente por su amplio complejo de históricos invernaderos que datan de 1874.</a:t>
            </a:r>
          </a:p>
          <a:p>
            <a:r>
              <a:rPr lang="es-ES" dirty="0"/>
              <a:t>El jardín forma parte del Museo de Historia Natural de Dinamarca , que es en sí mismo parte de la Universidad de Copenhague, de la Facultad de Ciencias . Sirve tanto para la investigación, la educación y con fines recreativos.</a:t>
            </a:r>
          </a:p>
        </p:txBody>
      </p:sp>
    </p:spTree>
    <p:extLst>
      <p:ext uri="{BB962C8B-B14F-4D97-AF65-F5344CB8AC3E}">
        <p14:creationId xmlns:p14="http://schemas.microsoft.com/office/powerpoint/2010/main" val="252841757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196752"/>
            <a:ext cx="6635080" cy="5277200"/>
          </a:xfrm>
        </p:spPr>
        <p:txBody>
          <a:bodyPr>
            <a:normAutofit/>
          </a:bodyPr>
          <a:lstStyle/>
          <a:p>
            <a:r>
              <a:rPr lang="es-ES" dirty="0"/>
              <a:t>El jardín botánico fue establecido por primera vez en 1600, pero se trasladó dos veces antes de que fuera finalmente dada su ubicación actual en 1870. Probablemente fue fundado para asegurar una colección de plantas medicinales danesas después de la Reforma, que había visto muchos conventos y sus jardines abandonados o demolidos. </a:t>
            </a:r>
          </a:p>
          <a:p>
            <a:r>
              <a:rPr lang="es-ES" dirty="0"/>
              <a:t>El primer jardín, conocido como Hortus Medicus, fue creada el 2 de agosto 1600 por cédula real en un terreno donado por el rey, Christian IV .</a:t>
            </a:r>
          </a:p>
          <a:p>
            <a:r>
              <a:rPr lang="es-ES" dirty="0"/>
              <a:t> Estaba situado en Skidenstræde (actual Krystalgade) y una residencia para uno de los profesores de la universidad también fue construido en el lugar.. </a:t>
            </a:r>
          </a:p>
        </p:txBody>
      </p:sp>
    </p:spTree>
    <p:extLst>
      <p:ext uri="{BB962C8B-B14F-4D97-AF65-F5344CB8AC3E}">
        <p14:creationId xmlns:p14="http://schemas.microsoft.com/office/powerpoint/2010/main" val="303144423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052736"/>
            <a:ext cx="6491064" cy="5421216"/>
          </a:xfrm>
        </p:spPr>
        <p:txBody>
          <a:bodyPr>
            <a:normAutofit/>
          </a:bodyPr>
          <a:lstStyle/>
          <a:p>
            <a:r>
              <a:rPr lang="es-ES" dirty="0"/>
              <a:t>Se posó sobre el profesor en residencia para mantener el jardín, con independencia de que la silla que sostenía. </a:t>
            </a:r>
          </a:p>
          <a:p>
            <a:r>
              <a:rPr lang="es-ES" dirty="0"/>
              <a:t>En 1621 Ole Worm tomó personalmente la responsabilidad por el jardín y se enriqueció con un gran número de plantas medicinales danesas, así como raras especies foráneas que recibió de sus muchos contactos profesionales en el extranjero.</a:t>
            </a:r>
          </a:p>
          <a:p>
            <a:r>
              <a:rPr lang="es-ES" dirty="0"/>
              <a:t>Un segundo jardín botánico fue presentado por Georg Christian Oeder en 1752 en la recién fundada Frederiksstaden distrito a petición de Frederik V en un lugar atravesado por Amaliegade justo al norte del Hospital de Frederik . </a:t>
            </a:r>
          </a:p>
          <a:p>
            <a:endParaRPr lang="es-ES" dirty="0"/>
          </a:p>
        </p:txBody>
      </p:sp>
    </p:spTree>
    <p:extLst>
      <p:ext uri="{BB962C8B-B14F-4D97-AF65-F5344CB8AC3E}">
        <p14:creationId xmlns:p14="http://schemas.microsoft.com/office/powerpoint/2010/main" val="301718589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08720"/>
            <a:ext cx="6563072" cy="5565232"/>
          </a:xfrm>
        </p:spPr>
        <p:txBody>
          <a:bodyPr/>
          <a:lstStyle/>
          <a:p>
            <a:r>
              <a:rPr lang="es-ES" dirty="0"/>
              <a:t> La sección occidental más pequeña, que abarca poco menos de media hectárea, estaba equipado con un invernadero, mientras que la parte oriental se mantuvo prácticamente sin plantar.</a:t>
            </a:r>
          </a:p>
          <a:p>
            <a:r>
              <a:rPr lang="es-ES" dirty="0"/>
              <a:t> El jardín fue abierto al público en 1763.</a:t>
            </a:r>
          </a:p>
          <a:p>
            <a:r>
              <a:rPr lang="es-ES" dirty="0"/>
              <a:t>En 1770 parte del Jardín de Oeder fue puesto a disposición del jardín botánico de la Universidad. </a:t>
            </a:r>
          </a:p>
          <a:p>
            <a:r>
              <a:rPr lang="es-ES" dirty="0"/>
              <a:t>El año anterior a Cristián VII había donado 2.500 thaler a la Universidad, el interés de que se utilizaría para el Jardín Botánico. </a:t>
            </a:r>
          </a:p>
          <a:p>
            <a:r>
              <a:rPr lang="es-ES" dirty="0"/>
              <a:t>Esto ha creado la base económica para una ampliación, pero ya que no había espacio para él en su dirección original, la solución fuera del sitio fue elegido en última instancia..</a:t>
            </a:r>
          </a:p>
        </p:txBody>
      </p:sp>
    </p:spTree>
    <p:extLst>
      <p:ext uri="{BB962C8B-B14F-4D97-AF65-F5344CB8AC3E}">
        <p14:creationId xmlns:p14="http://schemas.microsoft.com/office/powerpoint/2010/main" val="61633121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6347048" cy="5925272"/>
          </a:xfrm>
        </p:spPr>
        <p:txBody>
          <a:bodyPr>
            <a:normAutofit/>
          </a:bodyPr>
          <a:lstStyle/>
          <a:p>
            <a:r>
              <a:rPr lang="es-ES" dirty="0"/>
              <a:t>Oeder se  convirtió en el primer director del Jardín Botánico. </a:t>
            </a:r>
          </a:p>
          <a:p>
            <a:r>
              <a:rPr lang="es-ES" dirty="0"/>
              <a:t>Con el fin de destacar su importancia económica, así como en el espíritu de la época de la Ilustración , comenzó un trabajo en progreso que se convertiría en flora Danica , una obra ilustrada que describe todas las plantas de Dinamarca y Noruega. </a:t>
            </a:r>
          </a:p>
          <a:p>
            <a:r>
              <a:rPr lang="es-ES" dirty="0"/>
              <a:t>Oeder fue despedido en 1771 en relación con el asunto Johann Friedrich Struensee </a:t>
            </a:r>
          </a:p>
          <a:p>
            <a:r>
              <a:rPr lang="es-ES" dirty="0"/>
              <a:t> En 1778 ambos jardines estaban cerrados cuando el rey volvió a adquirir la tierra en Amaliegade y al mismo tiempo donó una extensión de tierra detrás del Palacio Charlottenborg  para el establecimiento de un nuevo y más grande jardín botánico.</a:t>
            </a:r>
          </a:p>
        </p:txBody>
      </p:sp>
    </p:spTree>
    <p:extLst>
      <p:ext uri="{BB962C8B-B14F-4D97-AF65-F5344CB8AC3E}">
        <p14:creationId xmlns:p14="http://schemas.microsoft.com/office/powerpoint/2010/main" val="192863523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08720"/>
            <a:ext cx="6419056" cy="5565232"/>
          </a:xfrm>
        </p:spPr>
        <p:txBody>
          <a:bodyPr/>
          <a:lstStyle/>
          <a:p>
            <a:r>
              <a:rPr lang="es-ES" dirty="0"/>
              <a:t>Los planes para este jardín recibieron  la aprobación real el 22 de julio de 1778. </a:t>
            </a:r>
          </a:p>
          <a:p>
            <a:r>
              <a:rPr lang="es-ES" dirty="0"/>
              <a:t>Se iba a tener dos directores, uno nombrado por la Universidad y el otro por el Rey. </a:t>
            </a:r>
          </a:p>
          <a:p>
            <a:r>
              <a:rPr lang="es-ES" dirty="0"/>
              <a:t>La primera cita de la Universidad a este post fue Christian Friis Rottbøll, que ya había logrado el jardín desde el retiro de Oeder, y la primera cita real era Johan Theodor Holmskjold . </a:t>
            </a:r>
          </a:p>
          <a:p>
            <a:r>
              <a:rPr lang="es-ES" dirty="0"/>
              <a:t>En el mismo evento, profesor asociado trabajaba en el jardín. </a:t>
            </a:r>
          </a:p>
          <a:p>
            <a:r>
              <a:rPr lang="es-ES" dirty="0"/>
              <a:t>El primero en ocupar esta silla fue Martin Vahl, quien jugó un papel importante en el movimiento de las plantas del jardín de Oeder a Charlottenborg Garden.</a:t>
            </a:r>
          </a:p>
        </p:txBody>
      </p:sp>
    </p:spTree>
    <p:extLst>
      <p:ext uri="{BB962C8B-B14F-4D97-AF65-F5344CB8AC3E}">
        <p14:creationId xmlns:p14="http://schemas.microsoft.com/office/powerpoint/2010/main" val="103894044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332656"/>
            <a:ext cx="6624736" cy="6069288"/>
          </a:xfrm>
        </p:spPr>
        <p:txBody>
          <a:bodyPr>
            <a:normAutofit/>
          </a:bodyPr>
          <a:lstStyle/>
          <a:p>
            <a:r>
              <a:rPr lang="es-ES" dirty="0"/>
              <a:t>En 1817, el modelo con un doble de director fue abandonado cuando Jens Wilken Hornemann se hizo el único director del jardín. </a:t>
            </a:r>
          </a:p>
          <a:p>
            <a:r>
              <a:rPr lang="es-ES" dirty="0"/>
              <a:t>En esta etapa, el jardín abarca aproximadamente 1,6 hectáreas en una zona baja, anegada que fue limitado por Charlottenborg, Nyhavn , la Casa de Moneda y Bremerholm  </a:t>
            </a:r>
          </a:p>
          <a:p>
            <a:r>
              <a:rPr lang="es-ES" dirty="0"/>
              <a:t>Un edificio principal fue construido a lo largo de la cábala Nyhavn, la vivienda tanto un museo botánico, una biblioteca y una residencia para el director y un jardinero botánico.</a:t>
            </a:r>
          </a:p>
          <a:p>
            <a:r>
              <a:rPr lang="es-ES" dirty="0"/>
              <a:t> También había instalaciones para el almacenamiento de las plantas sensibles durante el invierno.</a:t>
            </a:r>
          </a:p>
          <a:p>
            <a:r>
              <a:rPr lang="es-ES" dirty="0"/>
              <a:t> </a:t>
            </a:r>
          </a:p>
        </p:txBody>
      </p:sp>
    </p:spTree>
    <p:extLst>
      <p:ext uri="{BB962C8B-B14F-4D97-AF65-F5344CB8AC3E}">
        <p14:creationId xmlns:p14="http://schemas.microsoft.com/office/powerpoint/2010/main" val="32227243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08720"/>
            <a:ext cx="6347048" cy="5565232"/>
          </a:xfrm>
        </p:spPr>
        <p:txBody>
          <a:bodyPr>
            <a:normAutofit/>
          </a:bodyPr>
          <a:lstStyle/>
          <a:p>
            <a:r>
              <a:rPr lang="es-ES" dirty="0"/>
              <a:t>El primer invernadero del jardín, Guiones Koldhus (Coolhouse de Guione), fue erigido en 1784. </a:t>
            </a:r>
          </a:p>
          <a:p>
            <a:r>
              <a:rPr lang="es-ES" dirty="0"/>
              <a:t>En 1803 el rey  ha financiado de un nuevo complejo de 200 metros cuadrados de invernaderos y  se añadieron en 1837.</a:t>
            </a:r>
          </a:p>
          <a:p>
            <a:r>
              <a:rPr lang="es-ES" dirty="0"/>
              <a:t>En 1841 Joakim Frederik Schouw reemplazo a Hornemann como director y el jardín.</a:t>
            </a:r>
          </a:p>
          <a:p>
            <a:r>
              <a:rPr lang="es-ES" dirty="0"/>
              <a:t> Entre sus iniciativas fue la creación de una nueva sección dedicada a las especies de Dinamarca, la celebración de 570 especies, y la mejora de la catalogación de las plantas y semillas. </a:t>
            </a:r>
          </a:p>
          <a:p>
            <a:r>
              <a:rPr lang="es-ES" dirty="0"/>
              <a:t>Su mandato duró hasta 1852. Durante esta fase, el jardín se convirtió aún más estrecho y se hizo evidente que era necesaria una nueva ampliación.</a:t>
            </a:r>
          </a:p>
          <a:p>
            <a:endParaRPr lang="es-ES" dirty="0"/>
          </a:p>
        </p:txBody>
      </p:sp>
    </p:spTree>
    <p:extLst>
      <p:ext uri="{BB962C8B-B14F-4D97-AF65-F5344CB8AC3E}">
        <p14:creationId xmlns:p14="http://schemas.microsoft.com/office/powerpoint/2010/main" val="288305452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11560" y="788712"/>
            <a:ext cx="6336704" cy="6069288"/>
          </a:xfrm>
        </p:spPr>
        <p:txBody>
          <a:bodyPr/>
          <a:lstStyle/>
          <a:p>
            <a:r>
              <a:rPr lang="es-ES" dirty="0"/>
              <a:t>Los jardines botánicos consiguieron su ubicación actual en 1870. </a:t>
            </a:r>
          </a:p>
          <a:p>
            <a:r>
              <a:rPr lang="es-ES" dirty="0"/>
              <a:t>Cuatro años después, en 1874, los jardines consiguió su gran complejo de invernaderos, a iniciativa de Carlsberg fundador JC Jacobsen quien también los financió. </a:t>
            </a:r>
          </a:p>
          <a:p>
            <a:r>
              <a:rPr lang="es-ES" dirty="0"/>
              <a:t>Su inspiración fue el del edificio de cristal del Palacio de Cristal que fue erigida para la Exposición Universal de Londres en 1851. </a:t>
            </a:r>
          </a:p>
          <a:p>
            <a:r>
              <a:rPr lang="es-ES" dirty="0"/>
              <a:t>En 1977, los jardines incluidos los invernaderos se convirtieron enumerados por las autoridades de conservación danesas.</a:t>
            </a:r>
          </a:p>
        </p:txBody>
      </p:sp>
    </p:spTree>
    <p:extLst>
      <p:ext uri="{BB962C8B-B14F-4D97-AF65-F5344CB8AC3E}">
        <p14:creationId xmlns:p14="http://schemas.microsoft.com/office/powerpoint/2010/main" val="59639019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6419056" cy="5781256"/>
          </a:xfrm>
        </p:spPr>
        <p:txBody>
          <a:bodyPr>
            <a:normAutofit/>
          </a:bodyPr>
          <a:lstStyle/>
          <a:p>
            <a:r>
              <a:rPr lang="es-ES" dirty="0"/>
              <a:t>Copenhagen Botanical Garden es un jardín informal con entrada gratuita.</a:t>
            </a:r>
          </a:p>
          <a:p>
            <a:r>
              <a:rPr lang="es-ES" dirty="0"/>
              <a:t> Hay conservatorios , un museo y herbario , una biblioteca (entrada sólo con cita previa) una tienda de plantas, semillas y una pequeña selección de equipos de jardinería y comer lugar.</a:t>
            </a:r>
          </a:p>
          <a:p>
            <a:r>
              <a:rPr lang="es-ES" dirty="0"/>
              <a:t>Los jardines botánicos contienen más de 13.000 especies , casi todas las cuales han sido recogidos en el medio silvestre. El jardín está dispuesto en diferentes secciones que incluyen: plantas danesas (600 especies), plantas perennes (1.100 especies), plantas anuales (1.100 especies), los jardines de roca con las plantas de las zonas montañosas de Europa Central y del Sur y Conifer Hill, que está plantado con coníferas árboles. </a:t>
            </a:r>
          </a:p>
          <a:p>
            <a:r>
              <a:rPr lang="es-ES" dirty="0"/>
              <a:t>Una de las nuevas inclusiones es un jardin de  rododendros.</a:t>
            </a:r>
          </a:p>
        </p:txBody>
      </p:sp>
    </p:spTree>
    <p:extLst>
      <p:ext uri="{BB962C8B-B14F-4D97-AF65-F5344CB8AC3E}">
        <p14:creationId xmlns:p14="http://schemas.microsoft.com/office/powerpoint/2010/main" val="191917312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5987008" cy="5925272"/>
          </a:xfrm>
        </p:spPr>
        <p:txBody>
          <a:bodyPr>
            <a:normAutofit/>
          </a:bodyPr>
          <a:lstStyle/>
          <a:p>
            <a:r>
              <a:rPr lang="es-ES" dirty="0"/>
              <a:t>El jardín tiene muchos árboles hermosos especímenes. </a:t>
            </a:r>
          </a:p>
          <a:p>
            <a:r>
              <a:rPr lang="es-ES" dirty="0"/>
              <a:t> El árbol más antiguo de los jardines es una Taxodium desde 1806 que se mueve a lo largo de la antigua ubicación a una edad de 60 años.</a:t>
            </a:r>
          </a:p>
          <a:p>
            <a:r>
              <a:rPr lang="es-ES" dirty="0"/>
              <a:t>Los jardines cuentan con 27 invernaderos. </a:t>
            </a:r>
          </a:p>
          <a:p>
            <a:r>
              <a:rPr lang="es-ES" dirty="0"/>
              <a:t>Las más notables son los 3000 metros cuadrados de invierno complejo a partir de 1874. La casa de las palmeras en su centro es de 16 metros de alto y tiene, de hierro fundido estrechas escaleras de caracol que conduce a un pasillo en la parte superior.</a:t>
            </a:r>
          </a:p>
          <a:p>
            <a:r>
              <a:rPr lang="es-ES" dirty="0"/>
              <a:t> Las plantas incluyen una palmera de 1824 y una buena colección de cícadas , </a:t>
            </a:r>
          </a:p>
        </p:txBody>
      </p:sp>
    </p:spTree>
    <p:extLst>
      <p:ext uri="{BB962C8B-B14F-4D97-AF65-F5344CB8AC3E}">
        <p14:creationId xmlns:p14="http://schemas.microsoft.com/office/powerpoint/2010/main" val="252661730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268760"/>
            <a:ext cx="6563072" cy="5205192"/>
          </a:xfrm>
        </p:spPr>
        <p:txBody>
          <a:bodyPr/>
          <a:lstStyle/>
          <a:p>
            <a:r>
              <a:rPr lang="es-ES" dirty="0"/>
              <a:t>A cincuenta metros de largo las casas de invernadero una extensa colección de cactus y otras plantas suculentas , mientras que otras casas de uno orquídeas y begonias . </a:t>
            </a:r>
          </a:p>
          <a:p>
            <a:r>
              <a:rPr lang="es-ES" dirty="0"/>
              <a:t>Un invernadero moderno se dedica a caudiciformes  El jardín también cuenta con un invernadero climatizado especial que puede volver a crear entornos adecuados para las plantas árticas. </a:t>
            </a:r>
          </a:p>
          <a:p>
            <a:r>
              <a:rPr lang="es-ES" dirty="0"/>
              <a:t>Museo y botánico de la universidad del herbario se encuentran en un inmueble situado en el jardín, dando al personal del jardín fácil acceso a las obras de referencia y más de 2 millones de especímenes de plantas secas. </a:t>
            </a:r>
          </a:p>
          <a:p>
            <a:endParaRPr lang="es-ES" dirty="0"/>
          </a:p>
        </p:txBody>
      </p:sp>
    </p:spTree>
    <p:extLst>
      <p:ext uri="{BB962C8B-B14F-4D97-AF65-F5344CB8AC3E}">
        <p14:creationId xmlns:p14="http://schemas.microsoft.com/office/powerpoint/2010/main" val="147246990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6042"/>
          <a:stretch/>
        </p:blipFill>
        <p:spPr>
          <a:xfrm>
            <a:off x="0" y="0"/>
            <a:ext cx="9144000" cy="6855135"/>
          </a:xfrm>
          <a:prstGeom prst="rect">
            <a:avLst/>
          </a:prstGeom>
        </p:spPr>
      </p:pic>
    </p:spTree>
    <p:extLst>
      <p:ext uri="{BB962C8B-B14F-4D97-AF65-F5344CB8AC3E}">
        <p14:creationId xmlns:p14="http://schemas.microsoft.com/office/powerpoint/2010/main" val="427248925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618" b="14509"/>
          <a:stretch/>
        </p:blipFill>
        <p:spPr>
          <a:xfrm>
            <a:off x="0" y="0"/>
            <a:ext cx="9291918" cy="6957392"/>
          </a:xfrm>
          <a:prstGeom prst="rect">
            <a:avLst/>
          </a:prstGeom>
        </p:spPr>
      </p:pic>
    </p:spTree>
    <p:extLst>
      <p:ext uri="{BB962C8B-B14F-4D97-AF65-F5344CB8AC3E}">
        <p14:creationId xmlns:p14="http://schemas.microsoft.com/office/powerpoint/2010/main" val="180737595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373"/>
          <a:stretch/>
        </p:blipFill>
        <p:spPr>
          <a:xfrm>
            <a:off x="0" y="0"/>
            <a:ext cx="9144000" cy="6858000"/>
          </a:xfrm>
          <a:prstGeom prst="rect">
            <a:avLst/>
          </a:prstGeom>
        </p:spPr>
      </p:pic>
    </p:spTree>
    <p:extLst>
      <p:ext uri="{BB962C8B-B14F-4D97-AF65-F5344CB8AC3E}">
        <p14:creationId xmlns:p14="http://schemas.microsoft.com/office/powerpoint/2010/main" val="217097760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55282512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66490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2930105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199513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412228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9797328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022137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150"/>
          <a:stretch/>
        </p:blipFill>
        <p:spPr>
          <a:xfrm>
            <a:off x="-252536" y="45384"/>
            <a:ext cx="9396536" cy="6812616"/>
          </a:xfrm>
          <a:prstGeom prst="rect">
            <a:avLst/>
          </a:prstGeom>
        </p:spPr>
      </p:pic>
    </p:spTree>
    <p:extLst>
      <p:ext uri="{BB962C8B-B14F-4D97-AF65-F5344CB8AC3E}">
        <p14:creationId xmlns:p14="http://schemas.microsoft.com/office/powerpoint/2010/main" val="64553143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102820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699557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156761463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409263496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242407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193624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677362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589394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928599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292374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777322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045534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18" y="-79819"/>
            <a:ext cx="9110382" cy="7007549"/>
          </a:xfrm>
          <a:prstGeom prst="rect">
            <a:avLst/>
          </a:prstGeom>
        </p:spPr>
      </p:pic>
    </p:spTree>
    <p:extLst>
      <p:ext uri="{BB962C8B-B14F-4D97-AF65-F5344CB8AC3E}">
        <p14:creationId xmlns:p14="http://schemas.microsoft.com/office/powerpoint/2010/main" val="322214203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02" y="0"/>
            <a:ext cx="9125697" cy="6858000"/>
          </a:xfrm>
          <a:prstGeom prst="rect">
            <a:avLst/>
          </a:prstGeom>
        </p:spPr>
      </p:pic>
    </p:spTree>
    <p:extLst>
      <p:ext uri="{BB962C8B-B14F-4D97-AF65-F5344CB8AC3E}">
        <p14:creationId xmlns:p14="http://schemas.microsoft.com/office/powerpoint/2010/main" val="83064881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377138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073444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1"/>
          </a:xfrm>
          <a:prstGeom prst="rect">
            <a:avLst/>
          </a:prstGeom>
        </p:spPr>
      </p:pic>
    </p:spTree>
    <p:extLst>
      <p:ext uri="{BB962C8B-B14F-4D97-AF65-F5344CB8AC3E}">
        <p14:creationId xmlns:p14="http://schemas.microsoft.com/office/powerpoint/2010/main" val="28847178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540573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386"/>
            <a:ext cx="9144000" cy="6951005"/>
          </a:xfrm>
          <a:prstGeom prst="rect">
            <a:avLst/>
          </a:prstGeom>
        </p:spPr>
      </p:pic>
    </p:spTree>
    <p:extLst>
      <p:ext uri="{BB962C8B-B14F-4D97-AF65-F5344CB8AC3E}">
        <p14:creationId xmlns:p14="http://schemas.microsoft.com/office/powerpoint/2010/main" val="105221793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0563662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135287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915266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889257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537467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110704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66165089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858851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212392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152"/>
            <a:ext cx="6858000" cy="6858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00192" y="25152"/>
            <a:ext cx="2843808" cy="6858000"/>
          </a:xfrm>
          <a:prstGeom prst="rect">
            <a:avLst/>
          </a:prstGeom>
        </p:spPr>
      </p:pic>
    </p:spTree>
    <p:extLst>
      <p:ext uri="{BB962C8B-B14F-4D97-AF65-F5344CB8AC3E}">
        <p14:creationId xmlns:p14="http://schemas.microsoft.com/office/powerpoint/2010/main" val="117426826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8896" r="-1172" b="7389"/>
          <a:stretch/>
        </p:blipFill>
        <p:spPr>
          <a:xfrm>
            <a:off x="0" y="0"/>
            <a:ext cx="9143999" cy="6957392"/>
          </a:xfrm>
          <a:prstGeom prst="rect">
            <a:avLst/>
          </a:prstGeom>
        </p:spPr>
      </p:pic>
    </p:spTree>
    <p:extLst>
      <p:ext uri="{BB962C8B-B14F-4D97-AF65-F5344CB8AC3E}">
        <p14:creationId xmlns:p14="http://schemas.microsoft.com/office/powerpoint/2010/main" val="395447914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864"/>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13864"/>
            <a:ext cx="4677626" cy="6858000"/>
          </a:xfrm>
          <a:prstGeom prst="rect">
            <a:avLst/>
          </a:prstGeom>
        </p:spPr>
      </p:pic>
    </p:spTree>
    <p:extLst>
      <p:ext uri="{BB962C8B-B14F-4D97-AF65-F5344CB8AC3E}">
        <p14:creationId xmlns:p14="http://schemas.microsoft.com/office/powerpoint/2010/main" val="3138777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1601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711452" cy="6858000"/>
          </a:xfrm>
          <a:prstGeom prst="rect">
            <a:avLst/>
          </a:prstGeom>
        </p:spPr>
      </p:pic>
    </p:spTree>
    <p:extLst>
      <p:ext uri="{BB962C8B-B14F-4D97-AF65-F5344CB8AC3E}">
        <p14:creationId xmlns:p14="http://schemas.microsoft.com/office/powerpoint/2010/main" val="182170675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589978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43500" y="0"/>
            <a:ext cx="4000500" cy="6858000"/>
          </a:xfrm>
          <a:prstGeom prst="rect">
            <a:avLst/>
          </a:prstGeom>
        </p:spPr>
      </p:pic>
    </p:spTree>
    <p:extLst>
      <p:ext uri="{BB962C8B-B14F-4D97-AF65-F5344CB8AC3E}">
        <p14:creationId xmlns:p14="http://schemas.microsoft.com/office/powerpoint/2010/main" val="150402473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436718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992" y="0"/>
            <a:ext cx="5143500" cy="704664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11705"/>
            <a:ext cx="4638818" cy="6858000"/>
          </a:xfrm>
          <a:prstGeom prst="rect">
            <a:avLst/>
          </a:prstGeom>
        </p:spPr>
      </p:pic>
    </p:spTree>
    <p:extLst>
      <p:ext uri="{BB962C8B-B14F-4D97-AF65-F5344CB8AC3E}">
        <p14:creationId xmlns:p14="http://schemas.microsoft.com/office/powerpoint/2010/main" val="105693470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924056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92950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5369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0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0500" y="0"/>
            <a:ext cx="5143500" cy="6858000"/>
          </a:xfrm>
          <a:prstGeom prst="rect">
            <a:avLst/>
          </a:prstGeom>
        </p:spPr>
      </p:pic>
    </p:spTree>
    <p:extLst>
      <p:ext uri="{BB962C8B-B14F-4D97-AF65-F5344CB8AC3E}">
        <p14:creationId xmlns:p14="http://schemas.microsoft.com/office/powerpoint/2010/main" val="341398235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593462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132233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70079852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75733633"/>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159</TotalTime>
  <Words>2543</Words>
  <Application>Microsoft Office PowerPoint</Application>
  <PresentationFormat>Presentación en pantalla (4:3)</PresentationFormat>
  <Paragraphs>313</Paragraphs>
  <Slides>142</Slides>
  <Notes>121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142</vt:i4>
      </vt:variant>
    </vt:vector>
  </HeadingPairs>
  <TitlesOfParts>
    <vt:vector size="147" baseType="lpstr">
      <vt:lpstr>Arial</vt:lpstr>
      <vt:lpstr>Calibri</vt:lpstr>
      <vt:lpstr>Trebuchet MS</vt:lpstr>
      <vt:lpstr>Wingdings 3</vt:lpstr>
      <vt:lpstr>Faceta</vt:lpstr>
      <vt:lpstr>EUROPA.-LA VUELTA AL MUNDO EN 885 JARDINES   Botánicos de Bucarest.-Vacratot .Budapest y Copenhague</vt:lpstr>
      <vt:lpstr>Bucharest Botanical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Vacratot Botanical Garden.-Budapest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Vilnius-University-Botanical-Garden.-Lituania.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Botanical Garden Copenhagen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JARDINES.-RUMANIA Jardin Botanico de Bucarest</dc:title>
  <dc:creator>Josep</dc:creator>
  <cp:lastModifiedBy>Usuario</cp:lastModifiedBy>
  <cp:revision>17</cp:revision>
  <dcterms:created xsi:type="dcterms:W3CDTF">2014-03-15T09:54:34Z</dcterms:created>
  <dcterms:modified xsi:type="dcterms:W3CDTF">2018-03-07T11:40:35Z</dcterms:modified>
</cp:coreProperties>
</file>