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9"/>
  </p:notesMasterIdLst>
  <p:sldIdLst>
    <p:sldId id="256" r:id="rId2"/>
    <p:sldId id="259" r:id="rId3"/>
    <p:sldId id="383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384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34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notesMaster" Target="notesMasters/notes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4EEF8B-4BBB-48D3-8603-62D3D4D46D4E}" type="datetimeFigureOut">
              <a:rPr lang="es-ES" smtClean="0"/>
              <a:t>09/03/2018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942693-4343-4DC3-A969-C123CF239FD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53162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Fondation_Coubertin_Jardin_Des_Bronzes</a:t>
            </a:r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874E5F3-DAC9-48F3-8815-40A961A88B88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Fondation_Coubertin_Jardin_Des_Bronzes</a:t>
            </a:r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540C668-9805-4A12-8EC9-FEEDE5B4F2B2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Coubertin</a:t>
            </a:r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4DFD499-1B12-4A1D-9F47-34763168A8F5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Fondation_Coubertin_Jardin_Des_Bronzes</a:t>
            </a:r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C69A2F8-1FA8-4780-9B9C-ABA082838C87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Fondation_Coubertin_Jardin_Des_Bronzes</a:t>
            </a:r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F4559F4-520C-4357-9082-11C52F497C88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Fondation_Coubertin_Jardin_Des_Bronzes</a:t>
            </a:r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3A30337-D78F-4C74-A3BE-7115F4F3475A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Fondation_Coubertin_Jardin_Des_Bronzes</a:t>
            </a:r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F71126E-AA93-4FDB-90C6-9C8D1B6BABD9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Fondation_Coubertin_Jardin_Des_Bronzes</a:t>
            </a:r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CEDEA08-71B9-497D-8DAA-488DE10604B0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Fondation_Coubertin_Jardin_Des_Bronzes</a:t>
            </a:r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FB573FA-C6E0-43C6-8822-4D8A1E7B0884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Fondation_Coubertin_Jardin_Des_Bronzes</a:t>
            </a:r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F09D7AD-59A2-474D-B58B-2808721E062D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Cremini</a:t>
            </a:r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B4F1C21-7233-473E-A652-1B4BADD00A22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Cremini</a:t>
            </a:r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26880C0-3DF9-43B8-857E-FAC9BB798FC2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Cremini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8308706-2578-4FE9-B9E4-58F353576E4E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Cremini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A418D3D-2149-4ECE-9822-F5A1F5A753B8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130E2A4-0A19-4732-80F2-516829AA8556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dirty="0"/>
              <a:t>Chateau de la Chatonniere</a:t>
            </a:r>
            <a:endParaRPr lang="es-ES" dirty="0"/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129C450-6B71-4A86-932B-F8D6C571DAF0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dirty="0"/>
              <a:t>Chateau de la Chatonniere</a:t>
            </a:r>
            <a:endParaRPr lang="es-ES" dirty="0"/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E932A58-AF15-4A54-81AA-467C6A35A3C2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dirty="0"/>
              <a:t>Chateau de la Chatonniere</a:t>
            </a:r>
            <a:endParaRPr lang="es-ES" dirty="0"/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CBF6D4D-B730-476F-9D44-F1E727692381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dirty="0"/>
              <a:t>Chateau de la Chatonniere</a:t>
            </a:r>
            <a:endParaRPr lang="es-ES" dirty="0"/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2C3A0BB-3C6A-4F07-A696-7D558CC3F18B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Chatonniere_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41008B-F3AF-4374-B745-9E6E5264A946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dirty="0"/>
              <a:t>Chateau de la Chatonniere.-</a:t>
            </a:r>
            <a:endParaRPr lang="es-ES" dirty="0"/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AED44A-BE9E-4E09-8E42-A203D4F5298D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dirty="0"/>
              <a:t>Chateau de la Chatonniere</a:t>
            </a:r>
            <a:endParaRPr lang="es-ES" dirty="0"/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F724FEB-441F-426E-9352-762A08BB480A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Chatonniere_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DC3B016-BA92-4F3F-B45C-0A849FFD02B9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Chatonniere_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1CDA50-A872-4B73-963B-ABBEEC070F87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Chatonniere_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B8B721-7A71-4716-B852-6C56554E4633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dirty="0"/>
              <a:t>Chateau de la Chatonniere</a:t>
            </a:r>
            <a:endParaRPr lang="es-ES" dirty="0"/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2BC5B71-263B-4BF6-A0F4-101E24A6FF5B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dirty="0"/>
              <a:t>Chateau de la Chatonniere</a:t>
            </a:r>
            <a:endParaRPr lang="es-ES" dirty="0"/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8EEE07D-F056-42F3-AD48-048ADE168913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dirty="0"/>
              <a:t>Chateau de la Chatonniere</a:t>
            </a:r>
            <a:endParaRPr lang="es-ES" dirty="0"/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0E16D70-8F4F-4B35-9FD9-652F134E5097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dirty="0"/>
              <a:t>Chateau de la Chatonniere</a:t>
            </a:r>
            <a:endParaRPr lang="es-ES" dirty="0"/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3848A40-91B7-4DE7-BA98-1F06D97B5987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dirty="0"/>
              <a:t>Chateau de la Chatonniere</a:t>
            </a:r>
            <a:endParaRPr lang="es-ES" dirty="0"/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F5A6641-F372-4398-811C-B71785B60E17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Chatonniere_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0AAFFE-9999-44DB-BEF6-18EA07477939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dirty="0"/>
              <a:t>Chateau de la Chatonniere</a:t>
            </a:r>
            <a:endParaRPr lang="es-ES" dirty="0"/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DE4160A-A17A-4F62-BF23-4A730D20E7AD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dirty="0"/>
              <a:t>Chateau de la Chatonniere</a:t>
            </a:r>
            <a:endParaRPr lang="es-ES" dirty="0"/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CDEC297-FF1C-4BE7-9C87-803F6C830B1C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dirty="0"/>
              <a:t>Chateau de la Chatonniere</a:t>
            </a:r>
            <a:endParaRPr lang="es-ES" dirty="0"/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C9B84F6-F2A7-4F9E-8DBD-0A85337854DD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dirty="0"/>
              <a:t>Chateau de la Chatonniere</a:t>
            </a:r>
            <a:endParaRPr lang="es-ES" dirty="0"/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249CA54-AF7C-46D2-A20F-47C288B05F7C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Chatonniere_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0C9B0D-59F3-4D9A-A149-2FC604381F1F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Chatonniere_.-Cyclamen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B47D44-8DF1-4314-B604-61B682C5E09C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Rambouillet 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8F9F5CA-5CEC-4FB3-8795-13AB787C0EE1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Rambouillet 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7F4CD08-49B6-4FF4-A1DA-C5414EF1127A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Rambouillet 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545E0EA-9E72-48D9-ACA3-B5B8AA007F59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Rambouillet 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D965570-37C0-4664-8F8A-F08B0CA88FC9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Rambouillet 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EB60F3F-745D-4D74-88F5-481CB3B3F9F4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Rambouillet 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6E96385-35FA-411D-9CF9-98C417A13F30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Rambouillet 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754FE61-F89F-4129-AA2A-1B5A784BF664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Rambouillet 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E0A8860-791D-44C6-BAAA-3B390AA6CF0B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Rambouillet 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A1E53E3-6D77-47D1-A987-38E8515E34D0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Rambouillet 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5059383-9717-4B58-B939-613807B5D3C9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9BE72D9-93BA-418C-9544-97F3A53DE523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789D5BA-0D31-4EE9-A51C-41E21753D12C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Sassy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150D511-9B3F-48B2-AEFD-DB9570EA30BC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Sassy.-x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823115-4C81-4610-9E48-086128D71F72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Sassy.-x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5B74705-CA6F-4807-BA83-ECAEF36629E0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Sassy.-x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5FC69E1-F17E-4F35-8B22-C3D5336A7D04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Sassy.-x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34E9BB4-4BE2-43C1-8453-8FDAA89A5EAE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Sassy.-x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254713C-7CA7-4212-8332-5E19362465CE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Sassy.-x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BC53EEF-D3E6-44C6-904D-283909A56FF0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Sassy.-x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6634C3A-A5CD-4D9E-A2CE-0B535A311E71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Sassy.-x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3A0841F-2E09-41EA-AF0D-9201CB5BB478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Sassy.-x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7E1F26F-D13F-4A8B-894F-BC3C01DF47FF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Sassy.-x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61DF903-6923-4AD2-B34F-6821C3413273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Sassy.-x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79DF784-9CC7-4075-8B20-24F26481AB5C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Sassy.-x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9A7C448-B0DC-4D94-A809-E0A21F2ABEEB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Sassy.-x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C38EE1-1BD8-44BE-971F-FD322494D075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Sassy.-x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37C87B8-A495-4315-8D66-EA35D3FB4B82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Sassy.-x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18BE838-6438-4E65-BDF1-18FD15F03844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Sassy.-x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10B4DA9-5ACE-496E-BC94-611D994D3D3E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Sassy.-x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795BF2E-2C8F-461F-A76A-3F14558F0112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Sassy.-x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9A0F17F-6E67-4048-98C0-69F9BF84BBB9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Sassy.-x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4F006D5-661F-47EE-B9E3-2A2BEDFCB4EC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Sassy.-x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6C142ED-F77C-4C68-BECB-5B7BF12B0597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Sassy.-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C9D52D5-865B-492E-965B-BC2AFDA531CD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Sassy.-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3ABBCCE-0CE0-4903-82D0-295F55DE4F52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Valençay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3CB1905-37C3-4594-941A-766285D7FDD5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Valençay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DA72E8-77AA-4A97-9429-E43539253C0C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Valençay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545F6D7-7382-40AE-A15D-1A3BCCEC4A8A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Valençay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E81A218-D4A2-4457-8C5B-967772467700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 Vandrimare.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DAEFED-E901-46FC-934C-60C9A162AF0C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 Vandrimare.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BCC8BB2-CE9F-4FE1-A798-F1FB9D41FE9F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 Vandrimare.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D0540FE-7AC4-4A82-A8FD-945E66C9F110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 Vandrimare.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6C82DF3-AFE2-418F-9315-8600F9D8D382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 Vandrimare.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3FCBC42-74A7-492A-8063-D14EA4264989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 Vandrimare.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C55B46C-F78F-43C8-BE4D-71CE4C3EAD85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 Vandrimare.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06B7532-FE8A-4FB5-8398-AC8446D93A51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 Vandrimare.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58EF8FE-4C8D-45D4-8E95-8369CBC8C188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 Vandrimare.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46B30F4-FBF2-4456-AA6E-D4EF3468BD3B}" type="slidenum">
              <a:rPr lang="es-ES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 Vandrimare.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08D0EA0-7A7A-49EA-B369-7EA005DAD198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 Vandrimare.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0788E82-8D49-45F1-96ED-EC95EDF256D2}" type="slidenum">
              <a:rPr lang="es-ES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 Vandrimare.</a:t>
            </a: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2B2C83D-BD30-4A8D-8F0D-E088F286AF26}" type="slidenum">
              <a:rPr lang="es-ES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 Vandrimare.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D557BC4-1E6B-4803-BC91-09A9A8432D77}" type="slidenum">
              <a:rPr lang="es-ES">
                <a:solidFill>
                  <a:prstClr val="black"/>
                </a:solidFill>
              </a:rPr>
              <a:pPr>
                <a:defRPr/>
              </a:pPr>
              <a:t>123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 Vandrimare.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037FBEE-5BC2-4702-9793-1234F0ADB6AF}" type="slidenum">
              <a:rPr lang="es-ES">
                <a:solidFill>
                  <a:prstClr val="black"/>
                </a:solidFill>
              </a:rPr>
              <a:pPr>
                <a:defRPr/>
              </a:pPr>
              <a:t>126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Chateau de  Vandrimare.</a:t>
            </a:r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0F4B2A6-3D21-4F99-A948-133868C35EA8}" type="slidenum">
              <a:rPr lang="es-ES">
                <a:solidFill>
                  <a:prstClr val="black"/>
                </a:solidFill>
              </a:rPr>
              <a:pPr>
                <a:defRPr/>
              </a:pPr>
              <a:t>127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1/1e/Creminil3.jpg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//upload.wikimedia.org/wikipedia/commons/9/95/Creminil.jpg" TargetMode="Externa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b/b5/Ch_de_Rambouillet,_Ile_de_France_1987.jpg" TargetMode="Externa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e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jpe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hyperlink" Target="//upload.wikimedia.org/wikipedia/commons/8/84/Valencay-chateau-1.jpg" TargetMode="Externa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0.jpe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0.jpe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79712" y="1052736"/>
            <a:ext cx="6336704" cy="1894362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JARDINES.-CASTILLOS DE FRANCIA.-B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067944" y="5003322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fotografias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2704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Chateau de Coubertin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85992" cy="5005388"/>
          </a:xfrm>
        </p:spPr>
        <p:txBody>
          <a:bodyPr>
            <a:normAutofit/>
          </a:bodyPr>
          <a:lstStyle/>
          <a:p>
            <a:pPr eaLnBrk="1" hangingPunct="1"/>
            <a:r>
              <a:rPr lang="fr-FR" sz="2400" b="1" dirty="0"/>
              <a:t>Fondation de Coubertin,</a:t>
            </a:r>
            <a:r>
              <a:rPr lang="fr-FR" sz="2400" dirty="0"/>
              <a:t> es una fundación francesa que tiene como objetivo mejorar la formación profesional, la vida intelectual y cultural de los jóvenes de los oficios manuales, y pasar una serie de valores: la preocupación por la perfección y la calidad del trabajo, es decir, de honestidad y responsabilidad.</a:t>
            </a:r>
          </a:p>
          <a:p>
            <a:pPr eaLnBrk="1" hangingPunct="1"/>
            <a:r>
              <a:rPr lang="fr-FR" sz="2400" dirty="0"/>
              <a:t>La finca de Coubertin (80 hectáreas ) se encuentra en el valle de Chevreuse en Saint-Rémy-lès-Chevreuse , en el campo (aunque cinco minutos a pie es suficiente para ganar el RER). </a:t>
            </a:r>
          </a:p>
        </p:txBody>
      </p:sp>
    </p:spTree>
    <p:extLst>
      <p:ext uri="{BB962C8B-B14F-4D97-AF65-F5344CB8AC3E}">
        <p14:creationId xmlns:p14="http://schemas.microsoft.com/office/powerpoint/2010/main" val="1381439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7467600" cy="5637240"/>
          </a:xfrm>
        </p:spPr>
        <p:txBody>
          <a:bodyPr/>
          <a:lstStyle/>
          <a:p>
            <a:r>
              <a:rPr lang="es-ES" dirty="0"/>
              <a:t>La zona de entrada se abre en una avenida majestuosa de tilos que conducen a la puerta del castillo. </a:t>
            </a:r>
          </a:p>
          <a:p>
            <a:r>
              <a:rPr lang="es-ES" dirty="0"/>
              <a:t>Detrás de la puerta a un camino que conduce a un castillo francés de finales del siglo XVII, a la sobria fachada. </a:t>
            </a:r>
          </a:p>
          <a:p>
            <a:r>
              <a:rPr lang="es-ES" dirty="0"/>
              <a:t>A la derecha del castillo, a continuación, es el Jardín de los bronces. Detrás del castillo, un parque Inglés. </a:t>
            </a:r>
          </a:p>
          <a:p>
            <a:r>
              <a:rPr lang="es-ES" dirty="0"/>
              <a:t>La Fundación recibió su segundo presidente, John Bernard, una donación de 21 esculturas y 1.500 dibujos de su padre, el escultor Joseph Bernard (1866-1931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62929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836712"/>
            <a:ext cx="7258000" cy="5688632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Esta donación es el comienzo y el núcleo de las colecciones de la fundación de Coubertin.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 En 1994, la colección de estudio del escultor René Collamarini (1904-1983) llegó a las colecciones abundan. </a:t>
            </a:r>
          </a:p>
          <a:p>
            <a:pPr>
              <a:spcBef>
                <a:spcPts val="580"/>
              </a:spcBef>
              <a:buFont typeface="Wingdings 2"/>
              <a:buChar char=""/>
              <a:defRPr/>
            </a:pPr>
            <a:r>
              <a:rPr lang="es-ES" dirty="0"/>
              <a:t>La Fundación cuenta con una colección de esculturas de finales del siglo XIX hasta el siglo XX (116 piezas): Robert Wlérick , Pablo Gargallo , Carlo Sarrabezolles , Jean Chauvin , Etienne Hajdu , Marta Pan , Jean Cardot .... y una amplia selección de dibujos de escultores.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fr-FR" dirty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sz="2800" dirty="0"/>
              <a:t>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fr-FR" sz="2800" dirty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7704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7041976" cy="5327650"/>
          </a:xfrm>
        </p:spPr>
        <p:txBody>
          <a:bodyPr/>
          <a:lstStyle/>
          <a:p>
            <a:pPr eaLnBrk="1" hangingPunct="1"/>
            <a:r>
              <a:rPr lang="fr-FR" sz="2400" dirty="0"/>
              <a:t>La Fundación también recibe depósitos de esculturas (sesenta), incluyendo un gran depósito de piezas del museo Bourdelle y Esteban Martín , Marta Pan , Parvin Curie , Charles, Labauvie Dominique , John Kelly </a:t>
            </a:r>
            <a:r>
              <a:rPr lang="fr-FR" dirty="0"/>
              <a:t>...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31524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Fondation_Coubertin_Park_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8086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Coubert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1060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Fondation_Coubertin_Park_0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2276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3 Imagen" descr="Fondation_Coubertin_Jardin_Des_Bronzes_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9685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Fondation_Coubertin_Jardin_Des_Bronzes_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388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Fondation_Coubertin_Jardin_Des_Bronzes_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1287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Fondation_Coubertin_Jardin_Des_Bronzes_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7287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Fondation_Coubertin_Jardin_Des_Bronzes_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9153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Fondation_Coubertin_Park_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29848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Fondation_Coubertin_Park_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160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Fondation_Coubertin_Park_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16593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Fondation_Coubertin_Jardin_Des_Bronzes_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2 Imagen" descr="Fondation_Coubertin_Park_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87410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Chateau de Cremini</a:t>
            </a:r>
          </a:p>
        </p:txBody>
      </p:sp>
      <p:sp>
        <p:nvSpPr>
          <p:cNvPr id="2253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fr-FR" sz="2400" dirty="0"/>
              <a:t>El </a:t>
            </a:r>
            <a:r>
              <a:rPr lang="fr-FR" sz="2400" b="1" dirty="0"/>
              <a:t>castillo</a:t>
            </a:r>
            <a:r>
              <a:rPr lang="fr-FR" sz="2400" dirty="0"/>
              <a:t> está situado </a:t>
            </a:r>
            <a:r>
              <a:rPr lang="fr-FR" sz="2400" b="1" dirty="0"/>
              <a:t>Créminil</a:t>
            </a:r>
            <a:r>
              <a:rPr lang="fr-FR" sz="2400" dirty="0"/>
              <a:t> Estrée Blanca , en el Pas-de-Calais , distrito de Béthune , en Francia . </a:t>
            </a:r>
          </a:p>
          <a:p>
            <a:pPr eaLnBrk="1" hangingPunct="1"/>
            <a:r>
              <a:rPr lang="fr-FR" sz="2400" dirty="0"/>
              <a:t>. Es objeto de una clasificación como monumentos históricos desde el 19 abril 2005  .</a:t>
            </a:r>
          </a:p>
          <a:p>
            <a:pPr eaLnBrk="1" hangingPunct="1"/>
            <a:r>
              <a:rPr lang="fr-FR" sz="2400" dirty="0"/>
              <a:t>El Parque del Castillo Créminil (es decir, la avenida de los tilos que conducen al castillo, el parque de los alrededores y el parque delimitado por el río Laquette) es un monumento histórico y que figuran en la pre- inventario de los jardines historicos.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24310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Chateau de Creminil1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5523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Chateau de Creminil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82627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Chateau de Creminil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55392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Chateau de Creminil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45734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Archivo: Creminil3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32330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Archivo: Creminil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36348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/>
              <a:t>Chateau de la Chatonniere.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988840"/>
            <a:ext cx="7185992" cy="439291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Los </a:t>
            </a:r>
            <a:r>
              <a:rPr lang="fr-FR" b="1" dirty="0"/>
              <a:t>Jardines de Chatonnière</a:t>
            </a:r>
            <a:r>
              <a:rPr lang="fr-FR" dirty="0"/>
              <a:t> están en Azay-le-Rideau ( Indre-et-Loire.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Ellos son 11 en número y fueron creados entre 1995 y 2007 por Beatrice de Andia y plantado y mantenido por su jardinero Ahmed Azeroual.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Ubicados en un valle del valle secreto del Indre , lejos de la carretera de Langeais a Azay-le-Rideau desde las siete torres del castillo renacentista de Chatonnière se colgaba once jardines en terrazas.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5962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7467600" cy="5853264"/>
          </a:xfrm>
        </p:spPr>
        <p:txBody>
          <a:bodyPr>
            <a:normAutofit/>
          </a:bodyPr>
          <a:lstStyle/>
          <a:p>
            <a:r>
              <a:rPr lang="es-ES" dirty="0"/>
              <a:t>Geométrica o salvajes, el salmón azul o blancos, fragantes y femeninos, estos jardines simbolizan lo largo en un viaje iniciático, la elegancia, la abundancia, el entendimiento, laciencia, los romances, la exuberancia, las Fragancias, los silencios y el Jardín de Francia: la Turena . </a:t>
            </a:r>
          </a:p>
          <a:p>
            <a:r>
              <a:rPr lang="es-ES" dirty="0"/>
              <a:t>1.- Al sur del castillo, en un voladizo la sala verde con un cono de tejo, el Jardín de la Elegancia (est. 1996 ) es refinado, decorado con estatuas, jarrones, arboledas y con grandes vistas.</a:t>
            </a:r>
          </a:p>
          <a:p>
            <a:r>
              <a:rPr lang="es-ES" dirty="0"/>
              <a:t> Sus refrigeradores, laberintos y macizos de flores se alternan con las estaciones de un campo de narcisos, tulipanes, en marzo en abril,  en mayo las dalias en el verano y un millon de ciclamenes  en otoño.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651257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185992" cy="5470525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2.. Oculto a todas las partes, protegidos de los vientos del norte por una colina con mil rosas fragantes color canela, el </a:t>
            </a:r>
            <a:r>
              <a:rPr lang="fr-FR" b="1" dirty="0"/>
              <a:t>Jardín de la Abundancia</a:t>
            </a:r>
            <a:r>
              <a:rPr lang="fr-FR" dirty="0"/>
              <a:t> (est. 2000 ) descubre las verduras entre setos de recorte.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Las fresas, puerros, berenjenas, albahaca, cebollino, perejil, tomate, apio, col roja y blanca, acelga roja y pimientos rojos son parte de una rosa  cuyas venas se han ido. </a:t>
            </a:r>
          </a:p>
          <a:p>
            <a:pPr>
              <a:spcBef>
                <a:spcPts val="580"/>
              </a:spcBef>
              <a:buFont typeface="Wingdings 2"/>
              <a:buChar char=""/>
              <a:defRPr/>
            </a:pPr>
            <a:r>
              <a:rPr lang="es-ES" dirty="0"/>
              <a:t>3.-Con el aplomo, el Jardín de la Inteligencia, eljardín francés rodeado de pérgolas cubiertas de rosas y clematis azules tiene cuatro cuadros azules y rojos adornados con arabescos académicos.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fr-FR" dirty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73309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81075"/>
            <a:ext cx="7185992" cy="5111750"/>
          </a:xfrm>
        </p:spPr>
        <p:txBody>
          <a:bodyPr>
            <a:normAutofit fontScale="925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4.- Rodeado por un claustro con arcadas subrayadas con la vida de mimbre trenzado, el Jardín de la Ciencia (est. 2003 ) es un tablero de ajedrez de 80 casillas alternando pasto y hierbas medicinales utilizadas en la Edad Media 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5.- Inspirado por el sueño de la Polyphile el </a:t>
            </a:r>
            <a:r>
              <a:rPr lang="fr-FR" b="1" dirty="0"/>
              <a:t>Jardín de Romances</a:t>
            </a:r>
            <a:r>
              <a:rPr lang="fr-FR" dirty="0"/>
              <a:t> (fundada en 2002 ) se compone de un collar de treinta salas de todo el amor, cuyas paredes son frágiles celos tejidos de mimbre cúpulas de vida y las cúpulas de rosas multicolores.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 El núcleo de este anillo mágico  esconde un laberinto inspirado en un diseño de los vikingos.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087181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8680"/>
            <a:ext cx="7258000" cy="547112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6. La vinculación de la vista que da al jardín de los Romances de los perfumes de la Media Luna Roja, en una cinta de 200 m 400 rosas de David Austin Inglés, el </a:t>
            </a:r>
            <a:r>
              <a:rPr lang="fr-FR" b="1" dirty="0"/>
              <a:t>jardín de la</a:t>
            </a:r>
            <a:r>
              <a:rPr lang="fr-FR" dirty="0"/>
              <a:t> forma </a:t>
            </a:r>
            <a:r>
              <a:rPr lang="fr-FR" b="1" dirty="0"/>
              <a:t>exuberancia</a:t>
            </a:r>
            <a:r>
              <a:rPr lang="fr-FR" dirty="0"/>
              <a:t> (creado en 2008).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 A la sombra de los tilos y las fragantes rosas dobles abundan la belleza y compiten con otro  jardin frances  de rosas.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7.- En el acantilado detrás del castillo que domina  la aureola, la </a:t>
            </a:r>
            <a:r>
              <a:rPr lang="fr-FR" b="1" dirty="0"/>
              <a:t>Media Luna Roja de Fragancias</a:t>
            </a:r>
            <a:r>
              <a:rPr lang="fr-FR" dirty="0"/>
              <a:t> (fundado en 1999 ) se alinea con los kilómetros de ardientes rosas rojas, coronadas por una pérgola con rosas.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677976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258000" cy="5976515"/>
          </a:xfrm>
        </p:spPr>
        <p:txBody>
          <a:bodyPr>
            <a:normAutofit lnSpcReduction="10000"/>
          </a:bodyPr>
          <a:lstStyle/>
          <a:p>
            <a:pPr>
              <a:spcBef>
                <a:spcPts val="580"/>
              </a:spcBef>
              <a:buFont typeface="Wingdings 2"/>
              <a:buChar char=""/>
              <a:defRPr/>
            </a:pPr>
            <a:r>
              <a:rPr lang="es-ES" dirty="0"/>
              <a:t>8.- Con el aplomo de las cuevas trogloditas, el Jardín de la improbabilidad (establecido en 2007 ) goza de una vista única del castillo y sus jardines Chatonnière, un ramo de flores a la escala de paisaje.</a:t>
            </a:r>
          </a:p>
          <a:p>
            <a:pPr>
              <a:spcBef>
                <a:spcPts val="580"/>
              </a:spcBef>
              <a:buFont typeface="Wingdings 2"/>
              <a:buChar char=""/>
              <a:defRPr/>
            </a:pPr>
            <a:r>
              <a:rPr lang="es-ES" dirty="0"/>
              <a:t>Las alcobas perfumadas fomentan la meditación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9.- En el corazón de la casa, en un espacio salpicado de cipreses que rodean cuadrados de césped y decorado con jarrones palco real, el </a:t>
            </a:r>
            <a:r>
              <a:rPr lang="fr-FR" b="1" dirty="0"/>
              <a:t>Jardín del Silencio</a:t>
            </a:r>
            <a:r>
              <a:rPr lang="fr-FR" dirty="0"/>
              <a:t> (fundado en 1997 ), con su antiguo pozo y el palomar, es a la vez elegante y severo.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10..- Hacia el oeste, al pie de las torres medievales, centrados alrededor de una piscina, el </a:t>
            </a:r>
            <a:r>
              <a:rPr lang="fr-FR" b="1" dirty="0"/>
              <a:t>Jardín de los Sentidos</a:t>
            </a:r>
            <a:r>
              <a:rPr lang="fr-FR" dirty="0"/>
              <a:t> (est. 1997 ), plantadas con la exuberancia los arriates ingleses mixtos es parte del diseño.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24703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258000" cy="5614987"/>
          </a:xfrm>
        </p:spPr>
        <p:txBody>
          <a:bodyPr/>
          <a:lstStyle/>
          <a:p>
            <a:r>
              <a:rPr lang="es-ES" dirty="0"/>
              <a:t>Cubierto de ciento cincuenta variedades de plantas perennes muticolores, su enorme diseño concéntrico se enmarca en una nube blanca de los tallos de rosas que llenan los sentidos: vista, oído, olfato, tacto y gusto. </a:t>
            </a:r>
          </a:p>
          <a:p>
            <a:pPr eaLnBrk="1" hangingPunct="1"/>
            <a:r>
              <a:rPr lang="fr-FR" dirty="0"/>
              <a:t>11. Que cubren las colinas y lomas que se levantan en el horizonte el </a:t>
            </a:r>
            <a:r>
              <a:rPr lang="fr-FR" b="1" dirty="0"/>
              <a:t>Jardín de Francia</a:t>
            </a:r>
            <a:r>
              <a:rPr lang="fr-FR" dirty="0"/>
              <a:t> (fundada en 2001 ) es un jardín salvaje, un homenaje a la Turena .</a:t>
            </a:r>
          </a:p>
          <a:p>
            <a:pPr eaLnBrk="1" hangingPunct="1"/>
            <a:r>
              <a:rPr lang="fr-FR" dirty="0"/>
              <a:t> Adornado con un mar de seis hectáreas de amapolas y los acianos, el viento sacudió el valle, en olas de gracia que se alternan con las estaciones del cosmos, de color rosa y blanco.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39575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chateau-de-la-chatonniere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0"/>
            <a:ext cx="9096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46231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Chateau de la Chatonniere.-4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28081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Chateau de la Chatonnier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95588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Chatonniere_Cast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0"/>
            <a:ext cx="90741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66399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Chatonniere entrance courtyar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19973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Chateau de la Chatonniere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71685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Chateau de la Chatonniere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15315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chateau-de-chatonniere-and-its-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85907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La Chatoniere.-a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84436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La chatoniere.-a3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95497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Chatonniere - leaf from abov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21953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3 Imagen" descr="Jardins de la Chatonniere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74236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Chateau de la Chatonniere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95984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Chatteau de la Chatonniere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37032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Chatonniere4711_228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2 CuadroTexto"/>
          <p:cNvSpPr txBox="1">
            <a:spLocks noChangeArrowheads="1"/>
          </p:cNvSpPr>
          <p:nvPr/>
        </p:nvSpPr>
        <p:spPr bwMode="auto">
          <a:xfrm>
            <a:off x="6659563" y="6021388"/>
            <a:ext cx="2484437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dirty="0">
                <a:solidFill>
                  <a:prstClr val="black"/>
                </a:solidFill>
                <a:latin typeface="Perpetua" pitchFamily="18" charset="0"/>
              </a:rPr>
              <a:t>Chateau de la Chatonniere</a:t>
            </a:r>
            <a:endParaRPr lang="es-ES" dirty="0">
              <a:solidFill>
                <a:prstClr val="black"/>
              </a:solidFill>
              <a:latin typeface="Perpet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6501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Chateau de la Chatonniere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4421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Chateau de la Chatonnierelr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04513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Chatonniere - leaf pat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61479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Chatonniere4711_227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5" name="2 CuadroTexto"/>
          <p:cNvSpPr txBox="1">
            <a:spLocks noChangeArrowheads="1"/>
          </p:cNvSpPr>
          <p:nvPr/>
        </p:nvSpPr>
        <p:spPr bwMode="auto">
          <a:xfrm>
            <a:off x="6227763" y="6021388"/>
            <a:ext cx="2916237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dirty="0">
                <a:solidFill>
                  <a:prstClr val="black"/>
                </a:solidFill>
                <a:latin typeface="Perpetua" pitchFamily="18" charset="0"/>
              </a:rPr>
              <a:t>Chateau de la Chatonniere</a:t>
            </a:r>
            <a:endParaRPr lang="es-ES" dirty="0">
              <a:solidFill>
                <a:prstClr val="black"/>
              </a:solidFill>
              <a:latin typeface="Perpet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2764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Chatonniere - herb garden Fran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41268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Chatonniere4711_228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3" name="2 CuadroTexto"/>
          <p:cNvSpPr txBox="1">
            <a:spLocks noChangeArrowheads="1"/>
          </p:cNvSpPr>
          <p:nvPr/>
        </p:nvSpPr>
        <p:spPr bwMode="auto">
          <a:xfrm>
            <a:off x="6659563" y="5949950"/>
            <a:ext cx="2484437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dirty="0">
                <a:solidFill>
                  <a:prstClr val="black"/>
                </a:solidFill>
                <a:latin typeface="Perpetua" pitchFamily="18" charset="0"/>
              </a:rPr>
              <a:t>Chateau de la Chatonniere</a:t>
            </a:r>
            <a:endParaRPr lang="es-ES" dirty="0">
              <a:solidFill>
                <a:prstClr val="black"/>
              </a:solidFill>
              <a:latin typeface="Perpet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5462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Chatonniere4711_228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2 CuadroTexto"/>
          <p:cNvSpPr txBox="1">
            <a:spLocks noChangeArrowheads="1"/>
          </p:cNvSpPr>
          <p:nvPr/>
        </p:nvSpPr>
        <p:spPr bwMode="auto">
          <a:xfrm>
            <a:off x="6300788" y="5949950"/>
            <a:ext cx="2663825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dirty="0">
                <a:solidFill>
                  <a:prstClr val="black"/>
                </a:solidFill>
                <a:latin typeface="Perpetua" pitchFamily="18" charset="0"/>
              </a:rPr>
              <a:t>Chateau de la Chatonniere</a:t>
            </a:r>
            <a:endParaRPr lang="es-ES" dirty="0">
              <a:solidFill>
                <a:prstClr val="black"/>
              </a:solidFill>
              <a:latin typeface="Perpet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3094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Chateau de la Chatonniere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334837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Chateau de la Chatonniere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21189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Chateau de la Chatonniere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84795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Chateau de la Chatonniere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787976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Chatonniere4711_229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202315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Chatonniere birds eye vie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72977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Chatonniere cyclamen 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812445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La Chatoniere.-a1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703926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Chateau de Rambouillet </a:t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</a:t>
            </a:r>
            <a:r>
              <a:rPr lang="es-ES" b="1" dirty="0"/>
              <a:t>castillo de Rambouillet</a:t>
            </a:r>
            <a:r>
              <a:rPr lang="es-ES" dirty="0"/>
              <a:t> es un castillo en la ciudad de Rambouillet , departamento de Yvelines, en la Île-de-France región en el norte de Francia , a 50 km  al suroeste de París . Es la residencia de verano de los Presidentes de la República Francesa 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Durante la Revolución Francesa , el dominio de Rambouillet se convirtió en </a:t>
            </a:r>
            <a:r>
              <a:rPr lang="es-ES" i="1" dirty="0"/>
              <a:t>bien nacional</a:t>
            </a:r>
            <a:r>
              <a:rPr lang="es-ES" dirty="0"/>
              <a:t> , el castillo se vacio de su mobiliario y los jardines y el parque que rodea la cayeron en el olvido.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Después de la caída de Napoleón III en 1870, que vio el comienzo de la Tercera República francesa , el dominio de Rambouillet fue arrendado desde 1870 hasta 1883 con el </a:t>
            </a:r>
            <a:r>
              <a:rPr lang="es-ES" i="1" dirty="0"/>
              <a:t>duque de la Trémoille.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5987479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6969968" cy="5399087"/>
          </a:xfrm>
        </p:spPr>
        <p:txBody>
          <a:bodyPr>
            <a:normAutofit/>
          </a:bodyPr>
          <a:lstStyle/>
          <a:p>
            <a:r>
              <a:rPr lang="es-ES" dirty="0"/>
              <a:t>.</a:t>
            </a:r>
          </a:p>
          <a:p>
            <a:pPr eaLnBrk="1" hangingPunct="1"/>
            <a:r>
              <a:rPr lang="es-ES" sz="2400" dirty="0"/>
              <a:t>En febrero de 1896, Rambouillet recibió la visita del presidente Félix Faure, quien luego decidió pasar sus veranos allí con su familia</a:t>
            </a:r>
          </a:p>
          <a:p>
            <a:pPr eaLnBrk="1" hangingPunct="1"/>
            <a:r>
              <a:rPr lang="es-ES" sz="2400" dirty="0"/>
              <a:t>Desde entonces, el castillo de Rambouillet se ha convertido en la residencia veraniega de los Presidentes de la República, en Francia  y aprovechó para invitar a las cacerias a muchos dignatarios extranjeros, príncipes y jefes de estado. </a:t>
            </a:r>
          </a:p>
          <a:p>
            <a:pPr eaLnBrk="1" hangingPunct="1"/>
            <a:r>
              <a:rPr lang="es-ES" sz="2400" dirty="0"/>
              <a:t>Como una residencia a tiempo parcial de que el presidente francés, a veces se conoce como el Palacio de Rambouillet.</a:t>
            </a:r>
          </a:p>
        </p:txBody>
      </p:sp>
    </p:spTree>
    <p:extLst>
      <p:ext uri="{BB962C8B-B14F-4D97-AF65-F5344CB8AC3E}">
        <p14:creationId xmlns:p14="http://schemas.microsoft.com/office/powerpoint/2010/main" val="93208748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Rambouillet.- Parterr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242888"/>
            <a:ext cx="8782050" cy="661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046228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Place de la Rambouille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514344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Rambouille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938981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Rambouillet.-Parterres.-z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78131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Rambouillet Chateau.-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212298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Rambouillet Chateau.-a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091451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Rambouillet Chateau.-a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524319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Rambouillet Chateau.-a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265013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Rambouillet Chatea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962656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Rambouillet-allee-du Chatea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343060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Archivo: Cap de Rambouillet, Ile de France 1987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907662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22114"/>
          </a:xfrm>
        </p:spPr>
        <p:txBody>
          <a:bodyPr/>
          <a:lstStyle/>
          <a:p>
            <a:pPr eaLnBrk="1" hangingPunct="1"/>
            <a:r>
              <a:rPr lang="es-ES" dirty="0"/>
              <a:t>Chateau de Sassy</a:t>
            </a:r>
          </a:p>
        </p:txBody>
      </p:sp>
      <p:sp>
        <p:nvSpPr>
          <p:cNvPr id="7" name="6 Marcador de contenido"/>
          <p:cNvSpPr>
            <a:spLocks noGrp="1"/>
          </p:cNvSpPr>
          <p:nvPr>
            <p:ph sz="quarter" idx="1"/>
          </p:nvPr>
        </p:nvSpPr>
        <p:spPr>
          <a:xfrm>
            <a:off x="457200" y="1340768"/>
            <a:ext cx="7467600" cy="5517232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b="1" dirty="0"/>
              <a:t>El castillo de Sassy</a:t>
            </a:r>
            <a:r>
              <a:rPr lang="fr-FR" dirty="0"/>
              <a:t> está situado en la comuna de Saint-Christophe-la-Jajolet( Orne ).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 Es objeto de un registro en virtud de los monumentos históricos del 11 de mayo de 1932.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El jardín francés que está situado en el bordado de la cama fue construido en 1920.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Terrazas con sus escaleras, el jardín francés y el invernadero se clasifican monumento histórico 06 de noviembre 1986.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/>
              <a:t>En el parque, la granja de Hatrie, firma conocida de Mesnil, tiene un loft que fue inscrito monumento el 27 de enero 2006  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7960676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Chateau de Sassy.-Franc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389749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2 Imagen" descr="15542_1_chateau-de-sass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089726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A_ChateaudeSassy_0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89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7" name="2 Imagen" descr="A_ChateaudeSassy_1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0"/>
            <a:ext cx="44275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646656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A_ChateaudeSassy_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794317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A_ChateaudeSassy_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425469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A_ChateaudeSassy_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03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19" name="2 Imagen" descr="A_ChateaudeSassy_2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0"/>
            <a:ext cx="43561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209400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A_ChateaudeSassy_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121245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A_ChateaudeSassy_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871680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A_ChateaudeSassy_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074949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A_ChateaudeSassy_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4752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5" name="2 Imagen" descr="Chateau de Sassy.-x05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858154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A_ChateaudeSassy_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84534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AChateaudeSassy_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025745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Chateau de Sassy.-x03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798454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Chateau de Sassy.-x03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21084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Chateau de Sassy.-x03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67841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Chateau de Sassy.-x03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845717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Chateau de Sassy.-x04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3" name="2 Imagen" descr="Chateau de Sassy.-x04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134612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Chateau de Sassy.-x04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660065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Chateau de Sassy.-x04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428576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Chateau de Sassy.-x04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638133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Chateau de Sassy.-x04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53162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Chateau de Sassy.-x05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848120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Chateau de Sassy.-x05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958156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2 Imagen" descr="Chateau_de_Sassy_(Orne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187540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jardins_du_chateau_de_sass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640670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Chateau de Valençay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132856"/>
            <a:ext cx="7643192" cy="4341096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b="1" dirty="0"/>
              <a:t>Château de Valençay</a:t>
            </a:r>
            <a:r>
              <a:rPr lang="es-ES" dirty="0"/>
              <a:t> es una residencia de la Estampes d' familias y Talleyrand-Périgord, en el municipio de Valençay , el Indre </a:t>
            </a:r>
            <a:r>
              <a:rPr lang="es-ES" i="1" dirty="0"/>
              <a:t>departamento</a:t>
            </a:r>
            <a:r>
              <a:rPr lang="es-ES" dirty="0"/>
              <a:t> de Francia.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Aunque geográficamente es parte de la provincia de Berry , su arquitectura invita a la comparación con los castillos del Renacimiento, los castillos del valle del Loira , en especial el Castillo de Chambord . </a:t>
            </a:r>
          </a:p>
        </p:txBody>
      </p:sp>
    </p:spTree>
    <p:extLst>
      <p:ext uri="{BB962C8B-B14F-4D97-AF65-F5344CB8AC3E}">
        <p14:creationId xmlns:p14="http://schemas.microsoft.com/office/powerpoint/2010/main" val="107633856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25538"/>
            <a:ext cx="7041976" cy="4894262"/>
          </a:xfrm>
        </p:spPr>
        <p:txBody>
          <a:bodyPr/>
          <a:lstStyle/>
          <a:p>
            <a:r>
              <a:rPr lang="es-ES" dirty="0"/>
              <a:t>La casa solariega fue elogiada como "uno de los más hermosos sobre la tierra" por George Sand , quien también señaló que "ningún rey ha sido dueño de un parque de más pintoresco".</a:t>
            </a:r>
          </a:p>
          <a:p>
            <a:pPr eaLnBrk="1" hangingPunct="1"/>
            <a:r>
              <a:rPr lang="es-ES" sz="2400" dirty="0"/>
              <a:t>Los jardines a la francesa formales, que datan de principios del siglo XX, cubren cerca de cuarenta hectáreas, sin contar la superficie de viñedo de Talleyrand. </a:t>
            </a:r>
          </a:p>
          <a:p>
            <a:pPr eaLnBrk="1" hangingPunct="1"/>
            <a:r>
              <a:rPr lang="es-ES" sz="2400" dirty="0"/>
              <a:t>Las llamas, pavos reales, y otros animales exóticos mantenidos en el parque para  proporcionar la diversión para los turistas. </a:t>
            </a:r>
          </a:p>
        </p:txBody>
      </p:sp>
    </p:spTree>
    <p:extLst>
      <p:ext uri="{BB962C8B-B14F-4D97-AF65-F5344CB8AC3E}">
        <p14:creationId xmlns:p14="http://schemas.microsoft.com/office/powerpoint/2010/main" val="157100374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Chateau de Valençay.-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988283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Chateau de Valença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473448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Chateau de Valencay 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508769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Chateau dee Valençay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312082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Archivo: Valencay-chateau-1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78308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Chateau de Vandrimare.</a:t>
            </a:r>
          </a:p>
        </p:txBody>
      </p:sp>
      <p:sp>
        <p:nvSpPr>
          <p:cNvPr id="113667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fr-FR" sz="2400" b="1" dirty="0"/>
              <a:t>Vandrimare</a:t>
            </a:r>
            <a:r>
              <a:rPr lang="fr-FR" sz="2400" dirty="0"/>
              <a:t> es una común francesa situada en el departamento del Eure y la región de Alta Normandía </a:t>
            </a:r>
          </a:p>
          <a:p>
            <a:pPr eaLnBrk="1" hangingPunct="1"/>
            <a:r>
              <a:rPr lang="fr-FR" sz="2400" dirty="0"/>
              <a:t>En la familia del dueño actual desde 1493 , este castillo fue quemado durante las guerras de religión por el vecino, el señor de Radepont , líder de los protestantes en la región porque el feudo deVandrimare era católica . </a:t>
            </a:r>
          </a:p>
          <a:p>
            <a:pPr eaLnBrk="1" hangingPunct="1"/>
            <a:r>
              <a:rPr lang="fr-FR" sz="2400" dirty="0"/>
              <a:t>Reconstruida en el siglo </a:t>
            </a:r>
            <a:r>
              <a:rPr lang="fr-FR" sz="2400" baseline="30000" dirty="0"/>
              <a:t>XVII</a:t>
            </a:r>
            <a:r>
              <a:rPr lang="fr-FR" sz="2400" dirty="0"/>
              <a:t> en el sitio antiguo, su fachada fue modificada en el marco del Primer Imperio . </a:t>
            </a:r>
          </a:p>
        </p:txBody>
      </p:sp>
    </p:spTree>
    <p:extLst>
      <p:ext uri="{BB962C8B-B14F-4D97-AF65-F5344CB8AC3E}">
        <p14:creationId xmlns:p14="http://schemas.microsoft.com/office/powerpoint/2010/main" val="329646672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836613"/>
            <a:ext cx="7185992" cy="5183187"/>
          </a:xfrm>
        </p:spPr>
        <p:txBody>
          <a:bodyPr/>
          <a:lstStyle/>
          <a:p>
            <a:r>
              <a:rPr lang="es-ES" dirty="0"/>
              <a:t>El castillo está rodeado por un hermoso parque del Primer Imperio, que tiene la etiqueta Jardín notable. </a:t>
            </a:r>
          </a:p>
          <a:p>
            <a:r>
              <a:rPr lang="es-ES" dirty="0"/>
              <a:t>Este jardín contiene una serie de composiciones, que florecen alrededor de 5000 especies de flores, árboles y arbustos, entre ellos la Magnolia más grande en </a:t>
            </a:r>
          </a:p>
          <a:p>
            <a:r>
              <a:rPr lang="es-ES" dirty="0"/>
              <a:t>El castillo y sus jardines se clasifican sitio natural.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3217101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Normandia.- Chateau de Vandrimare.-k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354540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Normandia.-Chateau de  Vandrimare.-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86011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Normandia.-Chateau de Vandimare.-k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504669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Normandia.Chateau de Vandrimare.-k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49688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787" name="2 Imagen" descr="Normandia.-Chateau de Vandrimare.-Hostas.-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097156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Normandia.-Chateau de Vandrimare.-k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049940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Normandia.-Chateau de Vandrimare.-k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63759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Normandia.-Chateau de Vandrimare.-k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604503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Normandia.-Chateau de Vandrimare.-k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914370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Normandia.-Chateau de Vandrimare.-Papav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822119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Normandia.-Chateau de Vandrimare.-Trenzad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66265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Normandia.-Chateau de Vrandimare.-k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388186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Normandia.-Chateau de Vrandimare.-k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065408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Normandia.-Chateau de Vrandimare.-k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03" name="2 Imagen" descr="Normandia.-Chateaux de Vandrimare.-Hosta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3774244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Normandie.-Chateau de  Vrandimare .-k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586191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Normandie.-Chateau de Vrandimare.-k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870974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Normandie.-Chateau de Vrandima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615467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Normandie.-Chateau de Vrandimare-k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169435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vandrimare 1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78138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2337</Words>
  <Application>Microsoft Office PowerPoint</Application>
  <PresentationFormat>Presentación en pantalla (4:3)</PresentationFormat>
  <Paragraphs>255</Paragraphs>
  <Slides>127</Slides>
  <Notes>91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127</vt:i4>
      </vt:variant>
    </vt:vector>
  </HeadingPairs>
  <TitlesOfParts>
    <vt:vector size="134" baseType="lpstr">
      <vt:lpstr>Arial</vt:lpstr>
      <vt:lpstr>Calibri</vt:lpstr>
      <vt:lpstr>Century Schoolbook</vt:lpstr>
      <vt:lpstr>Perpetua</vt:lpstr>
      <vt:lpstr>Wingdings</vt:lpstr>
      <vt:lpstr>Wingdings 2</vt:lpstr>
      <vt:lpstr>Default Theme</vt:lpstr>
      <vt:lpstr>EUROPA.-LA VUELTA AL MUNDO EN 885 JARDINES.-CASTILLOS DE FRANCIA.-B</vt:lpstr>
      <vt:lpstr>Chateau de Coubertin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Chateau de Cremini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Chateau de la Chatonniere.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Chateau de Rambouillet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Chateau de Sassy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Chateau de Valençay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Chateau de Vandrimare.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JARDINES.-PAIS DE GALES.-A</dc:title>
  <dc:creator>Josep</dc:creator>
  <cp:lastModifiedBy>Usuario</cp:lastModifiedBy>
  <cp:revision>8</cp:revision>
  <dcterms:created xsi:type="dcterms:W3CDTF">2013-09-07T04:16:19Z</dcterms:created>
  <dcterms:modified xsi:type="dcterms:W3CDTF">2018-03-09T18:01:44Z</dcterms:modified>
</cp:coreProperties>
</file>