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387"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88"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949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AC2EB2-AF1E-4624-8135-E59C27031B88}"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1A3C36-3BEB-4272-892C-C34833CBD27C}" type="slidenum">
              <a:rPr lang="es-ES" smtClean="0"/>
              <a:t>‹Nº›</a:t>
            </a:fld>
            <a:endParaRPr lang="es-ES" dirty="0"/>
          </a:p>
        </p:txBody>
      </p:sp>
    </p:spTree>
    <p:extLst>
      <p:ext uri="{BB962C8B-B14F-4D97-AF65-F5344CB8AC3E}">
        <p14:creationId xmlns:p14="http://schemas.microsoft.com/office/powerpoint/2010/main" val="2129583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d´Amboise</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C9E4E4-3B4C-4CC7-8375-AD3C3C99A99D}"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Amboise</a:t>
            </a:r>
          </a:p>
        </p:txBody>
      </p:sp>
      <p:sp>
        <p:nvSpPr>
          <p:cNvPr id="4" name="3 Marcador de número de diapositiva"/>
          <p:cNvSpPr>
            <a:spLocks noGrp="1"/>
          </p:cNvSpPr>
          <p:nvPr>
            <p:ph type="sldNum" sz="quarter" idx="5"/>
          </p:nvPr>
        </p:nvSpPr>
        <p:spPr/>
        <p:txBody>
          <a:bodyPr/>
          <a:lstStyle/>
          <a:p>
            <a:pPr>
              <a:defRPr/>
            </a:pPr>
            <a:fld id="{98C12709-0ECD-4E09-BB04-11DFFFAC3F45}"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d´Amboise</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D2AB8F-624B-4EA2-8BA7-5E78C332EC9D}"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Camino hacioa el Castillo de Courances</a:t>
            </a:r>
          </a:p>
        </p:txBody>
      </p:sp>
      <p:sp>
        <p:nvSpPr>
          <p:cNvPr id="4" name="3 Marcador de número de diapositiva"/>
          <p:cNvSpPr>
            <a:spLocks noGrp="1"/>
          </p:cNvSpPr>
          <p:nvPr>
            <p:ph type="sldNum" sz="quarter" idx="5"/>
          </p:nvPr>
        </p:nvSpPr>
        <p:spPr/>
        <p:txBody>
          <a:bodyPr/>
          <a:lstStyle/>
          <a:p>
            <a:pPr>
              <a:defRPr/>
            </a:pPr>
            <a:fld id="{FAD8FDB4-05F5-489E-8585-375F1E1CA0C5}"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Castilo de Courances</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5712EB-A41B-434A-B2B0-9FF6AD82A175}"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Courance</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6043E6-1B89-40C4-84C6-60260A2F430D}"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Courance</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8AEA67-208D-48AB-9065-1E8607C97756}"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Courances.-Jardin japones</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E40AB6-67AF-4E27-93F4-931669235894}"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Courances.-Jardin japones</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A7CB30-D111-4967-B07A-370AC27FBD5E}"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Castilo de Courance.-Jardin japones</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BC0082-2962-445F-8022-D348A9269402}"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Castilo de Courance.-Jardin japones</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43CF67-AD45-4EDA-8FE4-04C1FDC64BDB}"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Courances.-Jardin japones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EE926E-A974-48B1-AD1B-CC91B81CD5B9}"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Courance.-Jardin japones</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B5CCCE-7ED9-41DC-9467-D42163A3E1E9}"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Courances</a:t>
            </a:r>
          </a:p>
        </p:txBody>
      </p:sp>
      <p:sp>
        <p:nvSpPr>
          <p:cNvPr id="4" name="3 Marcador de número de diapositiva"/>
          <p:cNvSpPr>
            <a:spLocks noGrp="1"/>
          </p:cNvSpPr>
          <p:nvPr>
            <p:ph type="sldNum" sz="quarter" idx="5"/>
          </p:nvPr>
        </p:nvSpPr>
        <p:spPr/>
        <p:txBody>
          <a:bodyPr/>
          <a:lstStyle/>
          <a:p>
            <a:pPr>
              <a:defRPr/>
            </a:pPr>
            <a:fld id="{0974CC5F-C9F5-43EE-BE13-6B8F9F5A139A}"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Castilo de Courson</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1E9713-91C4-49D6-BBD8-EFE8C29F496B}"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Courson</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C1BB01-97A4-42A5-8E9C-10ECA1EC3517}"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Courson</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A76705-4F5F-4BA2-BA8C-8A49C2F02C57}"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Courson</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586381-868C-47D8-B6D5-05A2060C7E8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Courson</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487A8C-83B7-4A68-8D1A-F601837B85D0}"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la Ballue</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77E299-C3DC-4D7A-A2C8-A4BCD872765E}"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la Ballue</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807817-10ED-4B99-8EBA-892122E2451F}"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la Ballue</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72ACCA-87EC-47A0-9DEF-644958911CBF}"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la Ballue</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16A91B-9B31-436B-9FE6-A0FE8D85EBC8}"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la Ballue</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9EA7AC-BFDE-4C9D-8148-E8F206A71AB9}"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Marais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8A7E44-A773-49CD-A6E5-02FA0960C49D}"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Lude</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B4B727-7453-4410-BEE0-D487C85FDDF1}"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Lude</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5E9EC7-CAC6-4AD5-A4F5-60D3649EC161}"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Lude</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F9605B-27B0-48E9-802B-4B418245EBBA}"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Rambouillet</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E4CD94-DDE0-4ABE-862E-0EEE760E75B9}"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Rambouillet</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945456-71C3-4616-AAC9-2F016B5D581A}"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Rambouillet</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768AE7-D399-4A05-8962-8681CF2D4DAF}"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Saint Germain de Laye</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10387C-1DC9-4818-AD05-54261EFABABD}"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Saint Germain en Laye</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CBBB64-E030-4062-BD33-86C0126DF647}"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Castillo de Saint Germain en Laye.-Fagus atropurpurea</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15B408-1861-4699-84D5-D223CDF5F6DF}"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Dominio de Coubertin</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5DFF69-8CE8-4672-AB9D-17CA2DD68ECA}"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Dominio de Coubertin</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AAD7EA-AA57-4E0C-9D80-30B3CD53EA3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Dominio de Coubertin</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639806-EA3E-48B5-AEBA-5175DA49ED72}"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Dominio de Coubertin</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5243C-6D1C-4B4E-BDC5-F58D0ABB1713}"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Dominio de Coubertin</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151B68-C2BB-4258-8569-01901AF1B6B7}"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Dominio de Coubertin</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349EB3-7C87-4E85-B32C-6B5B2E8A6B1A}"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Chateau de Coubertin</a:t>
            </a:r>
          </a:p>
        </p:txBody>
      </p:sp>
      <p:sp>
        <p:nvSpPr>
          <p:cNvPr id="4" name="3 Marcador de número de diapositiva"/>
          <p:cNvSpPr>
            <a:spLocks noGrp="1"/>
          </p:cNvSpPr>
          <p:nvPr>
            <p:ph type="sldNum" sz="quarter" idx="5"/>
          </p:nvPr>
        </p:nvSpPr>
        <p:spPr/>
        <p:txBody>
          <a:bodyPr/>
          <a:lstStyle/>
          <a:p>
            <a:pPr>
              <a:defRPr/>
            </a:pPr>
            <a:fld id="{0BAA9E96-E0AE-433C-A009-9B803B961FCE}"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Chataeau de Coubertin</a:t>
            </a:r>
          </a:p>
        </p:txBody>
      </p:sp>
      <p:sp>
        <p:nvSpPr>
          <p:cNvPr id="4" name="3 Marcador de número de diapositiva"/>
          <p:cNvSpPr>
            <a:spLocks noGrp="1"/>
          </p:cNvSpPr>
          <p:nvPr>
            <p:ph type="sldNum" sz="quarter" idx="5"/>
          </p:nvPr>
        </p:nvSpPr>
        <p:spPr/>
        <p:txBody>
          <a:bodyPr/>
          <a:lstStyle/>
          <a:p>
            <a:pPr>
              <a:defRPr/>
            </a:pPr>
            <a:fld id="{8BDF9588-6F55-4135-84A4-330B3D49DB37}"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Chateau de Coubertin</a:t>
            </a:r>
          </a:p>
        </p:txBody>
      </p:sp>
      <p:sp>
        <p:nvSpPr>
          <p:cNvPr id="4" name="3 Marcador de número de diapositiva"/>
          <p:cNvSpPr>
            <a:spLocks noGrp="1"/>
          </p:cNvSpPr>
          <p:nvPr>
            <p:ph type="sldNum" sz="quarter" idx="5"/>
          </p:nvPr>
        </p:nvSpPr>
        <p:spPr/>
        <p:txBody>
          <a:bodyPr/>
          <a:lstStyle/>
          <a:p>
            <a:pPr>
              <a:defRPr/>
            </a:pPr>
            <a:fld id="{5CF15EF0-8CBF-40DE-AA3A-4C9CDBBD1BE3}"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Chateau de Coubertuin</a:t>
            </a:r>
          </a:p>
        </p:txBody>
      </p:sp>
      <p:sp>
        <p:nvSpPr>
          <p:cNvPr id="4" name="3 Marcador de número de diapositiva"/>
          <p:cNvSpPr>
            <a:spLocks noGrp="1"/>
          </p:cNvSpPr>
          <p:nvPr>
            <p:ph type="sldNum" sz="quarter" idx="5"/>
          </p:nvPr>
        </p:nvSpPr>
        <p:spPr/>
        <p:txBody>
          <a:bodyPr/>
          <a:lstStyle/>
          <a:p>
            <a:pPr>
              <a:defRPr/>
            </a:pPr>
            <a:fld id="{9B1CFF4F-B40C-47CE-A3F3-B4B47D308432}"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Dominio de Malmaison</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FFD2B6-68FA-43A6-A777-7F8E6C503A55}"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Dominio de Malmaison</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E55F50-BFA7-49E5-9923-F3590CC85056}"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Dominio de Malmaison</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AA2283-2127-4D4C-A2A7-BD1CCB809E2F}"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Fontainebleau</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2656ED-58D1-4114-AE4B-06F583E7D58A}"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Fontainebleau</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869002-C4E7-48DA-A448-E0BB6B5E70C8}"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Fontainebleau</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10F5B5-3D9E-4882-B403-D1990EA72640}"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Fontainebleau</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572387-EC67-4FA0-841A-B0D02C0E62CE}"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Fontainebleau</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E4CCEC-7C7F-4743-9A48-5B333AD197C1}"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 Sceaux</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DF5036-6BCE-40DB-9A2F-8EE552372515}"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 Sceaux</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908F02-F2AB-420D-B581-3102D078DF68}"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 Sceaux.-Allee d´Honeur</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9BF0AA-9824-467B-A962-5EAE8E36B936}"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Sceaux.-Gran Canal</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13A032-58A2-4A15-B536-B2B937B2F55B}"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 Sceaux.-Fuentes</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FE64EB-ECC1-4E57-A435-21D2BE56FDFE}"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 Sceaux.-Fuentes</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C1DC44-B638-428F-AAEC-FE783AAF4F31}"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Sceaux.-Fuentes</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9DD453-1B4F-4E7A-9925-7653EFEBE7D8}"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657270-A565-49FB-954A-9939C4C40F6A}"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Sceaux.-Jardin de Geranios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1DC01F-65DE-4CDD-9263-8D40B59A964C}"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Sceaux.-Terrazas</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6730D9-E590-450B-9530-136AEA3338FD}"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1D58B7-85C0-4E9F-AD8C-DF9E9662C143}"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3A718F-28DA-4CA0-A175-ADC5B95608C0}"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0C803C-4199-4DE1-9FD1-46C69DBCDC69}"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2D59C7-6E7B-48F5-A784-0BFE1E3ADC74}"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109472-2333-410B-B0BC-BFD902423492}"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Marly le Roi</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A33FAF-ED08-433D-958F-D714BCB39B16}"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Marly le Roi</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189DDA-9FC1-4858-9445-B267DBD400B4}"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Marly le Roi</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D2A0BA-642C-4675-9DCD-BD2937C94713}"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Marly le Roi</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CE75D8-7692-4B6C-AB79-1C57E3F1363B}"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Marly le Roi</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4A5E98-F4B1-4754-A946-A2936FD096D3}"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Vaux le Vicomte</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AAACC0-D20D-4702-90DA-86ABCFC0F35A}"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Vaux el Vicomte</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F0619B-3F5E-4799-9537-0605EBCC7621}"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Vaux le Vicomte.-Jardin a la Francesa</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45644D-62B0-4ADC-AA65-E5536C010FC3}"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Vaux le Vicomte</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D4DD4D-B6D4-49EB-B558-C20A91A95686}"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489447-8D9A-4A11-8CF0-61EB8ED2DAD0}"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6CE238-AEEE-4921-9E55-3661E36C05A7}"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F56F4B-6D36-437F-ACDB-151248CCB7B8}"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FA07CD-CB23-474F-A7EC-6E859B9C7B67}"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Versalles.-Estanque de Neptuno</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C8897F-559B-4EB8-9500-8EA8BB55648C}"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182060-11CF-4AAC-9E53-A7F8B012184D}"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Versalles.-Estanque de la Piramide</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325072-82A1-4592-9239-15B614708982}"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Versalles.-Estanque de Apollon</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2722EE-2631-4257-AEFB-813C29BD73BA}"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F8BEBD-8B8D-4A75-9D90-ECD4BD5D1042}"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Versalles.-Baños de Apollon</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029D02-AB4B-4B39-823D-6183CAA758C3}"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Versalles.-Francia triunfante</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6F2963-CB3A-429D-A62D-5502ACF00BBB}"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 .-Estanque de Latone</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68D573-AC57-42D1-9D26-2AE150C25AA5}"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Versalles.-Partere de Latone</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577E0A-C29A-4C42-9E08-646F23006A0D}"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 .-Templo del Amor</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0D8D6D-F37C-4B13-9A62-ED98F2B6919E}"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Versalles.-El Caserio de la Reina</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1D015A-BCBB-4B06-A299-E2FA3A992105}"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Versalles.-El Caserio de la Reina</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614187-3CCD-4269-B053-7B0B4E9428B5}"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Versalles.-El Caserio de la Reina</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140DD8-F58F-4843-A959-5C0BA6D93F2E}"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Villarceaux</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3CB2D7-1A58-43E1-A2C5-640AF1636E86}"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Villarceaux</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BADDBF-A3E1-4F4E-8CB6-66661AD68976}"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Villarceaux</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4FEFDD-E9E9-4BF9-BB91-EB0107E180E4}"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Villarceaux.-Castillo de Ninon</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23072F-134E-491F-B1E1-3F6AB73752BD}"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Villarceaux.-Casa de Ninon</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BC9CAF-D4A9-428E-A4A6-039227A00401}"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Villarceaux.-Casa de Ninon</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A89506-408E-4F23-BAEB-17920A2EC447}" type="slidenum">
              <a:rPr lang="es-ES">
                <a:solidFill>
                  <a:prstClr val="black"/>
                </a:solidFill>
              </a:rPr>
              <a:pPr>
                <a:defRPr/>
              </a:pPr>
              <a:t>132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upload.wikimedia.org/wikipedia/commons/a/a8/All%C3%A9e_face_au_Chateau_de_Courances_P1050687.JP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upload.wikimedia.org/wikipedia/commons/8/85/Chateau_de_Courances_P1050661.JP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hyperlink" Target="http://upload.wikimedia.org/wikipedia/commons/0/06/Redoute_-_Rosa_gallica_pontiana.jpg" TargetMode="External"/><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7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052736"/>
            <a:ext cx="6696744" cy="1894362"/>
          </a:xfrm>
        </p:spPr>
        <p:txBody>
          <a:bodyPr>
            <a:noAutofit/>
          </a:bodyPr>
          <a:lstStyle/>
          <a:p>
            <a:r>
              <a:rPr lang="es-ES" sz="3200" dirty="0"/>
              <a:t>EUROPA.-LA VUELTA AL MUNDO EN 885 JARDINES.- </a:t>
            </a:r>
            <a:br>
              <a:rPr lang="es-ES" sz="3200" dirty="0"/>
            </a:br>
            <a:r>
              <a:rPr lang="es-ES" sz="3200" dirty="0"/>
              <a:t>CASTILLOS DE FRANCIA.-E</a:t>
            </a:r>
          </a:p>
        </p:txBody>
      </p:sp>
      <p:sp>
        <p:nvSpPr>
          <p:cNvPr id="3" name="2 Subtítulo"/>
          <p:cNvSpPr>
            <a:spLocks noGrp="1"/>
          </p:cNvSpPr>
          <p:nvPr>
            <p:ph type="subTitle" idx="1"/>
          </p:nvPr>
        </p:nvSpPr>
        <p:spPr>
          <a:xfrm>
            <a:off x="2843808" y="5003322"/>
            <a:ext cx="4968552"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58270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latin typeface="Algerian" pitchFamily="82" charset="0"/>
              </a:rPr>
              <a:t>Castillo de Amboise</a:t>
            </a:r>
          </a:p>
        </p:txBody>
      </p:sp>
      <p:sp>
        <p:nvSpPr>
          <p:cNvPr id="7171" name="2 Marcador de contenido"/>
          <p:cNvSpPr>
            <a:spLocks noGrp="1"/>
          </p:cNvSpPr>
          <p:nvPr>
            <p:ph sz="quarter" idx="1"/>
          </p:nvPr>
        </p:nvSpPr>
        <p:spPr>
          <a:xfrm>
            <a:off x="914400" y="1447800"/>
            <a:ext cx="7258000" cy="4860925"/>
          </a:xfrm>
        </p:spPr>
        <p:txBody>
          <a:bodyPr>
            <a:normAutofit lnSpcReduction="10000"/>
          </a:bodyPr>
          <a:lstStyle/>
          <a:p>
            <a:pPr eaLnBrk="1" hangingPunct="1"/>
            <a:r>
              <a:rPr lang="es-ES" sz="2400" dirty="0"/>
              <a:t>El </a:t>
            </a:r>
            <a:r>
              <a:rPr lang="es-ES" sz="2400" b="1" dirty="0"/>
              <a:t>castillo de Amboise</a:t>
            </a:r>
            <a:r>
              <a:rPr lang="es-ES" sz="2400" dirty="0"/>
              <a:t> con vistas al Loira en Amboise, en el departamento de Indre-et-Loire .</a:t>
            </a:r>
          </a:p>
          <a:p>
            <a:pPr eaLnBrk="1" hangingPunct="1"/>
            <a:r>
              <a:rPr lang="es-ES" sz="2400" dirty="0"/>
              <a:t>Es uno de los castillos del Loira . </a:t>
            </a:r>
          </a:p>
          <a:p>
            <a:pPr eaLnBrk="1" hangingPunct="1"/>
            <a:r>
              <a:rPr lang="es-ES" sz="2400" dirty="0"/>
              <a:t>Antes de ser conectado a la corona en 1434 , el castillo perteneció durante más de cuatro siglos, la poderosa familia de Amboise.</a:t>
            </a:r>
          </a:p>
          <a:p>
            <a:pPr eaLnBrk="1" hangingPunct="1"/>
            <a:r>
              <a:rPr lang="es-ES" sz="2400" dirty="0"/>
              <a:t>Durante el Renacimiento , fue la residencia de varios reyes de Francia. </a:t>
            </a:r>
          </a:p>
          <a:p>
            <a:pPr eaLnBrk="1" hangingPunct="1"/>
            <a:r>
              <a:rPr lang="es-ES" sz="2400" dirty="0"/>
              <a:t>Fue destruido en gran parte después de la Revolución . </a:t>
            </a:r>
          </a:p>
          <a:p>
            <a:pPr eaLnBrk="1" hangingPunct="1"/>
            <a:r>
              <a:rPr lang="es-ES" sz="2400" dirty="0"/>
              <a:t> El castillo de Amboise es objeto de una clasificación como monumentos históricos por la lista de 1840 . </a:t>
            </a:r>
          </a:p>
          <a:p>
            <a:pPr eaLnBrk="1" hangingPunct="1"/>
            <a:endParaRPr lang="es-ES" dirty="0"/>
          </a:p>
        </p:txBody>
      </p:sp>
    </p:spTree>
    <p:extLst>
      <p:ext uri="{BB962C8B-B14F-4D97-AF65-F5344CB8AC3E}">
        <p14:creationId xmlns:p14="http://schemas.microsoft.com/office/powerpoint/2010/main" val="2066361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3 Imagen" descr="Castillo de Amboi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4492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4.bp.blogspot.com/_7XJInavXZds/TCeyHuvU6II/AAAAAAAACck/8tGOq_DELCc/s1600/ambois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1263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Castillo de Amboi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980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http://static.panoramio.com/photos/original/37777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2339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tatic.panoramio.com/photos/original/37777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464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p:txBody>
          <a:bodyPr/>
          <a:lstStyle/>
          <a:p>
            <a:pPr eaLnBrk="1" hangingPunct="1"/>
            <a:r>
              <a:rPr lang="es-ES" dirty="0">
                <a:latin typeface="Algerian" pitchFamily="82" charset="0"/>
              </a:rPr>
              <a:t>Castillo de Courances</a:t>
            </a:r>
          </a:p>
        </p:txBody>
      </p:sp>
      <p:sp>
        <p:nvSpPr>
          <p:cNvPr id="13315" name="3 Marcador de contenido"/>
          <p:cNvSpPr>
            <a:spLocks noGrp="1"/>
          </p:cNvSpPr>
          <p:nvPr>
            <p:ph sz="quarter" idx="1"/>
          </p:nvPr>
        </p:nvSpPr>
        <p:spPr>
          <a:xfrm>
            <a:off x="914400" y="1989138"/>
            <a:ext cx="6897960" cy="4536206"/>
          </a:xfrm>
        </p:spPr>
        <p:txBody>
          <a:bodyPr>
            <a:normAutofit lnSpcReduction="10000"/>
          </a:bodyPr>
          <a:lstStyle/>
          <a:p>
            <a:pPr eaLnBrk="1" hangingPunct="1"/>
            <a:r>
              <a:rPr lang="es-ES" sz="2400" b="1" dirty="0"/>
              <a:t>El castillo de Courances</a:t>
            </a:r>
            <a:r>
              <a:rPr lang="es-ES" sz="2400" dirty="0"/>
              <a:t> esta situado en la localidad francesa de Courances en la antigua provincia de Gâtinais hoy el departamento de Essonne y la región de Île-de-France , al sur-este de París . </a:t>
            </a:r>
          </a:p>
          <a:p>
            <a:pPr eaLnBrk="1" hangingPunct="1"/>
            <a:r>
              <a:rPr lang="es-ES" sz="2400" dirty="0"/>
              <a:t>El castillo es objeto de una clasificación como monumento histórico desde el 27 junio 1983 . </a:t>
            </a:r>
          </a:p>
          <a:p>
            <a:pPr eaLnBrk="1" hangingPunct="1"/>
            <a:r>
              <a:rPr lang="es-ES" sz="2400" dirty="0"/>
              <a:t>El parque, considerado uno de los más bellos de Francia, se inició en el siglo </a:t>
            </a:r>
            <a:r>
              <a:rPr lang="es-ES" sz="2400" baseline="30000" dirty="0"/>
              <a:t>XVI</a:t>
            </a:r>
            <a:r>
              <a:rPr lang="es-ES" sz="2400" dirty="0"/>
              <a:t> y terminada por Clausse por Gallard a mediados del siglo </a:t>
            </a:r>
            <a:r>
              <a:rPr lang="es-ES" sz="2400" baseline="30000" dirty="0"/>
              <a:t>XVII</a:t>
            </a:r>
            <a:r>
              <a:rPr lang="es-ES" sz="2400" dirty="0"/>
              <a:t>. </a:t>
            </a:r>
          </a:p>
          <a:p>
            <a:pPr eaLnBrk="1" hangingPunct="1"/>
            <a:r>
              <a:rPr lang="es-ES" dirty="0"/>
              <a:t>.</a:t>
            </a:r>
          </a:p>
          <a:p>
            <a:pPr eaLnBrk="1" hangingPunct="1"/>
            <a:endParaRPr lang="es-ES" dirty="0"/>
          </a:p>
        </p:txBody>
      </p:sp>
    </p:spTree>
    <p:extLst>
      <p:ext uri="{BB962C8B-B14F-4D97-AF65-F5344CB8AC3E}">
        <p14:creationId xmlns:p14="http://schemas.microsoft.com/office/powerpoint/2010/main" val="3191748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836613"/>
            <a:ext cx="7185992" cy="5183187"/>
          </a:xfrm>
        </p:spPr>
        <p:txBody>
          <a:bodyPr/>
          <a:lstStyle/>
          <a:p>
            <a:pPr eaLnBrk="1" hangingPunct="1"/>
            <a:r>
              <a:rPr lang="es-ES" sz="2400" dirty="0"/>
              <a:t>Es este período que el camino de honor entre dos canales y la perspectiva de cola en el eje del castillo, con sus canales y estanques con un largo canal de 248 metros , las "capas" y cuarto " de agua ". </a:t>
            </a:r>
          </a:p>
          <a:p>
            <a:pPr eaLnBrk="1" hangingPunct="1"/>
            <a:r>
              <a:rPr lang="es-ES" sz="2400" dirty="0"/>
              <a:t>En el </a:t>
            </a:r>
            <a:r>
              <a:rPr lang="es-ES" sz="2400" baseline="30000" dirty="0"/>
              <a:t>siglo</a:t>
            </a:r>
            <a:r>
              <a:rPr lang="es-ES" sz="2400" dirty="0"/>
              <a:t> XVIII , la marquesa de Novion añade la  magnífica piscina.</a:t>
            </a:r>
          </a:p>
          <a:p>
            <a:pPr eaLnBrk="1" hangingPunct="1"/>
            <a:r>
              <a:rPr lang="es-ES" sz="2400" dirty="0"/>
              <a:t>En 1870 , Destailleur transforma el parque en un jardin  paisajista inglés.</a:t>
            </a:r>
          </a:p>
          <a:p>
            <a:pPr eaLnBrk="1" hangingPunct="1"/>
            <a:r>
              <a:rPr lang="es-ES" sz="2400" dirty="0"/>
              <a:t>La marquesa de Ganay , nieta del barón Haber,lo restaura a francés con la ayuda del reconocido paisajista Achille Duchêne .</a:t>
            </a:r>
          </a:p>
          <a:p>
            <a:pPr eaLnBrk="1" hangingPunct="1"/>
            <a:r>
              <a:rPr lang="es-ES" sz="2400" dirty="0"/>
              <a:t>En 1930, creó un jardín "anglo-japones”.</a:t>
            </a:r>
          </a:p>
        </p:txBody>
      </p:sp>
    </p:spTree>
    <p:extLst>
      <p:ext uri="{BB962C8B-B14F-4D97-AF65-F5344CB8AC3E}">
        <p14:creationId xmlns:p14="http://schemas.microsoft.com/office/powerpoint/2010/main" val="3537158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rchivo: Camine hacia el Castillo Courances P105068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911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astillo de Couranc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7127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hateau de Courances-f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562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astillo de Couranc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688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2 Imagen" descr="Castillo de Courances.-Jardin Ja`pone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5860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astillo de Courances.-Jardin japon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469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astillo de Courances.-Jardin japone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1790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astillo de Courances.-Jardin japone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664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astillo de Courances.-Jardin japone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1453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astillo de Courances.-Jardin japone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724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Archivo: Castillo Courances P105066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956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p:txBody>
          <a:bodyPr/>
          <a:lstStyle/>
          <a:p>
            <a:pPr eaLnBrk="1" hangingPunct="1"/>
            <a:r>
              <a:rPr lang="es-ES" dirty="0">
                <a:latin typeface="Algerian" pitchFamily="82" charset="0"/>
              </a:rPr>
              <a:t>Castillo de Courson</a:t>
            </a:r>
          </a:p>
        </p:txBody>
      </p:sp>
      <p:sp>
        <p:nvSpPr>
          <p:cNvPr id="26627" name="2 Marcador de contenido"/>
          <p:cNvSpPr>
            <a:spLocks noGrp="1"/>
          </p:cNvSpPr>
          <p:nvPr>
            <p:ph sz="quarter" idx="1"/>
          </p:nvPr>
        </p:nvSpPr>
        <p:spPr>
          <a:xfrm>
            <a:off x="914400" y="1447800"/>
            <a:ext cx="7113984" cy="5293568"/>
          </a:xfrm>
        </p:spPr>
        <p:txBody>
          <a:bodyPr>
            <a:normAutofit lnSpcReduction="10000"/>
          </a:bodyPr>
          <a:lstStyle/>
          <a:p>
            <a:pPr eaLnBrk="1" hangingPunct="1"/>
            <a:r>
              <a:rPr lang="es-ES" sz="2400" dirty="0"/>
              <a:t>El castillo está situado en la localidad francesa de Courson-Monteloup en la antigua provincia de Hurepoix hoy el departamento de Essonne y la región de Île-de-France , treinta y dos kilómetros al suroeste de París.</a:t>
            </a:r>
          </a:p>
          <a:p>
            <a:pPr eaLnBrk="1" hangingPunct="1"/>
            <a:r>
              <a:rPr lang="es-ES" sz="2400" dirty="0"/>
              <a:t>El castillo permaneció en la misma familia desde el siglo </a:t>
            </a:r>
            <a:r>
              <a:rPr lang="es-ES" sz="2400" baseline="30000" dirty="0"/>
              <a:t>XVIII</a:t>
            </a:r>
            <a:r>
              <a:rPr lang="es-ES" sz="2400" dirty="0"/>
              <a:t> .Su parque original fue creado en el estilo formal de un estudiante de Le Notre en el </a:t>
            </a:r>
            <a:r>
              <a:rPr lang="es-ES" sz="2400" baseline="30000" dirty="0"/>
              <a:t>siglo</a:t>
            </a:r>
            <a:r>
              <a:rPr lang="es-ES" sz="2400" dirty="0"/>
              <a:t> XVIII. </a:t>
            </a:r>
          </a:p>
          <a:p>
            <a:pPr eaLnBrk="1" hangingPunct="1"/>
            <a:r>
              <a:rPr lang="es-ES" sz="2400" dirty="0"/>
              <a:t>Durante el siglo </a:t>
            </a:r>
            <a:r>
              <a:rPr lang="es-ES" sz="2400" baseline="30000" dirty="0"/>
              <a:t>XIX</a:t>
            </a:r>
            <a:r>
              <a:rPr lang="es-ES" sz="2400" dirty="0"/>
              <a:t> , los jardines se han rediseñado dos veces, primero en torno a 1820 para el duque de Padua por el arquitecto paisajista Louis Martin Berthault y otra vez alrededor de 1860 por los hermanos Denis y Eugenio Bühler .</a:t>
            </a:r>
          </a:p>
        </p:txBody>
      </p:sp>
    </p:spTree>
    <p:extLst>
      <p:ext uri="{BB962C8B-B14F-4D97-AF65-F5344CB8AC3E}">
        <p14:creationId xmlns:p14="http://schemas.microsoft.com/office/powerpoint/2010/main" val="1319272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Castillo de Cours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493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Castilo de Courson.-Parqu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6252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Castillo de Courson.-Parqu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3708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Castillo de Courson.-Parqu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123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Castillo de Courson.-Parqu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7824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Título"/>
          <p:cNvSpPr>
            <a:spLocks noGrp="1"/>
          </p:cNvSpPr>
          <p:nvPr>
            <p:ph type="title"/>
          </p:nvPr>
        </p:nvSpPr>
        <p:spPr/>
        <p:txBody>
          <a:bodyPr/>
          <a:lstStyle/>
          <a:p>
            <a:pPr eaLnBrk="1" hangingPunct="1"/>
            <a:r>
              <a:rPr lang="es-ES" dirty="0">
                <a:latin typeface="Algerian" pitchFamily="82" charset="0"/>
              </a:rPr>
              <a:t>Castillo de la Ballue</a:t>
            </a:r>
          </a:p>
        </p:txBody>
      </p:sp>
      <p:sp>
        <p:nvSpPr>
          <p:cNvPr id="32771" name="2 Marcador de contenido"/>
          <p:cNvSpPr>
            <a:spLocks noGrp="1"/>
          </p:cNvSpPr>
          <p:nvPr>
            <p:ph sz="quarter" idx="1"/>
          </p:nvPr>
        </p:nvSpPr>
        <p:spPr/>
        <p:txBody>
          <a:bodyPr/>
          <a:lstStyle/>
          <a:p>
            <a:pPr eaLnBrk="1" hangingPunct="1"/>
            <a:r>
              <a:rPr lang="es-ES" sz="2400" b="1" dirty="0"/>
              <a:t>El Castillo</a:t>
            </a:r>
            <a:r>
              <a:rPr lang="es-ES" sz="2400" dirty="0"/>
              <a:t> está situado en la </a:t>
            </a:r>
            <a:r>
              <a:rPr lang="es-ES" sz="2400" b="1" dirty="0"/>
              <a:t>Ballue</a:t>
            </a:r>
            <a:r>
              <a:rPr lang="es-ES" sz="2400" dirty="0"/>
              <a:t> común Bazouges la Perouse en Ille-et-Vilaine .</a:t>
            </a:r>
          </a:p>
          <a:p>
            <a:pPr eaLnBrk="1" hangingPunct="1"/>
            <a:r>
              <a:rPr lang="es-ES" sz="2400" dirty="0"/>
              <a:t>Sus hermosos jardines de terraza en topiario y hermosas vistas inspirado François-René de Chateaubriand . El jardín con terrazas existía en siglo </a:t>
            </a:r>
            <a:r>
              <a:rPr lang="es-ES" sz="2400" baseline="30000" dirty="0"/>
              <a:t>XVIII</a:t>
            </a:r>
            <a:r>
              <a:rPr lang="es-ES" sz="2400" dirty="0"/>
              <a:t>.</a:t>
            </a:r>
          </a:p>
          <a:p>
            <a:pPr eaLnBrk="1" hangingPunct="1"/>
            <a:r>
              <a:rPr lang="es-ES" sz="2400" dirty="0"/>
              <a:t>Los jardines han sido recreados, el jardín a la francesa de 1973 por François Hébert-Stevens y el jardín en diagonal en 1975 por Paul Maymond </a:t>
            </a:r>
          </a:p>
          <a:p>
            <a:pPr eaLnBrk="1" hangingPunct="1"/>
            <a:r>
              <a:rPr lang="es-ES" sz="2400" dirty="0"/>
              <a:t>Tienen habitaciones de  vegetación formada por el bosque de encantos, helechos, laberinto y otras creaciones . </a:t>
            </a:r>
          </a:p>
        </p:txBody>
      </p:sp>
    </p:spTree>
    <p:extLst>
      <p:ext uri="{BB962C8B-B14F-4D97-AF65-F5344CB8AC3E}">
        <p14:creationId xmlns:p14="http://schemas.microsoft.com/office/powerpoint/2010/main" val="3546376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astillo de la Ballue.-Fran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1357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astillo de la Ballu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017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astillo de la Ball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30777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astillo de la Ballu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48382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Castillo de la Ballue.-Francia.-Bretag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53637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p:nvPr>
        </p:nvSpPr>
        <p:spPr/>
        <p:txBody>
          <a:bodyPr/>
          <a:lstStyle/>
          <a:p>
            <a:pPr eaLnBrk="1" hangingPunct="1"/>
            <a:r>
              <a:rPr lang="es-ES" dirty="0">
                <a:latin typeface="Algerian" pitchFamily="82" charset="0"/>
              </a:rPr>
              <a:t>Castillo de Lude</a:t>
            </a:r>
          </a:p>
        </p:txBody>
      </p:sp>
      <p:sp>
        <p:nvSpPr>
          <p:cNvPr id="38915" name="2 Marcador de contenido"/>
          <p:cNvSpPr>
            <a:spLocks noGrp="1"/>
          </p:cNvSpPr>
          <p:nvPr>
            <p:ph sz="quarter" idx="1"/>
          </p:nvPr>
        </p:nvSpPr>
        <p:spPr/>
        <p:txBody>
          <a:bodyPr/>
          <a:lstStyle/>
          <a:p>
            <a:pPr eaLnBrk="1" hangingPunct="1"/>
            <a:r>
              <a:rPr lang="es-ES" sz="2400" b="1" dirty="0"/>
              <a:t>El</a:t>
            </a:r>
            <a:r>
              <a:rPr lang="es-ES" sz="2400" dirty="0"/>
              <a:t> Chateau </a:t>
            </a:r>
            <a:r>
              <a:rPr lang="es-ES" sz="2400" b="1" dirty="0"/>
              <a:t>du Lude</a:t>
            </a:r>
            <a:r>
              <a:rPr lang="es-ES" sz="2400" dirty="0"/>
              <a:t> en la ciudad de Lude , Departamento de la Sarthe , es uno de los castillos que representan el período de la arquitectura de los primeros del Renacimiento francés . </a:t>
            </a:r>
          </a:p>
          <a:p>
            <a:pPr eaLnBrk="1" hangingPunct="1"/>
            <a:r>
              <a:rPr lang="es-ES" sz="2400" dirty="0"/>
              <a:t>.Esta fortaleza del siglo </a:t>
            </a:r>
            <a:r>
              <a:rPr lang="es-ES" sz="2400" baseline="30000" dirty="0"/>
              <a:t>XIII</a:t>
            </a:r>
            <a:r>
              <a:rPr lang="es-ES" sz="2400" dirty="0"/>
              <a:t> que la casa del </a:t>
            </a:r>
            <a:r>
              <a:rPr lang="es-ES" sz="2400" baseline="30000" dirty="0"/>
              <a:t>siglo</a:t>
            </a:r>
            <a:r>
              <a:rPr lang="es-ES" sz="2400" dirty="0"/>
              <a:t> XVI es un castillo reconstruido en el </a:t>
            </a:r>
            <a:r>
              <a:rPr lang="es-ES" sz="2400" baseline="30000" dirty="0"/>
              <a:t>siglo</a:t>
            </a:r>
            <a:r>
              <a:rPr lang="es-ES" sz="2400" dirty="0"/>
              <a:t> XVIII para darle su aspecto actual, manteniendo la impresión de la masa del edificio original.</a:t>
            </a:r>
          </a:p>
          <a:p>
            <a:pPr eaLnBrk="1" hangingPunct="1"/>
            <a:r>
              <a:rPr lang="es-ES" sz="2400" dirty="0"/>
              <a:t>Jardines Históricos de Lude abarcan múltiples niveles entre el Castillo y el curso de la Loir. </a:t>
            </a:r>
          </a:p>
          <a:p>
            <a:pPr eaLnBrk="1" hangingPunct="1"/>
            <a:endParaRPr lang="es-ES" dirty="0"/>
          </a:p>
        </p:txBody>
      </p:sp>
    </p:spTree>
    <p:extLst>
      <p:ext uri="{BB962C8B-B14F-4D97-AF65-F5344CB8AC3E}">
        <p14:creationId xmlns:p14="http://schemas.microsoft.com/office/powerpoint/2010/main" val="2289642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404813"/>
            <a:ext cx="7041976" cy="5614987"/>
          </a:xfrm>
        </p:spPr>
        <p:txBody>
          <a:bodyPr/>
          <a:lstStyle/>
          <a:p>
            <a:pPr eaLnBrk="1" hangingPunct="1"/>
            <a:r>
              <a:rPr lang="es-ES" sz="2400" dirty="0"/>
              <a:t> Un jardín a la francesa y una zona ajardinada rodea el edificio que aún está habitado.</a:t>
            </a:r>
          </a:p>
          <a:p>
            <a:pPr eaLnBrk="1" hangingPunct="1"/>
            <a:r>
              <a:rPr lang="es-ES" sz="2400" dirty="0"/>
              <a:t>El jardín de 2 hectáreas que se extiende sobre tres terrazas fue diseñado por Edouard André en 1880.</a:t>
            </a:r>
          </a:p>
          <a:p>
            <a:pPr eaLnBrk="1" hangingPunct="1"/>
            <a:r>
              <a:rPr lang="es-ES" sz="2400" dirty="0"/>
              <a:t>Cuenta con hileras de árboles frutales, un invernadero.. </a:t>
            </a:r>
          </a:p>
          <a:p>
            <a:pPr eaLnBrk="1" hangingPunct="1"/>
            <a:r>
              <a:rPr lang="es-ES" sz="2400" dirty="0"/>
              <a:t>El jardín del espolón fue rediseñado en 1997 frente al de Luis XVI.</a:t>
            </a:r>
          </a:p>
          <a:p>
            <a:pPr eaLnBrk="1" hangingPunct="1"/>
            <a:r>
              <a:rPr lang="es-ES" sz="2400" dirty="0"/>
              <a:t> Un laberinto de boj y jardines de rosas están rodeadas de setos de tejo recortado. </a:t>
            </a:r>
          </a:p>
          <a:p>
            <a:pPr eaLnBrk="1" hangingPunct="1"/>
            <a:r>
              <a:rPr lang="es-ES" sz="2400" dirty="0"/>
              <a:t>La colección de rosas , </a:t>
            </a:r>
            <a:r>
              <a:rPr lang="es-ES" sz="2400" i="1" dirty="0"/>
              <a:t>chinensis rosa</a:t>
            </a:r>
            <a:r>
              <a:rPr lang="es-ES" sz="2400" dirty="0"/>
              <a:t> , rosas de té y tés híbridos tales como "Mutabilis ',' Old Blush ',' Luis XIV 'o' Irene Watts .</a:t>
            </a:r>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42431305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astillo de Mara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2396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astillo de Lu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772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Castillo de Lud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47068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Castillo de Lud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4886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type="title"/>
          </p:nvPr>
        </p:nvSpPr>
        <p:spPr/>
        <p:txBody>
          <a:bodyPr/>
          <a:lstStyle/>
          <a:p>
            <a:pPr eaLnBrk="1" hangingPunct="1"/>
            <a:r>
              <a:rPr lang="es-ES" dirty="0">
                <a:latin typeface="Algerian" pitchFamily="82" charset="0"/>
              </a:rPr>
              <a:t>Castillo de Rambouillet</a:t>
            </a:r>
          </a:p>
        </p:txBody>
      </p:sp>
      <p:sp>
        <p:nvSpPr>
          <p:cNvPr id="45059" name="2 Marcador de contenido"/>
          <p:cNvSpPr>
            <a:spLocks noGrp="1"/>
          </p:cNvSpPr>
          <p:nvPr>
            <p:ph sz="quarter" idx="1"/>
          </p:nvPr>
        </p:nvSpPr>
        <p:spPr>
          <a:xfrm>
            <a:off x="914400" y="1447800"/>
            <a:ext cx="6681936" cy="5076825"/>
          </a:xfrm>
        </p:spPr>
        <p:txBody>
          <a:bodyPr>
            <a:normAutofit/>
          </a:bodyPr>
          <a:lstStyle/>
          <a:p>
            <a:pPr eaLnBrk="1" hangingPunct="1"/>
            <a:r>
              <a:rPr lang="es-ES" sz="2400" dirty="0"/>
              <a:t>El </a:t>
            </a:r>
            <a:r>
              <a:rPr lang="es-ES" sz="2400" b="1" dirty="0"/>
              <a:t>castillo de Rambouillet,</a:t>
            </a:r>
            <a:r>
              <a:rPr lang="es-ES" sz="2400" dirty="0"/>
              <a:t> una antigua residencia real y antigua residencia presidencial de 1896 a 2009 , se encuentra en Rambouillet , la principal ciudad del distrito sur de Yvelines , en Francia en un parque de 100 hectáreas en el bosque de Rambouillet.</a:t>
            </a:r>
          </a:p>
          <a:p>
            <a:pPr eaLnBrk="1" hangingPunct="1"/>
            <a:r>
              <a:rPr lang="fr-FR" sz="2400" dirty="0"/>
              <a:t>Tras el matrimonio, la segunda hija de Julie Angennes, la propiedad pasó al duque de Uzes.</a:t>
            </a:r>
          </a:p>
          <a:p>
            <a:pPr eaLnBrk="1" hangingPunct="1"/>
            <a:r>
              <a:rPr lang="fr-FR" sz="2400" dirty="0"/>
              <a:t> Tiene problemas financieros y debe vender la finca en 1699 a uno de sus acreedores, José Fleuriau Armenonville . </a:t>
            </a:r>
          </a:p>
        </p:txBody>
      </p:sp>
    </p:spTree>
    <p:extLst>
      <p:ext uri="{BB962C8B-B14F-4D97-AF65-F5344CB8AC3E}">
        <p14:creationId xmlns:p14="http://schemas.microsoft.com/office/powerpoint/2010/main" val="2285736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sz="quarter" idx="1"/>
          </p:nvPr>
        </p:nvSpPr>
        <p:spPr>
          <a:xfrm>
            <a:off x="914400" y="764704"/>
            <a:ext cx="6897960" cy="5760640"/>
          </a:xfrm>
        </p:spPr>
        <p:txBody>
          <a:bodyPr>
            <a:normAutofit lnSpcReduction="10000"/>
          </a:bodyPr>
          <a:lstStyle/>
          <a:p>
            <a:r>
              <a:rPr lang="es-ES" dirty="0"/>
              <a:t>Fleuriau Armenonville, que había pasado sólo 140.000 libras para comprar el dominio, se traga más de 500 000 libras en tan sólo unos años. </a:t>
            </a:r>
          </a:p>
          <a:p>
            <a:pPr eaLnBrk="1" hangingPunct="1"/>
            <a:r>
              <a:rPr lang="fr-FR" sz="2400" dirty="0"/>
              <a:t> Según la tradición, que hace que la transformación de jardines a la francesa, la creación de una sucesión de jardines y lagos, alimentados por fuentes de muchos de estos humedales.</a:t>
            </a:r>
          </a:p>
          <a:p>
            <a:pPr eaLnBrk="1" hangingPunct="1"/>
            <a:r>
              <a:rPr lang="fr-FR" sz="2400" dirty="0"/>
              <a:t> Un canal se excava en el centro del lado suroeste del castillo y ampliado por una alfombra verde. </a:t>
            </a:r>
          </a:p>
          <a:p>
            <a:pPr eaLnBrk="1" hangingPunct="1"/>
            <a:r>
              <a:rPr lang="fr-FR" sz="2400" dirty="0"/>
              <a:t>Otro canal, perpendicular, a lo largo de los jardines del parterre que se extienden hasta el castillo.</a:t>
            </a:r>
          </a:p>
        </p:txBody>
      </p:sp>
    </p:spTree>
    <p:extLst>
      <p:ext uri="{BB962C8B-B14F-4D97-AF65-F5344CB8AC3E}">
        <p14:creationId xmlns:p14="http://schemas.microsoft.com/office/powerpoint/2010/main" val="9751881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980728"/>
            <a:ext cx="7467600" cy="5256584"/>
          </a:xfrm>
        </p:spPr>
        <p:txBody>
          <a:bodyPr/>
          <a:lstStyle/>
          <a:p>
            <a:r>
              <a:rPr lang="es-ES" dirty="0"/>
              <a:t>Más allá  se disponen tres cuencas de diferentes formas.</a:t>
            </a:r>
          </a:p>
          <a:p>
            <a:r>
              <a:rPr lang="es-ES" dirty="0"/>
              <a:t>El parque está decorado con esculturas de Simón Mazière, René y Pierre Legros Frémin.</a:t>
            </a:r>
          </a:p>
          <a:p>
            <a:endParaRPr lang="es-ES" dirty="0"/>
          </a:p>
        </p:txBody>
      </p:sp>
    </p:spTree>
    <p:extLst>
      <p:ext uri="{BB962C8B-B14F-4D97-AF65-F5344CB8AC3E}">
        <p14:creationId xmlns:p14="http://schemas.microsoft.com/office/powerpoint/2010/main" val="343725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astillo de Rambouill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88808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astillo de Rambouille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7305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astilo de Rambouillet.-Diana Cazado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2714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Título"/>
          <p:cNvSpPr>
            <a:spLocks noGrp="1"/>
          </p:cNvSpPr>
          <p:nvPr>
            <p:ph type="title"/>
          </p:nvPr>
        </p:nvSpPr>
        <p:spPr>
          <a:xfrm>
            <a:off x="395288" y="274638"/>
            <a:ext cx="8291512" cy="561975"/>
          </a:xfrm>
        </p:spPr>
        <p:txBody>
          <a:bodyPr/>
          <a:lstStyle/>
          <a:p>
            <a:pPr eaLnBrk="1" hangingPunct="1"/>
            <a:r>
              <a:rPr lang="es-ES" dirty="0"/>
              <a:t>Castillo de Saint Germain de Laye</a:t>
            </a:r>
          </a:p>
        </p:txBody>
      </p:sp>
      <p:sp>
        <p:nvSpPr>
          <p:cNvPr id="50179" name="2 Marcador de contenido"/>
          <p:cNvSpPr>
            <a:spLocks noGrp="1"/>
          </p:cNvSpPr>
          <p:nvPr>
            <p:ph sz="quarter" idx="1"/>
          </p:nvPr>
        </p:nvSpPr>
        <p:spPr>
          <a:xfrm>
            <a:off x="900113" y="908050"/>
            <a:ext cx="7272287" cy="5949950"/>
          </a:xfrm>
        </p:spPr>
        <p:txBody>
          <a:bodyPr/>
          <a:lstStyle/>
          <a:p>
            <a:pPr eaLnBrk="1" hangingPunct="1"/>
            <a:r>
              <a:rPr lang="es-ES" sz="2400" dirty="0"/>
              <a:t>El </a:t>
            </a:r>
            <a:r>
              <a:rPr lang="es-ES" sz="2400" b="1" dirty="0"/>
              <a:t>castillo de Saint-Germain-en-Laye,</a:t>
            </a:r>
            <a:r>
              <a:rPr lang="es-ES" sz="2400" dirty="0"/>
              <a:t> también llamado "Castillo Viejo" frente a " Castel Nuovo "ha desaparecido, es una antigua residencia de los reyes de Francia .</a:t>
            </a:r>
          </a:p>
          <a:p>
            <a:pPr eaLnBrk="1" hangingPunct="1"/>
            <a:r>
              <a:rPr lang="es-ES" sz="2400" dirty="0"/>
              <a:t> Era el lugar de la firma de numerosos tratados de paz y edictos reales . </a:t>
            </a:r>
          </a:p>
          <a:p>
            <a:pPr eaLnBrk="1" hangingPunct="1"/>
            <a:r>
              <a:rPr lang="es-ES" sz="2400" dirty="0"/>
              <a:t>Situado en el centro de Saint-Germain-en-Laye , en Yvelines , se dedica ahora a la Museo Nacional de Arqueología.</a:t>
            </a:r>
          </a:p>
          <a:p>
            <a:pPr eaLnBrk="1" hangingPunct="1"/>
            <a:r>
              <a:rPr lang="es-ES" sz="2400" dirty="0"/>
              <a:t>André Le Nôtre en 1663 ha diseñado el parque de forma regular y en 1669, la gran terraza con vistas al valle del Sena. </a:t>
            </a:r>
          </a:p>
          <a:p>
            <a:pPr eaLnBrk="1" hangingPunct="1"/>
            <a:r>
              <a:rPr lang="es-ES" sz="2400" dirty="0"/>
              <a:t>El jardin irregular se llevó a cabo en 1845 por Loaisel de Tréogat. </a:t>
            </a:r>
          </a:p>
          <a:p>
            <a:pPr eaLnBrk="1" hangingPunct="1"/>
            <a:endParaRPr lang="es-ES" dirty="0"/>
          </a:p>
          <a:p>
            <a:pPr eaLnBrk="1" hangingPunct="1"/>
            <a:endParaRPr lang="es-ES" dirty="0"/>
          </a:p>
        </p:txBody>
      </p:sp>
    </p:spTree>
    <p:extLst>
      <p:ext uri="{BB962C8B-B14F-4D97-AF65-F5344CB8AC3E}">
        <p14:creationId xmlns:p14="http://schemas.microsoft.com/office/powerpoint/2010/main" val="5700333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astillo de Saint Germain en Lay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59000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astillo de Saint Gaermain.-Par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24366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astillo de Saint Gaermain.-Parque.-Fag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7507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Título"/>
          <p:cNvSpPr>
            <a:spLocks noGrp="1"/>
          </p:cNvSpPr>
          <p:nvPr>
            <p:ph type="title"/>
          </p:nvPr>
        </p:nvSpPr>
        <p:spPr/>
        <p:txBody>
          <a:bodyPr/>
          <a:lstStyle/>
          <a:p>
            <a:pPr eaLnBrk="1" hangingPunct="1"/>
            <a:r>
              <a:rPr lang="es-ES" dirty="0">
                <a:latin typeface="Algerian" pitchFamily="82" charset="0"/>
              </a:rPr>
              <a:t>Dominio de Coubertin</a:t>
            </a:r>
          </a:p>
        </p:txBody>
      </p:sp>
      <p:sp>
        <p:nvSpPr>
          <p:cNvPr id="54275" name="2 Marcador de contenido"/>
          <p:cNvSpPr>
            <a:spLocks noGrp="1"/>
          </p:cNvSpPr>
          <p:nvPr>
            <p:ph sz="quarter" idx="1"/>
          </p:nvPr>
        </p:nvSpPr>
        <p:spPr/>
        <p:txBody>
          <a:bodyPr>
            <a:normAutofit lnSpcReduction="10000"/>
          </a:bodyPr>
          <a:lstStyle/>
          <a:p>
            <a:pPr eaLnBrk="1" hangingPunct="1"/>
            <a:r>
              <a:rPr lang="es-ES" sz="2400" b="1" dirty="0"/>
              <a:t>Fundación de Coubertin</a:t>
            </a:r>
            <a:r>
              <a:rPr lang="es-ES" sz="2400" dirty="0"/>
              <a:t> fue una fundación francesa que tiene como objetivo mejorar la formación profesional, intelectual y cultural de los jóvenes de las ocupaciones manuales, y superar una serie de valores: la preocupación por la perfección y la calidad del trabajo, es decir, honestidad y responsabilidad. </a:t>
            </a:r>
          </a:p>
          <a:p>
            <a:pPr eaLnBrk="1" hangingPunct="1"/>
            <a:r>
              <a:rPr lang="es-ES" sz="2400" dirty="0"/>
              <a:t>El campo de Coubertin (80 hectáreas ) se encuentra en el valle de Chevreuse Saint-Rémy-lès-Chevreuse , en el campo</a:t>
            </a:r>
          </a:p>
          <a:p>
            <a:pPr eaLnBrk="1" hangingPunct="1"/>
            <a:r>
              <a:rPr lang="es-ES" sz="2400" dirty="0"/>
              <a:t>La zona de entrada se abre a una majestuosa avenida de tilos que conduce a la puerta del castillo.</a:t>
            </a:r>
          </a:p>
        </p:txBody>
      </p:sp>
    </p:spTree>
    <p:extLst>
      <p:ext uri="{BB962C8B-B14F-4D97-AF65-F5344CB8AC3E}">
        <p14:creationId xmlns:p14="http://schemas.microsoft.com/office/powerpoint/2010/main" val="15792639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900113" y="476250"/>
            <a:ext cx="7128271" cy="5614988"/>
          </a:xfrm>
        </p:spPr>
        <p:txBody>
          <a:bodyPr/>
          <a:lstStyle/>
          <a:p>
            <a:pPr eaLnBrk="1" hangingPunct="1"/>
            <a:r>
              <a:rPr lang="es-ES" sz="2400" dirty="0"/>
              <a:t>Detrás de la puerta de la calzada que conduce a un castillo francés a finales de siglo </a:t>
            </a:r>
            <a:r>
              <a:rPr lang="es-ES" sz="2400" baseline="30000" dirty="0"/>
              <a:t>XVII</a:t>
            </a:r>
            <a:r>
              <a:rPr lang="es-ES" sz="2400" dirty="0"/>
              <a:t> , la fachada sobria.</a:t>
            </a:r>
          </a:p>
          <a:p>
            <a:pPr eaLnBrk="1" hangingPunct="1"/>
            <a:r>
              <a:rPr lang="es-ES" sz="2400" dirty="0"/>
              <a:t> A la derecha del castillo, a continuación, es el Jardín de los bronces.</a:t>
            </a:r>
          </a:p>
          <a:p>
            <a:pPr eaLnBrk="1" hangingPunct="1"/>
            <a:r>
              <a:rPr lang="es-ES" sz="2400" dirty="0"/>
              <a:t> Detrás del castillo, un parque Inglés.</a:t>
            </a:r>
          </a:p>
          <a:p>
            <a:pPr eaLnBrk="1" hangingPunct="1"/>
            <a:endParaRPr lang="es-ES" dirty="0"/>
          </a:p>
          <a:p>
            <a:pPr eaLnBrk="1" hangingPunct="1"/>
            <a:endParaRPr lang="es-ES" dirty="0"/>
          </a:p>
        </p:txBody>
      </p:sp>
    </p:spTree>
    <p:extLst>
      <p:ext uri="{BB962C8B-B14F-4D97-AF65-F5344CB8AC3E}">
        <p14:creationId xmlns:p14="http://schemas.microsoft.com/office/powerpoint/2010/main" val="13505524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Dominio de Coubert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47846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Dominio de Coubert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1118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Dominio de Couberti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0978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Dominio de Couberti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6246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Dominio de Couberti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381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Dominio de Coubertin.-Saint Remy les Chevre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0514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Fondation_Coubertin_Park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6317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Fondation_Coubertin_Park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51975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Fondation_Coubertin_Jardin_Des_Bronzes_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97309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Fondation_Coubertin_Jardin_Des_Bronzes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40588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Título"/>
          <p:cNvSpPr>
            <a:spLocks noGrp="1"/>
          </p:cNvSpPr>
          <p:nvPr>
            <p:ph type="title"/>
          </p:nvPr>
        </p:nvSpPr>
        <p:spPr/>
        <p:txBody>
          <a:bodyPr/>
          <a:lstStyle/>
          <a:p>
            <a:pPr eaLnBrk="1" hangingPunct="1"/>
            <a:r>
              <a:rPr lang="es-ES" dirty="0">
                <a:latin typeface="Algerian" pitchFamily="82" charset="0"/>
              </a:rPr>
              <a:t>Dominio de Malmaison</a:t>
            </a:r>
          </a:p>
        </p:txBody>
      </p:sp>
      <p:sp>
        <p:nvSpPr>
          <p:cNvPr id="66563" name="2 Marcador de contenido"/>
          <p:cNvSpPr>
            <a:spLocks noGrp="1"/>
          </p:cNvSpPr>
          <p:nvPr>
            <p:ph sz="quarter" idx="1"/>
          </p:nvPr>
        </p:nvSpPr>
        <p:spPr/>
        <p:txBody>
          <a:bodyPr/>
          <a:lstStyle/>
          <a:p>
            <a:pPr eaLnBrk="1" hangingPunct="1"/>
            <a:r>
              <a:rPr lang="es-ES" sz="2400" dirty="0"/>
              <a:t>El </a:t>
            </a:r>
            <a:r>
              <a:rPr lang="es-ES" sz="2400" b="1" dirty="0"/>
              <a:t>Castillo de Malmaison</a:t>
            </a:r>
            <a:r>
              <a:rPr lang="es-ES" sz="2400" dirty="0"/>
              <a:t>  es un edificio francés en la ciudad de Rueil-Malmaison, los Yvelines, a unos 12 km  de París.</a:t>
            </a:r>
          </a:p>
          <a:p>
            <a:pPr eaLnBrk="1" hangingPunct="1"/>
            <a:r>
              <a:rPr lang="es-ES" sz="2400" dirty="0"/>
              <a:t>Josefina de Beauharnais, esposa de Napoleón Bonaparte, lo compró en abril de 1799 para ella y su marido, el futuro Napoleón I de Francia, por entonces luchando en las Guerras Napoleónicas. </a:t>
            </a:r>
          </a:p>
          <a:p>
            <a:pPr eaLnBrk="1" hangingPunct="1"/>
            <a:r>
              <a:rPr lang="es-ES" sz="2400" dirty="0"/>
              <a:t>Malmaison era una finca destartalada, a ocho millas al oeste del centro de París, que abarcaba casi 150 acres de bosques y prados.</a:t>
            </a:r>
          </a:p>
          <a:p>
            <a:pPr eaLnBrk="1" hangingPunct="1"/>
            <a:endParaRPr lang="es-ES" dirty="0"/>
          </a:p>
        </p:txBody>
      </p:sp>
    </p:spTree>
    <p:extLst>
      <p:ext uri="{BB962C8B-B14F-4D97-AF65-F5344CB8AC3E}">
        <p14:creationId xmlns:p14="http://schemas.microsoft.com/office/powerpoint/2010/main" val="17987988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683568" y="333375"/>
            <a:ext cx="7056784" cy="5686425"/>
          </a:xfrm>
        </p:spPr>
        <p:txBody>
          <a:bodyPr>
            <a:normAutofit lnSpcReduction="10000"/>
          </a:bodyPr>
          <a:lstStyle/>
          <a:p>
            <a:pPr eaLnBrk="1" hangingPunct="1"/>
            <a:r>
              <a:rPr lang="es-ES" sz="2400" dirty="0"/>
              <a:t>Josefina consiguió transformar la gran finca en «</a:t>
            </a:r>
            <a:r>
              <a:rPr lang="es-ES" sz="2400" i="1" dirty="0"/>
              <a:t>el más bello y curioso jardín de Europa, un modelo de buen cultivo</a:t>
            </a:r>
            <a:r>
              <a:rPr lang="es-ES" sz="2400" dirty="0"/>
              <a:t>». Activamente buscó flora y fauna junto a animales exóticos y raros de todo el mundo. Josefina escribió: «</a:t>
            </a:r>
            <a:r>
              <a:rPr lang="es-ES" sz="2400" i="1" dirty="0"/>
              <a:t>Quisiera que Malmaison pronto se convierta en fuente de riquezas para todos</a:t>
            </a:r>
            <a:r>
              <a:rPr lang="es-ES" sz="2400" dirty="0"/>
              <a:t> [los franceses]...».</a:t>
            </a:r>
          </a:p>
          <a:p>
            <a:pPr eaLnBrk="1" hangingPunct="1"/>
            <a:r>
              <a:rPr lang="es-ES" sz="2400" dirty="0"/>
              <a:t>En 1800, Josefina construyó una orangerie cálida suficientemente grande para 300 piñas. </a:t>
            </a:r>
          </a:p>
          <a:p>
            <a:pPr eaLnBrk="1" hangingPunct="1"/>
            <a:r>
              <a:rPr lang="es-ES" sz="2400" dirty="0"/>
              <a:t>Cinco años más tarde, ordenó que se construyera un invernadero, calentado por una docena de estufas de carbón. Desde 1803 hasta su muerte en 1814, Josefina cultivó casi 200 plantas nuevas en Francia.</a:t>
            </a:r>
          </a:p>
          <a:p>
            <a:pPr eaLnBrk="1" hangingPunct="1"/>
            <a:r>
              <a:rPr lang="es-ES" sz="2400" dirty="0"/>
              <a:t>La propiedad alcanzó fama perdurable por su jardín de rosas. </a:t>
            </a:r>
          </a:p>
        </p:txBody>
      </p:sp>
    </p:spTree>
    <p:extLst>
      <p:ext uri="{BB962C8B-B14F-4D97-AF65-F5344CB8AC3E}">
        <p14:creationId xmlns:p14="http://schemas.microsoft.com/office/powerpoint/2010/main" val="39688556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sz="quarter" idx="1"/>
          </p:nvPr>
        </p:nvSpPr>
        <p:spPr>
          <a:xfrm>
            <a:off x="914400" y="476250"/>
            <a:ext cx="7113984" cy="5543550"/>
          </a:xfrm>
        </p:spPr>
        <p:txBody>
          <a:bodyPr>
            <a:normAutofit fontScale="92500"/>
          </a:bodyPr>
          <a:lstStyle/>
          <a:p>
            <a:pPr eaLnBrk="1" hangingPunct="1"/>
            <a:r>
              <a:rPr lang="es-ES" sz="2400" dirty="0"/>
              <a:t>La emperatriz Josefina hizo que el artista francés Pierre-Joseph Redouté (1759–1840) pintara sus rosas (y lirios), y grabados de estas obras se vendieron bastante bien, incluso hoy en día. </a:t>
            </a:r>
          </a:p>
          <a:p>
            <a:pPr eaLnBrk="1" hangingPunct="1"/>
            <a:r>
              <a:rPr lang="es-ES" sz="2400" dirty="0"/>
              <a:t>Ella creó una gran colección de rosas, reuniendo plantas de su nativa Martinica y de otros lugares del mundo. </a:t>
            </a:r>
          </a:p>
          <a:p>
            <a:pPr eaLnBrk="1" hangingPunct="1"/>
            <a:r>
              <a:rPr lang="es-ES" sz="2400" dirty="0"/>
              <a:t>Cultivó unas 250 variedades de rosas. </a:t>
            </a:r>
          </a:p>
          <a:p>
            <a:pPr eaLnBrk="1" hangingPunct="1"/>
            <a:r>
              <a:rPr lang="es-ES" sz="2400" dirty="0"/>
              <a:t>Del prólogo a </a:t>
            </a:r>
            <a:r>
              <a:rPr lang="es-ES" sz="2400" i="1" dirty="0"/>
              <a:t>Jardin de la Malmaison</a:t>
            </a:r>
            <a:r>
              <a:rPr lang="es-ES" sz="2400" dirty="0"/>
              <a:t> (1803):</a:t>
            </a:r>
          </a:p>
          <a:p>
            <a:pPr eaLnBrk="1" hangingPunct="1">
              <a:buFont typeface="Wingdings 2" pitchFamily="18" charset="2"/>
              <a:buNone/>
            </a:pPr>
            <a:r>
              <a:rPr lang="es-ES" sz="2400" dirty="0"/>
              <a:t>   Has reunido alrededor de ti las más raras plantas que crecen en suelo francés ... al tiempo que las inspeccionamos en los bellos jardines de Malmaison, un impresionante recuerdo de las conquistas de tu ilustre marido...</a:t>
            </a:r>
          </a:p>
          <a:p>
            <a:pPr eaLnBrk="1" hangingPunct="1"/>
            <a:endParaRPr lang="es-ES" dirty="0"/>
          </a:p>
        </p:txBody>
      </p:sp>
    </p:spTree>
    <p:extLst>
      <p:ext uri="{BB962C8B-B14F-4D97-AF65-F5344CB8AC3E}">
        <p14:creationId xmlns:p14="http://schemas.microsoft.com/office/powerpoint/2010/main" val="34783231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Dominio de Malmais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0600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Dominio de Malmaiso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6614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Dominio de Malmaiso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1257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upload.wikimedia.org/wikipedia/commons/a/a2/Redoute_-_Rosa_centifolia_foliace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4" descr="http://t3.gstatic.com/images?q=tbn:ANd9GcQDoIYe1-5Rl6zrsJVKub_7GQO8cXAtYZq70Pd2nvQVXGINzlw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18683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upload.wikimedia.org/wikipedia/commons/archive/a/a2/20091204195621!Redoute_-_Rosa_centifolia_foliace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4" descr="File:Redoute - Rosa gallica pontian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00480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Título"/>
          <p:cNvSpPr>
            <a:spLocks noGrp="1"/>
          </p:cNvSpPr>
          <p:nvPr>
            <p:ph type="title"/>
          </p:nvPr>
        </p:nvSpPr>
        <p:spPr>
          <a:xfrm>
            <a:off x="755650" y="404813"/>
            <a:ext cx="7772400" cy="1143000"/>
          </a:xfrm>
        </p:spPr>
        <p:txBody>
          <a:bodyPr/>
          <a:lstStyle/>
          <a:p>
            <a:pPr eaLnBrk="1" hangingPunct="1"/>
            <a:r>
              <a:rPr lang="es-ES" dirty="0">
                <a:latin typeface="Algerian" pitchFamily="82" charset="0"/>
              </a:rPr>
              <a:t>Fontainebleau</a:t>
            </a:r>
          </a:p>
        </p:txBody>
      </p:sp>
      <p:sp>
        <p:nvSpPr>
          <p:cNvPr id="74755" name="2 Marcador de contenido"/>
          <p:cNvSpPr>
            <a:spLocks noGrp="1"/>
          </p:cNvSpPr>
          <p:nvPr>
            <p:ph sz="quarter" idx="1"/>
          </p:nvPr>
        </p:nvSpPr>
        <p:spPr/>
        <p:txBody>
          <a:bodyPr/>
          <a:lstStyle/>
          <a:p>
            <a:pPr eaLnBrk="1" hangingPunct="1"/>
            <a:r>
              <a:rPr lang="es-ES" sz="2400" dirty="0"/>
              <a:t>El </a:t>
            </a:r>
            <a:r>
              <a:rPr lang="es-ES" sz="2400" b="1" dirty="0"/>
              <a:t>Palacio de Fontainebleau</a:t>
            </a:r>
            <a:r>
              <a:rPr lang="es-ES" sz="2400" dirty="0"/>
              <a:t>, es unos de los mayores palacios reales franceses. Está localizado en la ciudad de Fontainebleau, departamento de Sena y Marne, en el norte de Francia.</a:t>
            </a:r>
          </a:p>
          <a:p>
            <a:pPr eaLnBrk="1" hangingPunct="1"/>
            <a:r>
              <a:rPr lang="es-ES" sz="2400" dirty="0"/>
              <a:t>Enrique IV perforó el parque forestal con un canal de 1200 metros, donde actualmente se puede pescar, y ordenó la plantación de pinos, olmos y frutales.</a:t>
            </a:r>
          </a:p>
          <a:p>
            <a:pPr eaLnBrk="1" hangingPunct="1"/>
            <a:r>
              <a:rPr lang="es-ES" sz="2400" dirty="0"/>
              <a:t> Su jardinero, Claude Mollet, con habilidades ya probadas en el Château d'Anet, ejecutó los parterres.</a:t>
            </a:r>
          </a:p>
        </p:txBody>
      </p:sp>
    </p:spTree>
    <p:extLst>
      <p:ext uri="{BB962C8B-B14F-4D97-AF65-F5344CB8AC3E}">
        <p14:creationId xmlns:p14="http://schemas.microsoft.com/office/powerpoint/2010/main" val="39855533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Fontaineble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01148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Fontainebleau.-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36722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Fontainebleau.-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2566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Fontainebleau.-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25113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Fontainebleau.-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27804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Título"/>
          <p:cNvSpPr>
            <a:spLocks noGrp="1"/>
          </p:cNvSpPr>
          <p:nvPr>
            <p:ph type="title"/>
          </p:nvPr>
        </p:nvSpPr>
        <p:spPr/>
        <p:txBody>
          <a:bodyPr/>
          <a:lstStyle/>
          <a:p>
            <a:pPr eaLnBrk="1" hangingPunct="1"/>
            <a:r>
              <a:rPr lang="es-ES" dirty="0">
                <a:latin typeface="Algerian" pitchFamily="82" charset="0"/>
              </a:rPr>
              <a:t>Parc de Sceaux</a:t>
            </a:r>
          </a:p>
        </p:txBody>
      </p:sp>
      <p:sp>
        <p:nvSpPr>
          <p:cNvPr id="80899" name="2 Marcador de contenido"/>
          <p:cNvSpPr>
            <a:spLocks noGrp="1"/>
          </p:cNvSpPr>
          <p:nvPr>
            <p:ph sz="quarter" idx="1"/>
          </p:nvPr>
        </p:nvSpPr>
        <p:spPr/>
        <p:txBody>
          <a:bodyPr/>
          <a:lstStyle/>
          <a:p>
            <a:pPr eaLnBrk="1" hangingPunct="1"/>
            <a:r>
              <a:rPr lang="es-ES" sz="2400" b="1" dirty="0"/>
              <a:t>Sceaux Parque</a:t>
            </a:r>
            <a:r>
              <a:rPr lang="es-ES" sz="2400" dirty="0"/>
              <a:t> abarca las ciudades de Sellos y Antonio.</a:t>
            </a:r>
          </a:p>
          <a:p>
            <a:pPr eaLnBrk="1" hangingPunct="1"/>
            <a:r>
              <a:rPr lang="es-ES" sz="2400" dirty="0"/>
              <a:t>. El dominio de hoy ministro de Justicia depende del Consejo General de Hauts-de-Seine . </a:t>
            </a:r>
          </a:p>
          <a:p>
            <a:pPr eaLnBrk="1" hangingPunct="1"/>
            <a:r>
              <a:rPr lang="es-ES" sz="2400" dirty="0"/>
              <a:t>El parque fue diseñado por André Le Nôtre en el final del </a:t>
            </a:r>
            <a:r>
              <a:rPr lang="es-ES" sz="2400" baseline="30000" dirty="0"/>
              <a:t>siglo</a:t>
            </a:r>
            <a:r>
              <a:rPr lang="es-ES" sz="2400" dirty="0"/>
              <a:t> XVII, a petición de Colbert y su hijo del marqués de Seignelay .</a:t>
            </a:r>
          </a:p>
          <a:p>
            <a:pPr eaLnBrk="1" hangingPunct="1"/>
            <a:r>
              <a:rPr lang="es-ES" sz="2400" dirty="0"/>
              <a:t> En varias ocasiones este parque casi desaparecido. </a:t>
            </a:r>
          </a:p>
          <a:p>
            <a:pPr eaLnBrk="1" hangingPunct="1"/>
            <a:r>
              <a:rPr lang="es-ES" sz="2400" dirty="0"/>
              <a:t>En la Revolución , se convirtió en una escuela de agricultura y todos los que la belleza se había ido. </a:t>
            </a:r>
          </a:p>
        </p:txBody>
      </p:sp>
    </p:spTree>
    <p:extLst>
      <p:ext uri="{BB962C8B-B14F-4D97-AF65-F5344CB8AC3E}">
        <p14:creationId xmlns:p14="http://schemas.microsoft.com/office/powerpoint/2010/main" val="42314231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1052513"/>
            <a:ext cx="6969968" cy="4967287"/>
          </a:xfrm>
        </p:spPr>
        <p:txBody>
          <a:bodyPr/>
          <a:lstStyle/>
          <a:p>
            <a:pPr eaLnBrk="1" hangingPunct="1"/>
            <a:r>
              <a:rPr lang="es-ES" sz="2400" dirty="0"/>
              <a:t>En el </a:t>
            </a:r>
            <a:r>
              <a:rPr lang="es-ES" sz="2400" baseline="30000" dirty="0"/>
              <a:t>siglo</a:t>
            </a:r>
            <a:r>
              <a:rPr lang="es-ES" sz="2400" dirty="0"/>
              <a:t> XIX el castillo fue destruido después de que el área había sido vendida como propiedad nacional. </a:t>
            </a:r>
          </a:p>
          <a:p>
            <a:pPr eaLnBrk="1" hangingPunct="1"/>
            <a:r>
              <a:rPr lang="es-ES" sz="2400" dirty="0"/>
              <a:t>El parque es de 181 hectáreas: 121 en la ciudad de Sceaux , 60 de Antonio , cuyo segundo parque en términos de área es el parque de Heller .</a:t>
            </a:r>
          </a:p>
          <a:p>
            <a:pPr eaLnBrk="1" hangingPunct="1"/>
            <a:r>
              <a:rPr lang="es-ES" sz="2400" dirty="0"/>
              <a:t>El castillo alberga el Museo de la Isla de Francia , inaugurado en 1937. </a:t>
            </a:r>
          </a:p>
          <a:p>
            <a:pPr eaLnBrk="1" hangingPunct="1"/>
            <a:r>
              <a:rPr lang="es-ES" sz="2400" dirty="0"/>
              <a:t>El parque está abierto al público todos los días desde el amanecer hasta el atardecer. </a:t>
            </a:r>
          </a:p>
          <a:p>
            <a:pPr eaLnBrk="1" hangingPunct="1"/>
            <a:endParaRPr lang="es-ES" dirty="0"/>
          </a:p>
        </p:txBody>
      </p:sp>
    </p:spTree>
    <p:extLst>
      <p:ext uri="{BB962C8B-B14F-4D97-AF65-F5344CB8AC3E}">
        <p14:creationId xmlns:p14="http://schemas.microsoft.com/office/powerpoint/2010/main" val="32373346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Parc a Sceau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2 Imagen" descr="Parc a Sceaux.-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786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7507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arque de Sceau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80789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arc a Sceaux-.-Alee d´honne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1212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Parc a Sceaux.-Grand Ca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0967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rc a Sceaux.-Grandes Cascad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07487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Parc a Sceaux.-Grandes Cascad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48451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rc a Sceaux.-Grandes Cascada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84548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Parc de Sceau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50594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rc a Seaux.-Pelargonium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60593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rc de Sceaux.-Terrasse les Pintad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4180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rque de Sceau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3668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arque de Sceau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10431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rque de Sceau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78787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rque de Sceaux.-Ile de F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04493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p:txBody>
          <a:bodyPr/>
          <a:lstStyle/>
          <a:p>
            <a:pPr eaLnBrk="1" hangingPunct="1"/>
            <a:r>
              <a:rPr lang="es-ES" dirty="0"/>
              <a:t>Parc de Marly le Roi</a:t>
            </a:r>
          </a:p>
        </p:txBody>
      </p:sp>
      <p:sp>
        <p:nvSpPr>
          <p:cNvPr id="97283" name="2 Marcador de contenido"/>
          <p:cNvSpPr>
            <a:spLocks noGrp="1"/>
          </p:cNvSpPr>
          <p:nvPr>
            <p:ph sz="quarter" idx="1"/>
          </p:nvPr>
        </p:nvSpPr>
        <p:spPr>
          <a:xfrm>
            <a:off x="899592" y="1636440"/>
            <a:ext cx="7113984" cy="5221560"/>
          </a:xfrm>
        </p:spPr>
        <p:txBody>
          <a:bodyPr>
            <a:normAutofit/>
          </a:bodyPr>
          <a:lstStyle/>
          <a:p>
            <a:pPr eaLnBrk="1" hangingPunct="1"/>
            <a:r>
              <a:rPr lang="es-ES" sz="2400" dirty="0"/>
              <a:t>El </a:t>
            </a:r>
            <a:r>
              <a:rPr lang="es-ES" sz="2400" b="1" dirty="0"/>
              <a:t>castillo de Marly,</a:t>
            </a:r>
            <a:r>
              <a:rPr lang="es-ES" sz="2400" dirty="0"/>
              <a:t> ubicado en Marly-le-Roi en Yvelines , construido durante el reinado de Luis XIV . </a:t>
            </a:r>
          </a:p>
          <a:p>
            <a:pPr eaLnBrk="1" hangingPunct="1"/>
            <a:r>
              <a:rPr lang="es-ES" sz="2400" dirty="0"/>
              <a:t>Fue destruido durante el Primer Imperio.</a:t>
            </a:r>
          </a:p>
          <a:p>
            <a:pPr eaLnBrk="1" hangingPunct="1"/>
            <a:r>
              <a:rPr lang="es-ES" sz="2400" dirty="0"/>
              <a:t>El castillo de Marly fue diseñado como un jardín del castillo, donde la naturaleza, controlado, dominado.</a:t>
            </a:r>
          </a:p>
          <a:p>
            <a:pPr eaLnBrk="1" hangingPunct="1"/>
            <a:r>
              <a:rPr lang="es-ES" sz="2400" dirty="0"/>
              <a:t> Muchos estanques y fuentes adornaban el parque</a:t>
            </a:r>
          </a:p>
          <a:p>
            <a:pPr eaLnBrk="1" hangingPunct="1"/>
            <a:r>
              <a:rPr lang="es-ES" sz="2400" dirty="0"/>
              <a:t> El eje principal del campo comenzó con un gran bebedor de medio punto que se extendió el espejo de cuerpo entero. </a:t>
            </a:r>
          </a:p>
        </p:txBody>
      </p:sp>
    </p:spTree>
    <p:extLst>
      <p:ext uri="{BB962C8B-B14F-4D97-AF65-F5344CB8AC3E}">
        <p14:creationId xmlns:p14="http://schemas.microsoft.com/office/powerpoint/2010/main" val="17762685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2 Marcador de contenido"/>
          <p:cNvSpPr>
            <a:spLocks noGrp="1"/>
          </p:cNvSpPr>
          <p:nvPr>
            <p:ph sz="quarter" idx="1"/>
          </p:nvPr>
        </p:nvSpPr>
        <p:spPr>
          <a:xfrm>
            <a:off x="914400" y="692150"/>
            <a:ext cx="7185992" cy="5327650"/>
          </a:xfrm>
        </p:spPr>
        <p:txBody>
          <a:bodyPr>
            <a:normAutofit/>
          </a:bodyPr>
          <a:lstStyle/>
          <a:p>
            <a:r>
              <a:rPr lang="es-ES" dirty="0"/>
              <a:t>Otros tanques se colocaron entre él y la casa real, mientras que fue más allá de la gran cascada, construida en 1699 por Mansart.</a:t>
            </a:r>
          </a:p>
          <a:p>
            <a:r>
              <a:rPr lang="es-ES" sz="2400" dirty="0"/>
              <a:t> Esta cascada consistió en 63 tanques de mármol rojo y verde. Otras fuentes y estanques, se dispersaron por el parque.</a:t>
            </a:r>
          </a:p>
          <a:p>
            <a:pPr>
              <a:buNone/>
            </a:pPr>
            <a:r>
              <a:rPr lang="es-ES" sz="2400" dirty="0"/>
              <a:t>    </a:t>
            </a:r>
            <a:r>
              <a:rPr lang="es-ES" dirty="0"/>
              <a:t>El teatro fue construido a la derecha del castillo.</a:t>
            </a:r>
          </a:p>
          <a:p>
            <a:pPr>
              <a:buNone/>
            </a:pPr>
            <a:r>
              <a:rPr lang="es-ES" dirty="0"/>
              <a:t>    Bajo Luis XV, la gran cascada se destruye. </a:t>
            </a:r>
          </a:p>
          <a:p>
            <a:pPr>
              <a:buNone/>
            </a:pPr>
            <a:r>
              <a:rPr lang="es-ES" dirty="0"/>
              <a:t>    El mármol será reutilizado en las iglesias de Saint-Sulpice y Saint-Roch, en París.</a:t>
            </a:r>
          </a:p>
          <a:p>
            <a:pPr>
              <a:buNone/>
            </a:pPr>
            <a:r>
              <a:rPr lang="es-ES" dirty="0"/>
              <a:t>    Muchas esculturas decoradas al jardín.</a:t>
            </a:r>
          </a:p>
          <a:p>
            <a:r>
              <a:rPr lang="es-ES" dirty="0"/>
              <a:t> </a:t>
            </a:r>
            <a:endParaRPr lang="es-ES" sz="2400" dirty="0"/>
          </a:p>
        </p:txBody>
      </p:sp>
    </p:spTree>
    <p:extLst>
      <p:ext uri="{BB962C8B-B14F-4D97-AF65-F5344CB8AC3E}">
        <p14:creationId xmlns:p14="http://schemas.microsoft.com/office/powerpoint/2010/main" val="27734523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 Ahora están en su mayoría en el Tribunal de Marly del Louvre .</a:t>
            </a:r>
          </a:p>
          <a:p>
            <a:r>
              <a:rPr lang="es-ES" dirty="0"/>
              <a:t>    A la muerte de Luis XIV, más de 400 jardineros trabajaban en Marly</a:t>
            </a:r>
          </a:p>
          <a:p>
            <a:endParaRPr lang="es-ES" dirty="0"/>
          </a:p>
          <a:p>
            <a:endParaRPr lang="es-ES" dirty="0"/>
          </a:p>
        </p:txBody>
      </p:sp>
    </p:spTree>
    <p:extLst>
      <p:ext uri="{BB962C8B-B14F-4D97-AF65-F5344CB8AC3E}">
        <p14:creationId xmlns:p14="http://schemas.microsoft.com/office/powerpoint/2010/main" val="14617753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Parque de Sceau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5209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Parque de Marly le Ro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8477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Parque de Marly le Ro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0149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Parque de Marly le Ro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0668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Parque de Marly le Ro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23266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Parque de Marly le Roi.-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896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Título"/>
          <p:cNvSpPr>
            <a:spLocks noGrp="1"/>
          </p:cNvSpPr>
          <p:nvPr>
            <p:ph type="title"/>
          </p:nvPr>
        </p:nvSpPr>
        <p:spPr/>
        <p:txBody>
          <a:bodyPr/>
          <a:lstStyle/>
          <a:p>
            <a:pPr eaLnBrk="1" hangingPunct="1"/>
            <a:r>
              <a:rPr lang="es-ES" dirty="0">
                <a:latin typeface="Algerian" pitchFamily="82" charset="0"/>
              </a:rPr>
              <a:t>Vaux-le Vicompte</a:t>
            </a:r>
          </a:p>
        </p:txBody>
      </p:sp>
      <p:sp>
        <p:nvSpPr>
          <p:cNvPr id="105475" name="2 Marcador de contenido"/>
          <p:cNvSpPr>
            <a:spLocks noGrp="1"/>
          </p:cNvSpPr>
          <p:nvPr>
            <p:ph sz="quarter" idx="1"/>
          </p:nvPr>
        </p:nvSpPr>
        <p:spPr/>
        <p:txBody>
          <a:bodyPr>
            <a:normAutofit lnSpcReduction="10000"/>
          </a:bodyPr>
          <a:lstStyle/>
          <a:p>
            <a:pPr eaLnBrk="1" hangingPunct="1"/>
            <a:r>
              <a:rPr lang="es-ES" sz="2400" dirty="0"/>
              <a:t>El </a:t>
            </a:r>
            <a:r>
              <a:rPr lang="es-ES" sz="2400" b="1" dirty="0"/>
              <a:t>Palacio de Vaux-le-Vicomte</a:t>
            </a:r>
            <a:r>
              <a:rPr lang="es-ES" sz="2400" dirty="0"/>
              <a:t>, está ubicado junto a la ciudad francesa de Maincy (departamento de Seine-et-Marne) es un palacio de estilo barroco del siglo XVII (1658-1661), construido para el intendente de finanzas de Luis XIV, Nicolás Fouquet que contrató a los mejores artistas de la época para construir su palacio: el arquitecto Luis Le Vau, el pintor Charles Le Brun y el paisajista André Le Nôtre.</a:t>
            </a:r>
          </a:p>
          <a:p>
            <a:pPr eaLnBrk="1" hangingPunct="1"/>
            <a:r>
              <a:rPr lang="es-ES" sz="2400" dirty="0"/>
              <a:t>El éxito de dicho palacio molestó de tal modo a Luis XIV que provocó la caída de Nicolás Fouquet y todo el equipo que había participado en su construcción fue contratado para la realización del Palacio de Versalles.</a:t>
            </a:r>
          </a:p>
        </p:txBody>
      </p:sp>
    </p:spTree>
    <p:extLst>
      <p:ext uri="{BB962C8B-B14F-4D97-AF65-F5344CB8AC3E}">
        <p14:creationId xmlns:p14="http://schemas.microsoft.com/office/powerpoint/2010/main" val="19617150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Marcador de contenido"/>
          <p:cNvSpPr>
            <a:spLocks noGrp="1"/>
          </p:cNvSpPr>
          <p:nvPr>
            <p:ph sz="quarter" idx="1"/>
          </p:nvPr>
        </p:nvSpPr>
        <p:spPr>
          <a:xfrm>
            <a:off x="468313" y="333375"/>
            <a:ext cx="7560071" cy="6191250"/>
          </a:xfrm>
        </p:spPr>
        <p:txBody>
          <a:bodyPr>
            <a:normAutofit lnSpcReduction="10000"/>
          </a:bodyPr>
          <a:lstStyle/>
          <a:p>
            <a:pPr eaLnBrk="1" hangingPunct="1"/>
            <a:r>
              <a:rPr lang="es-ES" sz="2400" dirty="0"/>
              <a:t>El palacio y los jardines a la francesa fueron declarados monumentos históricos en 1939. </a:t>
            </a:r>
          </a:p>
          <a:p>
            <a:pPr eaLnBrk="1" hangingPunct="1"/>
            <a:r>
              <a:rPr lang="es-ES" sz="2400" dirty="0"/>
              <a:t>En 1944, también fueron declarados como tales los muebles y numerosos objetos.</a:t>
            </a:r>
          </a:p>
          <a:p>
            <a:pPr eaLnBrk="1" hangingPunct="1"/>
            <a:r>
              <a:rPr lang="es-ES" sz="2400" dirty="0"/>
              <a:t> Por último, en 1965, todo el conjunto de </a:t>
            </a:r>
            <a:r>
              <a:rPr lang="es-ES" sz="2400" b="1" dirty="0"/>
              <a:t>450 hectáreas</a:t>
            </a:r>
            <a:r>
              <a:rPr lang="es-ES" sz="2400" dirty="0"/>
              <a:t> quedo clasificado como monumento histórico.</a:t>
            </a:r>
          </a:p>
          <a:p>
            <a:pPr eaLnBrk="1" hangingPunct="1"/>
            <a:r>
              <a:rPr lang="es-ES" sz="2400" dirty="0"/>
              <a:t>En 1968, el palacio y el parque fueron abiertos al público.</a:t>
            </a:r>
          </a:p>
          <a:p>
            <a:pPr eaLnBrk="1" hangingPunct="1"/>
            <a:r>
              <a:rPr lang="es-ES" sz="2400" dirty="0"/>
              <a:t>La llegada al palacio se realiza por una avenida bilateral de 257 plátanos. </a:t>
            </a:r>
          </a:p>
          <a:p>
            <a:pPr eaLnBrk="1" hangingPunct="1"/>
            <a:r>
              <a:rPr lang="es-ES" sz="2400" dirty="0"/>
              <a:t>Las dos hileras de árboles están muy próximas, tan sólo las separan 6 metros por lo que, al juntarse las ramas de ambas líneas, se provoca un efecto de túnel impresionante.</a:t>
            </a:r>
          </a:p>
          <a:p>
            <a:pPr eaLnBrk="1" hangingPunct="1"/>
            <a:r>
              <a:rPr lang="es-ES" sz="2400" dirty="0"/>
              <a:t> La avenida tiene una longitud de 1.400 metros y está clasificada como monumento histórico.</a:t>
            </a:r>
          </a:p>
          <a:p>
            <a:pPr eaLnBrk="1" hangingPunct="1"/>
            <a:endParaRPr lang="es-ES" dirty="0"/>
          </a:p>
        </p:txBody>
      </p:sp>
    </p:spTree>
    <p:extLst>
      <p:ext uri="{BB962C8B-B14F-4D97-AF65-F5344CB8AC3E}">
        <p14:creationId xmlns:p14="http://schemas.microsoft.com/office/powerpoint/2010/main" val="16790980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Vaux le Vicompt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09135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Vaux le Vicomp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3975"/>
            <a:ext cx="9144000" cy="675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62524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Vaux le Vicompte.-Jardines a la France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197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Vaux le Vicom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224059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Título"/>
          <p:cNvSpPr>
            <a:spLocks noGrp="1"/>
          </p:cNvSpPr>
          <p:nvPr>
            <p:ph type="title"/>
          </p:nvPr>
        </p:nvSpPr>
        <p:spPr/>
        <p:txBody>
          <a:bodyPr/>
          <a:lstStyle/>
          <a:p>
            <a:pPr eaLnBrk="1" hangingPunct="1"/>
            <a:r>
              <a:rPr lang="es-ES" dirty="0">
                <a:latin typeface="Algerian" pitchFamily="82" charset="0"/>
              </a:rPr>
              <a:t>Versailles</a:t>
            </a:r>
          </a:p>
        </p:txBody>
      </p:sp>
      <p:sp>
        <p:nvSpPr>
          <p:cNvPr id="111619" name="2 Marcador de contenido"/>
          <p:cNvSpPr>
            <a:spLocks noGrp="1"/>
          </p:cNvSpPr>
          <p:nvPr>
            <p:ph sz="quarter" idx="1"/>
          </p:nvPr>
        </p:nvSpPr>
        <p:spPr/>
        <p:txBody>
          <a:bodyPr>
            <a:normAutofit lnSpcReduction="10000"/>
          </a:bodyPr>
          <a:lstStyle/>
          <a:p>
            <a:pPr eaLnBrk="1" hangingPunct="1"/>
            <a:r>
              <a:rPr lang="es-ES" sz="2400" dirty="0"/>
              <a:t>Los </a:t>
            </a:r>
            <a:r>
              <a:rPr lang="es-ES" sz="2400" b="1" dirty="0"/>
              <a:t>jardines de Versalles</a:t>
            </a:r>
            <a:r>
              <a:rPr lang="es-ES" sz="2400" dirty="0"/>
              <a:t> ocupan parte de lo que fue el </a:t>
            </a:r>
            <a:r>
              <a:rPr lang="es-ES" sz="2400" i="1" dirty="0"/>
              <a:t>Domaine royale de Versailles</a:t>
            </a:r>
            <a:r>
              <a:rPr lang="es-ES" sz="2400" dirty="0"/>
              <a:t>, los dominios reales del Palacio de Versalles, en el municipio homónimo de Isla de Francia. Situados al oeste del palacio, los jardines cubren aproximadamente 800 ha de superficie, la mayoría tratada paisajísticamente como jardín francés, estilo perfeccionado aquí por André Le Nôtre.</a:t>
            </a:r>
          </a:p>
          <a:p>
            <a:pPr eaLnBrk="1" hangingPunct="1"/>
            <a:r>
              <a:rPr lang="es-ES" sz="2400" dirty="0"/>
              <a:t>Además de los parques cuidadosamente cuidados, canteros de flores, los jardines contienen esculturas y fuentes repartidas por toda su superficie. </a:t>
            </a:r>
          </a:p>
        </p:txBody>
      </p:sp>
    </p:spTree>
    <p:extLst>
      <p:ext uri="{BB962C8B-B14F-4D97-AF65-F5344CB8AC3E}">
        <p14:creationId xmlns:p14="http://schemas.microsoft.com/office/powerpoint/2010/main" val="23354244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sz="quarter" idx="1"/>
          </p:nvPr>
        </p:nvSpPr>
        <p:spPr>
          <a:xfrm>
            <a:off x="914400" y="836613"/>
            <a:ext cx="7185992" cy="5183187"/>
          </a:xfrm>
        </p:spPr>
        <p:txBody>
          <a:bodyPr/>
          <a:lstStyle/>
          <a:p>
            <a:pPr eaLnBrk="1" hangingPunct="1"/>
            <a:r>
              <a:rPr lang="es-ES" sz="2400" dirty="0"/>
              <a:t>Correspondientes a la época de Luis XIV y estando en uso todavía buena parte de las instalaciones hidráulicas originales, las fuentes contribuyen a lograr un parque único. </a:t>
            </a:r>
          </a:p>
          <a:p>
            <a:pPr eaLnBrk="1" hangingPunct="1"/>
            <a:r>
              <a:rPr lang="es-ES" sz="2400" dirty="0"/>
              <a:t>Los fines de semana desde fines de primavera a principios del otoño, los administradores promueven las </a:t>
            </a:r>
            <a:r>
              <a:rPr lang="es-ES" sz="2400" i="1" dirty="0"/>
              <a:t>Grandes Eaux</a:t>
            </a:r>
            <a:r>
              <a:rPr lang="es-ES" sz="2400" dirty="0"/>
              <a:t> espectáculos en los que se muestran todos los juegos de agua de las fuentes.</a:t>
            </a:r>
          </a:p>
          <a:p>
            <a:pPr eaLnBrk="1" hangingPunct="1"/>
            <a:r>
              <a:rPr lang="es-ES" sz="2400" dirty="0"/>
              <a:t>En 1979 los jardines, junto con el palacio fueron registrados por la UNESCO como Patrimonio de la humanidad, uno de los 31 monumentos designados en Francia.</a:t>
            </a:r>
          </a:p>
          <a:p>
            <a:pPr eaLnBrk="1" hangingPunct="1"/>
            <a:endParaRPr lang="es-ES" dirty="0"/>
          </a:p>
        </p:txBody>
      </p:sp>
    </p:spTree>
    <p:extLst>
      <p:ext uri="{BB962C8B-B14F-4D97-AF65-F5344CB8AC3E}">
        <p14:creationId xmlns:p14="http://schemas.microsoft.com/office/powerpoint/2010/main" val="38051744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Versaill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212115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Versail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36252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Versailles .-el invernade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7637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Versailles.-Estanque de Apol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1594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Versailles .-Estanque de Neptu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15259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Versaile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1033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Versailes.-Estanque de la Piram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07974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Versailles.-Estanque de Apoll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29332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Versaille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23028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Bosquet_des_bains_d_appolon_du_chateau_de_versail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97664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Versailles.-Francia Triunfa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09123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Versailles.-Estanque de Lato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50855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Versailles.-El parterre de Lato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41516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Versailles.-Templo del Am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464197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Versailes .-El Caserio de la Rei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33413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Versailles.-El Caserio de la Rei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497758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Versailles.-El Caserio de la Re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5369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Título"/>
          <p:cNvSpPr>
            <a:spLocks noGrp="1"/>
          </p:cNvSpPr>
          <p:nvPr>
            <p:ph type="title"/>
          </p:nvPr>
        </p:nvSpPr>
        <p:spPr/>
        <p:txBody>
          <a:bodyPr/>
          <a:lstStyle/>
          <a:p>
            <a:pPr eaLnBrk="1" hangingPunct="1"/>
            <a:r>
              <a:rPr lang="es-ES" dirty="0">
                <a:latin typeface="Algerian" pitchFamily="82" charset="0"/>
              </a:rPr>
              <a:t>Domaine de Villarceaux</a:t>
            </a:r>
          </a:p>
        </p:txBody>
      </p:sp>
      <p:sp>
        <p:nvSpPr>
          <p:cNvPr id="131075" name="2 Marcador de contenido"/>
          <p:cNvSpPr>
            <a:spLocks noGrp="1"/>
          </p:cNvSpPr>
          <p:nvPr>
            <p:ph sz="quarter" idx="1"/>
          </p:nvPr>
        </p:nvSpPr>
        <p:spPr/>
        <p:txBody>
          <a:bodyPr>
            <a:normAutofit lnSpcReduction="10000"/>
          </a:bodyPr>
          <a:lstStyle/>
          <a:p>
            <a:pPr eaLnBrk="1" hangingPunct="1"/>
            <a:r>
              <a:rPr lang="es-ES" sz="2400" dirty="0"/>
              <a:t>El </a:t>
            </a:r>
            <a:r>
              <a:rPr lang="es-ES" sz="2400" b="1" dirty="0"/>
              <a:t>campo</a:t>
            </a:r>
            <a:r>
              <a:rPr lang="es-ES" sz="2400" dirty="0"/>
              <a:t> se encuentra </a:t>
            </a:r>
            <a:r>
              <a:rPr lang="es-ES" sz="2400" b="1" dirty="0"/>
              <a:t>Villarceaux</a:t>
            </a:r>
            <a:r>
              <a:rPr lang="es-ES" sz="2400" dirty="0"/>
              <a:t> Chaussy , una aldea en el Vexin francés en Val-d'Oise , a 5 km de Maudétour-en-Vexin , a 8 km de Magny-en-Vexin , unos 65 kilómetros al noroeste de París.</a:t>
            </a:r>
          </a:p>
          <a:p>
            <a:pPr eaLnBrk="1" hangingPunct="1"/>
            <a:r>
              <a:rPr lang="es-ES" sz="2400" dirty="0"/>
              <a:t> Dominio de la eco-gestión "por el Consejo Regional de Ile-de-France en virtud de un contrato de arrendamiento a largo de 99 años con la Fundación Suiza de Charles Léopold Mayer para el Progreso del Hombre , el propietario, que proporciona un conjunto único por su flota de setenta hectáreas con jardines y caserios del Renacimiento .</a:t>
            </a:r>
          </a:p>
          <a:p>
            <a:pPr eaLnBrk="1" hangingPunct="1"/>
            <a:endParaRPr lang="es-ES" sz="2400" dirty="0"/>
          </a:p>
        </p:txBody>
      </p:sp>
    </p:spTree>
    <p:extLst>
      <p:ext uri="{BB962C8B-B14F-4D97-AF65-F5344CB8AC3E}">
        <p14:creationId xmlns:p14="http://schemas.microsoft.com/office/powerpoint/2010/main" val="248480843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2 Marcador de contenido"/>
          <p:cNvSpPr>
            <a:spLocks noGrp="1"/>
          </p:cNvSpPr>
          <p:nvPr>
            <p:ph sz="quarter" idx="1"/>
          </p:nvPr>
        </p:nvSpPr>
        <p:spPr>
          <a:xfrm>
            <a:off x="914400" y="260350"/>
            <a:ext cx="7041976" cy="5759450"/>
          </a:xfrm>
        </p:spPr>
        <p:txBody>
          <a:bodyPr>
            <a:normAutofit lnSpcReduction="10000"/>
          </a:bodyPr>
          <a:lstStyle/>
          <a:p>
            <a:pPr eaLnBrk="1" hangingPunct="1"/>
            <a:r>
              <a:rPr lang="es-ES" sz="2400" dirty="0"/>
              <a:t>Hermosas vistas en un sitio montañoso, y la presencia de dos castillos, casa solariega del </a:t>
            </a:r>
            <a:r>
              <a:rPr lang="es-ES" sz="2400" baseline="30000" dirty="0"/>
              <a:t>siglo</a:t>
            </a:r>
            <a:r>
              <a:rPr lang="es-ES" sz="2400" dirty="0"/>
              <a:t> XVI que albergó a los amores de Luis de Mornay , Marqués Villarceaux y Ninon de l'Enclos , y una casa de estilo Luis XV del siglo </a:t>
            </a:r>
            <a:r>
              <a:rPr lang="es-ES" sz="2400" baseline="30000" dirty="0"/>
              <a:t>XVIII</a:t>
            </a:r>
            <a:r>
              <a:rPr lang="es-ES" sz="2400" dirty="0"/>
              <a:t>.</a:t>
            </a:r>
          </a:p>
          <a:p>
            <a:pPr eaLnBrk="1" hangingPunct="1"/>
            <a:r>
              <a:rPr lang="es-ES" sz="2400" dirty="0"/>
              <a:t> Estanques y canales se alimentan de muchas fuentes. </a:t>
            </a:r>
          </a:p>
          <a:p>
            <a:pPr eaLnBrk="1" hangingPunct="1"/>
            <a:r>
              <a:rPr lang="es-ES" sz="2400" dirty="0"/>
              <a:t> El último castillo fue construido entre 1755 y 1759 por el arquitecto Jean-Baptiste Courtonne de Charles Jean Baptiste du Tillet, Marqués Villarceaux. "Este es uno de los más bellos edificios y </a:t>
            </a:r>
            <a:r>
              <a:rPr lang="es-ES" dirty="0"/>
              <a:t>el</a:t>
            </a:r>
            <a:r>
              <a:rPr lang="es-ES" sz="2400" dirty="0"/>
              <a:t> último de Luis XV “.</a:t>
            </a:r>
          </a:p>
          <a:p>
            <a:pPr eaLnBrk="1" hangingPunct="1"/>
            <a:r>
              <a:rPr lang="es-ES" sz="2400" dirty="0"/>
              <a:t> Una inscripción conmemorativa que indica la fecha de construcción, 1758 , y el nombre del arquitecto. » </a:t>
            </a:r>
            <a:r>
              <a:rPr lang="es-ES" sz="2400" baseline="30000" dirty="0"/>
              <a:t>.</a:t>
            </a:r>
            <a:endParaRPr lang="es-ES" sz="2400" dirty="0"/>
          </a:p>
          <a:p>
            <a:pPr eaLnBrk="1" hangingPunct="1"/>
            <a:endParaRPr lang="es-ES" dirty="0"/>
          </a:p>
        </p:txBody>
      </p:sp>
    </p:spTree>
    <p:extLst>
      <p:ext uri="{BB962C8B-B14F-4D97-AF65-F5344CB8AC3E}">
        <p14:creationId xmlns:p14="http://schemas.microsoft.com/office/powerpoint/2010/main" val="49316753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Villarceau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644173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Vilarceaux Domino 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21670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Vilarceau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609074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Villarceaux La casa de Nin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852829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Villarceaux.-La casa de Nino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55854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Villarceaux.-La casa de Ninon.-Jardines sobre el agu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62765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TotalTime>
  <Words>3068</Words>
  <Application>Microsoft Office PowerPoint</Application>
  <PresentationFormat>Presentación en pantalla (4:3)</PresentationFormat>
  <Paragraphs>326</Paragraphs>
  <Slides>132</Slides>
  <Notes>99</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132</vt:i4>
      </vt:variant>
    </vt:vector>
  </HeadingPairs>
  <TitlesOfParts>
    <vt:vector size="138" baseType="lpstr">
      <vt:lpstr>Algerian</vt:lpstr>
      <vt:lpstr>Calibri</vt:lpstr>
      <vt:lpstr>Century Schoolbook</vt:lpstr>
      <vt:lpstr>Wingdings</vt:lpstr>
      <vt:lpstr>Wingdings 2</vt:lpstr>
      <vt:lpstr>Default Theme</vt:lpstr>
      <vt:lpstr>EUROPA.-LA VUELTA AL MUNDO EN 885 JARDINES.-  CASTILLOS DE FRANCIA.-E</vt:lpstr>
      <vt:lpstr>Castillo de Amboise</vt:lpstr>
      <vt:lpstr>Presentación de PowerPoint</vt:lpstr>
      <vt:lpstr>Presentación de PowerPoint</vt:lpstr>
      <vt:lpstr>Presentación de PowerPoint</vt:lpstr>
      <vt:lpstr>Presentación de PowerPoint</vt:lpstr>
      <vt:lpstr>Presentación de PowerPoint</vt:lpstr>
      <vt:lpstr>Castillo de Courances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Castillo de Courson</vt:lpstr>
      <vt:lpstr>Presentación de PowerPoint</vt:lpstr>
      <vt:lpstr>Presentación de PowerPoint</vt:lpstr>
      <vt:lpstr>Presentación de PowerPoint</vt:lpstr>
      <vt:lpstr>Presentación de PowerPoint</vt:lpstr>
      <vt:lpstr>Presentación de PowerPoint</vt:lpstr>
      <vt:lpstr>Castillo de la Ballue</vt:lpstr>
      <vt:lpstr>Presentación de PowerPoint</vt:lpstr>
      <vt:lpstr>Presentación de PowerPoint</vt:lpstr>
      <vt:lpstr>Presentación de PowerPoint</vt:lpstr>
      <vt:lpstr>Presentación de PowerPoint</vt:lpstr>
      <vt:lpstr>Presentación de PowerPoint</vt:lpstr>
      <vt:lpstr>Castillo de Lude</vt:lpstr>
      <vt:lpstr>Presentación de PowerPoint</vt:lpstr>
      <vt:lpstr>Presentación de PowerPoint</vt:lpstr>
      <vt:lpstr>Presentación de PowerPoint</vt:lpstr>
      <vt:lpstr>Presentación de PowerPoint</vt:lpstr>
      <vt:lpstr>Presentación de PowerPoint</vt:lpstr>
      <vt:lpstr>Castillo de Rambouillet</vt:lpstr>
      <vt:lpstr>Presentación de PowerPoint</vt:lpstr>
      <vt:lpstr>Presentación de PowerPoint</vt:lpstr>
      <vt:lpstr>Presentación de PowerPoint</vt:lpstr>
      <vt:lpstr>Presentación de PowerPoint</vt:lpstr>
      <vt:lpstr>Presentación de PowerPoint</vt:lpstr>
      <vt:lpstr>Castillo de Saint Germain de Laye</vt:lpstr>
      <vt:lpstr>Presentación de PowerPoint</vt:lpstr>
      <vt:lpstr>Presentación de PowerPoint</vt:lpstr>
      <vt:lpstr>Presentación de PowerPoint</vt:lpstr>
      <vt:lpstr>Dominio de Coubertin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Dominio de Malmaison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Fontainebleau</vt:lpstr>
      <vt:lpstr>Presentación de PowerPoint</vt:lpstr>
      <vt:lpstr>Presentación de PowerPoint</vt:lpstr>
      <vt:lpstr>Presentación de PowerPoint</vt:lpstr>
      <vt:lpstr>Presentación de PowerPoint</vt:lpstr>
      <vt:lpstr>Presentación de PowerPoint</vt:lpstr>
      <vt:lpstr>Parc de Sceaux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Marly le Roi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Vaux-le Vicompte</vt:lpstr>
      <vt:lpstr>Presentación de PowerPoint</vt:lpstr>
      <vt:lpstr>Presentación de PowerPoint</vt:lpstr>
      <vt:lpstr>Presentación de PowerPoint</vt:lpstr>
      <vt:lpstr>Presentación de PowerPoint</vt:lpstr>
      <vt:lpstr>Presentación de PowerPoint</vt:lpstr>
      <vt:lpstr>Versailles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Domaine de Villarceaux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8</cp:revision>
  <dcterms:created xsi:type="dcterms:W3CDTF">2013-09-07T04:16:19Z</dcterms:created>
  <dcterms:modified xsi:type="dcterms:W3CDTF">2018-03-10T04:56:55Z</dcterms:modified>
</cp:coreProperties>
</file>