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15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89" r:id="rId24"/>
    <p:sldId id="276" r:id="rId25"/>
    <p:sldId id="277" r:id="rId26"/>
    <p:sldId id="285" r:id="rId27"/>
    <p:sldId id="278" r:id="rId28"/>
    <p:sldId id="286" r:id="rId29"/>
    <p:sldId id="279" r:id="rId30"/>
    <p:sldId id="284" r:id="rId31"/>
    <p:sldId id="388" r:id="rId32"/>
    <p:sldId id="287" r:id="rId33"/>
    <p:sldId id="392" r:id="rId34"/>
    <p:sldId id="394" r:id="rId35"/>
    <p:sldId id="393" r:id="rId36"/>
    <p:sldId id="280" r:id="rId37"/>
    <p:sldId id="281" r:id="rId38"/>
    <p:sldId id="282" r:id="rId39"/>
    <p:sldId id="288" r:id="rId40"/>
    <p:sldId id="385" r:id="rId41"/>
    <p:sldId id="386" r:id="rId42"/>
    <p:sldId id="387" r:id="rId43"/>
    <p:sldId id="391" r:id="rId44"/>
    <p:sldId id="291" r:id="rId45"/>
    <p:sldId id="292" r:id="rId46"/>
    <p:sldId id="293" r:id="rId47"/>
    <p:sldId id="294" r:id="rId48"/>
    <p:sldId id="296" r:id="rId49"/>
    <p:sldId id="297" r:id="rId50"/>
    <p:sldId id="298" r:id="rId51"/>
    <p:sldId id="299" r:id="rId52"/>
    <p:sldId id="300" r:id="rId53"/>
    <p:sldId id="301" r:id="rId54"/>
    <p:sldId id="302" r:id="rId55"/>
    <p:sldId id="304" r:id="rId56"/>
    <p:sldId id="395" r:id="rId57"/>
    <p:sldId id="396" r:id="rId58"/>
    <p:sldId id="397" r:id="rId59"/>
    <p:sldId id="398" r:id="rId60"/>
    <p:sldId id="399" r:id="rId61"/>
    <p:sldId id="400" r:id="rId62"/>
    <p:sldId id="401" r:id="rId63"/>
    <p:sldId id="402" r:id="rId64"/>
    <p:sldId id="403" r:id="rId65"/>
    <p:sldId id="404" r:id="rId66"/>
    <p:sldId id="405" r:id="rId67"/>
    <p:sldId id="406" r:id="rId68"/>
    <p:sldId id="407" r:id="rId69"/>
    <p:sldId id="408" r:id="rId70"/>
    <p:sldId id="409" r:id="rId71"/>
    <p:sldId id="325" r:id="rId72"/>
    <p:sldId id="412" r:id="rId73"/>
    <p:sldId id="413" r:id="rId74"/>
    <p:sldId id="410" r:id="rId75"/>
    <p:sldId id="328" r:id="rId76"/>
    <p:sldId id="331" r:id="rId77"/>
    <p:sldId id="333" r:id="rId78"/>
    <p:sldId id="326" r:id="rId79"/>
    <p:sldId id="327" r:id="rId80"/>
    <p:sldId id="329" r:id="rId81"/>
    <p:sldId id="330" r:id="rId82"/>
    <p:sldId id="332" r:id="rId83"/>
    <p:sldId id="411" r:id="rId84"/>
    <p:sldId id="334" r:id="rId85"/>
    <p:sldId id="335" r:id="rId86"/>
    <p:sldId id="336" r:id="rId87"/>
    <p:sldId id="337" r:id="rId88"/>
    <p:sldId id="338" r:id="rId89"/>
    <p:sldId id="339" r:id="rId90"/>
    <p:sldId id="414" r:id="rId91"/>
    <p:sldId id="427" r:id="rId92"/>
    <p:sldId id="423" r:id="rId93"/>
    <p:sldId id="342" r:id="rId94"/>
    <p:sldId id="343" r:id="rId95"/>
    <p:sldId id="415" r:id="rId96"/>
    <p:sldId id="416" r:id="rId97"/>
    <p:sldId id="352" r:id="rId98"/>
    <p:sldId id="364" r:id="rId99"/>
    <p:sldId id="346" r:id="rId100"/>
    <p:sldId id="340" r:id="rId101"/>
    <p:sldId id="433" r:id="rId102"/>
    <p:sldId id="341" r:id="rId103"/>
    <p:sldId id="344" r:id="rId104"/>
    <p:sldId id="345" r:id="rId105"/>
    <p:sldId id="347" r:id="rId106"/>
    <p:sldId id="348" r:id="rId107"/>
    <p:sldId id="422" r:id="rId108"/>
    <p:sldId id="349" r:id="rId109"/>
    <p:sldId id="350" r:id="rId110"/>
    <p:sldId id="351" r:id="rId111"/>
    <p:sldId id="353" r:id="rId112"/>
    <p:sldId id="354" r:id="rId113"/>
    <p:sldId id="355" r:id="rId114"/>
    <p:sldId id="356" r:id="rId115"/>
    <p:sldId id="357" r:id="rId116"/>
    <p:sldId id="383" r:id="rId117"/>
    <p:sldId id="358" r:id="rId118"/>
    <p:sldId id="359" r:id="rId119"/>
    <p:sldId id="360" r:id="rId120"/>
    <p:sldId id="361" r:id="rId121"/>
    <p:sldId id="362" r:id="rId122"/>
    <p:sldId id="363" r:id="rId123"/>
    <p:sldId id="365" r:id="rId124"/>
    <p:sldId id="378" r:id="rId125"/>
    <p:sldId id="366" r:id="rId126"/>
    <p:sldId id="367" r:id="rId127"/>
    <p:sldId id="368" r:id="rId128"/>
    <p:sldId id="369" r:id="rId129"/>
    <p:sldId id="434" r:id="rId130"/>
    <p:sldId id="429" r:id="rId131"/>
    <p:sldId id="426" r:id="rId132"/>
    <p:sldId id="421" r:id="rId133"/>
    <p:sldId id="370" r:id="rId134"/>
    <p:sldId id="372" r:id="rId135"/>
    <p:sldId id="371" r:id="rId136"/>
    <p:sldId id="373" r:id="rId137"/>
    <p:sldId id="374" r:id="rId138"/>
    <p:sldId id="376" r:id="rId139"/>
    <p:sldId id="430" r:id="rId140"/>
    <p:sldId id="377" r:id="rId141"/>
    <p:sldId id="384" r:id="rId142"/>
    <p:sldId id="379" r:id="rId143"/>
    <p:sldId id="380" r:id="rId144"/>
    <p:sldId id="381" r:id="rId145"/>
    <p:sldId id="382" r:id="rId146"/>
    <p:sldId id="419" r:id="rId147"/>
    <p:sldId id="428" r:id="rId148"/>
    <p:sldId id="431" r:id="rId149"/>
    <p:sldId id="432"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tableStyles" Target="tableStyle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notesMaster" Target="notesMasters/notes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theme" Target="theme/theme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C03F-0BEC-4B88-BBB0-0B8A9C0CE06B}" type="datetimeFigureOut">
              <a:rPr lang="es-ES" smtClean="0"/>
              <a:t>15/03/2018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13E577-C2BA-46E2-A6C7-A35AE624309B}" type="slidenum">
              <a:rPr lang="es-ES" smtClean="0"/>
              <a:t>‹Nº›</a:t>
            </a:fld>
            <a:endParaRPr lang="es-ES" dirty="0"/>
          </a:p>
        </p:txBody>
      </p:sp>
    </p:spTree>
    <p:extLst>
      <p:ext uri="{BB962C8B-B14F-4D97-AF65-F5344CB8AC3E}">
        <p14:creationId xmlns:p14="http://schemas.microsoft.com/office/powerpoint/2010/main" val="10896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55461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988783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n-lt"/>
                <a:ea typeface="+mn-ea"/>
                <a:cs typeface="+mn-cs"/>
              </a:rPr>
              <a:t>Château de La Roche Courbon in Saint-Porchaire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67066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711123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772287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82181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25641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262730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992217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792183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716030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603179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197575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444065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617139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815564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217433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698915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28</a:t>
            </a:fld>
            <a:endParaRPr lang="es-ES" dirty="0"/>
          </a:p>
        </p:txBody>
      </p:sp>
    </p:spTree>
    <p:extLst>
      <p:ext uri="{BB962C8B-B14F-4D97-AF65-F5344CB8AC3E}">
        <p14:creationId xmlns:p14="http://schemas.microsoft.com/office/powerpoint/2010/main" val="3375126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890824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30</a:t>
            </a:fld>
            <a:endParaRPr lang="es-ES" dirty="0"/>
          </a:p>
        </p:txBody>
      </p:sp>
    </p:spTree>
    <p:extLst>
      <p:ext uri="{BB962C8B-B14F-4D97-AF65-F5344CB8AC3E}">
        <p14:creationId xmlns:p14="http://schemas.microsoft.com/office/powerpoint/2010/main" val="385582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32</a:t>
            </a:fld>
            <a:endParaRPr lang="es-ES" dirty="0"/>
          </a:p>
        </p:txBody>
      </p:sp>
    </p:spTree>
    <p:extLst>
      <p:ext uri="{BB962C8B-B14F-4D97-AF65-F5344CB8AC3E}">
        <p14:creationId xmlns:p14="http://schemas.microsoft.com/office/powerpoint/2010/main" val="3709424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441906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409561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375557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979762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37</a:t>
            </a:fld>
            <a:endParaRPr lang="es-ES" dirty="0"/>
          </a:p>
        </p:txBody>
      </p:sp>
    </p:spTree>
    <p:extLst>
      <p:ext uri="{BB962C8B-B14F-4D97-AF65-F5344CB8AC3E}">
        <p14:creationId xmlns:p14="http://schemas.microsoft.com/office/powerpoint/2010/main" val="355270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38</a:t>
            </a:fld>
            <a:endParaRPr lang="es-ES" dirty="0"/>
          </a:p>
        </p:txBody>
      </p:sp>
    </p:spTree>
    <p:extLst>
      <p:ext uri="{BB962C8B-B14F-4D97-AF65-F5344CB8AC3E}">
        <p14:creationId xmlns:p14="http://schemas.microsoft.com/office/powerpoint/2010/main" val="116072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39</a:t>
            </a:fld>
            <a:endParaRPr lang="es-ES" dirty="0"/>
          </a:p>
        </p:txBody>
      </p:sp>
    </p:spTree>
    <p:extLst>
      <p:ext uri="{BB962C8B-B14F-4D97-AF65-F5344CB8AC3E}">
        <p14:creationId xmlns:p14="http://schemas.microsoft.com/office/powerpoint/2010/main" val="428192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40</a:t>
            </a:fld>
            <a:endParaRPr lang="es-ES" dirty="0"/>
          </a:p>
        </p:txBody>
      </p:sp>
    </p:spTree>
    <p:extLst>
      <p:ext uri="{BB962C8B-B14F-4D97-AF65-F5344CB8AC3E}">
        <p14:creationId xmlns:p14="http://schemas.microsoft.com/office/powerpoint/2010/main" val="3033110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068685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213924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85254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6958730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1155411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20051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10889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7532753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53</a:t>
            </a:fld>
            <a:endParaRPr lang="es-ES" dirty="0"/>
          </a:p>
        </p:txBody>
      </p:sp>
    </p:spTree>
    <p:extLst>
      <p:ext uri="{BB962C8B-B14F-4D97-AF65-F5344CB8AC3E}">
        <p14:creationId xmlns:p14="http://schemas.microsoft.com/office/powerpoint/2010/main" val="25647680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54</a:t>
            </a:fld>
            <a:endParaRPr lang="es-ES" dirty="0"/>
          </a:p>
        </p:txBody>
      </p:sp>
    </p:spTree>
    <p:extLst>
      <p:ext uri="{BB962C8B-B14F-4D97-AF65-F5344CB8AC3E}">
        <p14:creationId xmlns:p14="http://schemas.microsoft.com/office/powerpoint/2010/main" val="2438888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55</a:t>
            </a:fld>
            <a:endParaRPr lang="es-ES" dirty="0"/>
          </a:p>
        </p:txBody>
      </p:sp>
    </p:spTree>
    <p:extLst>
      <p:ext uri="{BB962C8B-B14F-4D97-AF65-F5344CB8AC3E}">
        <p14:creationId xmlns:p14="http://schemas.microsoft.com/office/powerpoint/2010/main" val="1770143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56</a:t>
            </a:fld>
            <a:endParaRPr lang="es-ES" dirty="0"/>
          </a:p>
        </p:txBody>
      </p:sp>
    </p:spTree>
    <p:extLst>
      <p:ext uri="{BB962C8B-B14F-4D97-AF65-F5344CB8AC3E}">
        <p14:creationId xmlns:p14="http://schemas.microsoft.com/office/powerpoint/2010/main" val="189493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57</a:t>
            </a:fld>
            <a:endParaRPr lang="es-ES" dirty="0"/>
          </a:p>
        </p:txBody>
      </p:sp>
    </p:spTree>
    <p:extLst>
      <p:ext uri="{BB962C8B-B14F-4D97-AF65-F5344CB8AC3E}">
        <p14:creationId xmlns:p14="http://schemas.microsoft.com/office/powerpoint/2010/main" val="2439249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58</a:t>
            </a:fld>
            <a:endParaRPr lang="es-ES" dirty="0"/>
          </a:p>
        </p:txBody>
      </p:sp>
    </p:spTree>
    <p:extLst>
      <p:ext uri="{BB962C8B-B14F-4D97-AF65-F5344CB8AC3E}">
        <p14:creationId xmlns:p14="http://schemas.microsoft.com/office/powerpoint/2010/main" val="3336268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59</a:t>
            </a:fld>
            <a:endParaRPr lang="es-ES" dirty="0"/>
          </a:p>
        </p:txBody>
      </p:sp>
    </p:spTree>
    <p:extLst>
      <p:ext uri="{BB962C8B-B14F-4D97-AF65-F5344CB8AC3E}">
        <p14:creationId xmlns:p14="http://schemas.microsoft.com/office/powerpoint/2010/main" val="21404855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60</a:t>
            </a:fld>
            <a:endParaRPr lang="es-ES" dirty="0"/>
          </a:p>
        </p:txBody>
      </p:sp>
    </p:spTree>
    <p:extLst>
      <p:ext uri="{BB962C8B-B14F-4D97-AF65-F5344CB8AC3E}">
        <p14:creationId xmlns:p14="http://schemas.microsoft.com/office/powerpoint/2010/main" val="5554652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61</a:t>
            </a:fld>
            <a:endParaRPr lang="es-ES" dirty="0"/>
          </a:p>
        </p:txBody>
      </p:sp>
    </p:spTree>
    <p:extLst>
      <p:ext uri="{BB962C8B-B14F-4D97-AF65-F5344CB8AC3E}">
        <p14:creationId xmlns:p14="http://schemas.microsoft.com/office/powerpoint/2010/main" val="2682647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62</a:t>
            </a:fld>
            <a:endParaRPr lang="es-ES" dirty="0"/>
          </a:p>
        </p:txBody>
      </p:sp>
    </p:spTree>
    <p:extLst>
      <p:ext uri="{BB962C8B-B14F-4D97-AF65-F5344CB8AC3E}">
        <p14:creationId xmlns:p14="http://schemas.microsoft.com/office/powerpoint/2010/main" val="19090249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63</a:t>
            </a:fld>
            <a:endParaRPr lang="es-ES" dirty="0"/>
          </a:p>
        </p:txBody>
      </p:sp>
    </p:spTree>
    <p:extLst>
      <p:ext uri="{BB962C8B-B14F-4D97-AF65-F5344CB8AC3E}">
        <p14:creationId xmlns:p14="http://schemas.microsoft.com/office/powerpoint/2010/main" val="6727609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64</a:t>
            </a:fld>
            <a:endParaRPr lang="es-ES" dirty="0"/>
          </a:p>
        </p:txBody>
      </p:sp>
    </p:spTree>
    <p:extLst>
      <p:ext uri="{BB962C8B-B14F-4D97-AF65-F5344CB8AC3E}">
        <p14:creationId xmlns:p14="http://schemas.microsoft.com/office/powerpoint/2010/main" val="2593927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65</a:t>
            </a:fld>
            <a:endParaRPr lang="es-ES" dirty="0"/>
          </a:p>
        </p:txBody>
      </p:sp>
    </p:spTree>
    <p:extLst>
      <p:ext uri="{BB962C8B-B14F-4D97-AF65-F5344CB8AC3E}">
        <p14:creationId xmlns:p14="http://schemas.microsoft.com/office/powerpoint/2010/main" val="28790148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66</a:t>
            </a:fld>
            <a:endParaRPr lang="es-ES" dirty="0"/>
          </a:p>
        </p:txBody>
      </p:sp>
    </p:spTree>
    <p:extLst>
      <p:ext uri="{BB962C8B-B14F-4D97-AF65-F5344CB8AC3E}">
        <p14:creationId xmlns:p14="http://schemas.microsoft.com/office/powerpoint/2010/main" val="11339442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67</a:t>
            </a:fld>
            <a:endParaRPr lang="es-ES" dirty="0"/>
          </a:p>
        </p:txBody>
      </p:sp>
    </p:spTree>
    <p:extLst>
      <p:ext uri="{BB962C8B-B14F-4D97-AF65-F5344CB8AC3E}">
        <p14:creationId xmlns:p14="http://schemas.microsoft.com/office/powerpoint/2010/main" val="16350372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69</a:t>
            </a:fld>
            <a:endParaRPr lang="es-ES" dirty="0"/>
          </a:p>
        </p:txBody>
      </p:sp>
    </p:spTree>
    <p:extLst>
      <p:ext uri="{BB962C8B-B14F-4D97-AF65-F5344CB8AC3E}">
        <p14:creationId xmlns:p14="http://schemas.microsoft.com/office/powerpoint/2010/main" val="24184000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70</a:t>
            </a:fld>
            <a:endParaRPr lang="es-ES" dirty="0"/>
          </a:p>
        </p:txBody>
      </p:sp>
    </p:spTree>
    <p:extLst>
      <p:ext uri="{BB962C8B-B14F-4D97-AF65-F5344CB8AC3E}">
        <p14:creationId xmlns:p14="http://schemas.microsoft.com/office/powerpoint/2010/main" val="10657542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71</a:t>
            </a:fld>
            <a:endParaRPr lang="es-ES" dirty="0"/>
          </a:p>
        </p:txBody>
      </p:sp>
    </p:spTree>
    <p:extLst>
      <p:ext uri="{BB962C8B-B14F-4D97-AF65-F5344CB8AC3E}">
        <p14:creationId xmlns:p14="http://schemas.microsoft.com/office/powerpoint/2010/main" val="27298539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6740635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6577859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01540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3788423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Chateau</a:t>
            </a:r>
            <a:r>
              <a:rPr lang="es-ES" baseline="0" dirty="0"/>
              <a:t> </a:t>
            </a:r>
            <a:r>
              <a:rPr lang="es-ES" dirty="0"/>
              <a:t>de</a:t>
            </a:r>
            <a:r>
              <a:rPr lang="es-ES" baseline="0" dirty="0"/>
              <a:t> C</a:t>
            </a:r>
            <a:r>
              <a:rPr lang="es-ES" dirty="0"/>
              <a:t>ordes.-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7163347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760435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928352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0610126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80</a:t>
            </a:fld>
            <a:endParaRPr lang="es-ES" dirty="0"/>
          </a:p>
        </p:txBody>
      </p:sp>
    </p:spTree>
    <p:extLst>
      <p:ext uri="{BB962C8B-B14F-4D97-AF65-F5344CB8AC3E}">
        <p14:creationId xmlns:p14="http://schemas.microsoft.com/office/powerpoint/2010/main" val="21406644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1591478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87</a:t>
            </a:fld>
            <a:endParaRPr lang="es-ES" dirty="0"/>
          </a:p>
        </p:txBody>
      </p:sp>
    </p:spTree>
    <p:extLst>
      <p:ext uri="{BB962C8B-B14F-4D97-AF65-F5344CB8AC3E}">
        <p14:creationId xmlns:p14="http://schemas.microsoft.com/office/powerpoint/2010/main" val="27875556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88</a:t>
            </a:fld>
            <a:endParaRPr lang="es-ES" dirty="0"/>
          </a:p>
        </p:txBody>
      </p:sp>
    </p:spTree>
    <p:extLst>
      <p:ext uri="{BB962C8B-B14F-4D97-AF65-F5344CB8AC3E}">
        <p14:creationId xmlns:p14="http://schemas.microsoft.com/office/powerpoint/2010/main" val="12724115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89</a:t>
            </a:fld>
            <a:endParaRPr lang="es-ES" dirty="0"/>
          </a:p>
        </p:txBody>
      </p:sp>
    </p:spTree>
    <p:extLst>
      <p:ext uri="{BB962C8B-B14F-4D97-AF65-F5344CB8AC3E}">
        <p14:creationId xmlns:p14="http://schemas.microsoft.com/office/powerpoint/2010/main" val="4570875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9761029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8489072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92</a:t>
            </a:fld>
            <a:endParaRPr lang="es-ES" dirty="0"/>
          </a:p>
        </p:txBody>
      </p:sp>
    </p:spTree>
    <p:extLst>
      <p:ext uri="{BB962C8B-B14F-4D97-AF65-F5344CB8AC3E}">
        <p14:creationId xmlns:p14="http://schemas.microsoft.com/office/powerpoint/2010/main" val="29833699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93</a:t>
            </a:fld>
            <a:endParaRPr lang="es-ES" dirty="0"/>
          </a:p>
        </p:txBody>
      </p:sp>
    </p:spTree>
    <p:extLst>
      <p:ext uri="{BB962C8B-B14F-4D97-AF65-F5344CB8AC3E}">
        <p14:creationId xmlns:p14="http://schemas.microsoft.com/office/powerpoint/2010/main" val="28573860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0865573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2127257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6601694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0405075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98</a:t>
            </a:fld>
            <a:endParaRPr lang="es-ES" dirty="0"/>
          </a:p>
        </p:txBody>
      </p:sp>
    </p:spTree>
    <p:extLst>
      <p:ext uri="{BB962C8B-B14F-4D97-AF65-F5344CB8AC3E}">
        <p14:creationId xmlns:p14="http://schemas.microsoft.com/office/powerpoint/2010/main" val="37855847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9884809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6993507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4021009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du</a:t>
            </a:r>
            <a:r>
              <a:rPr lang="es-ES" baseline="0" dirty="0"/>
              <a:t> C</a:t>
            </a:r>
            <a:r>
              <a:rPr lang="es-ES" dirty="0"/>
              <a:t>hateau</a:t>
            </a:r>
            <a:r>
              <a:rPr lang="es-ES" baseline="0" dirty="0"/>
              <a:t> </a:t>
            </a:r>
            <a:r>
              <a:rPr lang="es-ES" dirty="0"/>
              <a:t>de</a:t>
            </a:r>
            <a:r>
              <a:rPr lang="es-ES" baseline="0" dirty="0"/>
              <a:t> B</a:t>
            </a:r>
            <a:r>
              <a:rPr lang="es-ES" dirty="0"/>
              <a:t>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4109911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104</a:t>
            </a:fld>
            <a:endParaRPr lang="es-ES" dirty="0"/>
          </a:p>
        </p:txBody>
      </p:sp>
    </p:spTree>
    <p:extLst>
      <p:ext uri="{BB962C8B-B14F-4D97-AF65-F5344CB8AC3E}">
        <p14:creationId xmlns:p14="http://schemas.microsoft.com/office/powerpoint/2010/main" val="13038815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0911682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835199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3553049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7207348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468979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5384816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4208577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5298833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7303922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0677925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14252182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7446369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2972848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22579334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3303465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2651930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7088069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9897193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3970184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3649584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51234209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126</a:t>
            </a:fld>
            <a:endParaRPr lang="es-ES" dirty="0"/>
          </a:p>
        </p:txBody>
      </p:sp>
    </p:spTree>
    <p:extLst>
      <p:ext uri="{BB962C8B-B14F-4D97-AF65-F5344CB8AC3E}">
        <p14:creationId xmlns:p14="http://schemas.microsoft.com/office/powerpoint/2010/main" val="26455202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127</a:t>
            </a:fld>
            <a:endParaRPr lang="es-ES" dirty="0"/>
          </a:p>
        </p:txBody>
      </p:sp>
    </p:spTree>
    <p:extLst>
      <p:ext uri="{BB962C8B-B14F-4D97-AF65-F5344CB8AC3E}">
        <p14:creationId xmlns:p14="http://schemas.microsoft.com/office/powerpoint/2010/main" val="7007537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Breteuil-Rosier</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128</a:t>
            </a:fld>
            <a:endParaRPr lang="es-ES" dirty="0"/>
          </a:p>
        </p:txBody>
      </p:sp>
    </p:spTree>
    <p:extLst>
      <p:ext uri="{BB962C8B-B14F-4D97-AF65-F5344CB8AC3E}">
        <p14:creationId xmlns:p14="http://schemas.microsoft.com/office/powerpoint/2010/main" val="33938496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129</a:t>
            </a:fld>
            <a:endParaRPr lang="es-ES" dirty="0"/>
          </a:p>
        </p:txBody>
      </p:sp>
    </p:spTree>
    <p:extLst>
      <p:ext uri="{BB962C8B-B14F-4D97-AF65-F5344CB8AC3E}">
        <p14:creationId xmlns:p14="http://schemas.microsoft.com/office/powerpoint/2010/main" val="804441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77998845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28389036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6296329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77928062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90809208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183882279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136</a:t>
            </a:fld>
            <a:endParaRPr lang="es-ES" dirty="0"/>
          </a:p>
        </p:txBody>
      </p:sp>
    </p:spTree>
    <p:extLst>
      <p:ext uri="{BB962C8B-B14F-4D97-AF65-F5344CB8AC3E}">
        <p14:creationId xmlns:p14="http://schemas.microsoft.com/office/powerpoint/2010/main" val="29647838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40209724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24506847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52301183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59853998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97448188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23066386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143</a:t>
            </a:fld>
            <a:endParaRPr lang="es-ES" dirty="0"/>
          </a:p>
        </p:txBody>
      </p:sp>
    </p:spTree>
    <p:extLst>
      <p:ext uri="{BB962C8B-B14F-4D97-AF65-F5344CB8AC3E}">
        <p14:creationId xmlns:p14="http://schemas.microsoft.com/office/powerpoint/2010/main" val="184051200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144</a:t>
            </a:fld>
            <a:endParaRPr lang="es-ES" dirty="0"/>
          </a:p>
        </p:txBody>
      </p:sp>
    </p:spTree>
    <p:extLst>
      <p:ext uri="{BB962C8B-B14F-4D97-AF65-F5344CB8AC3E}">
        <p14:creationId xmlns:p14="http://schemas.microsoft.com/office/powerpoint/2010/main" val="383178046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145</a:t>
            </a:fld>
            <a:endParaRPr lang="es-ES" dirty="0"/>
          </a:p>
        </p:txBody>
      </p:sp>
    </p:spTree>
    <p:extLst>
      <p:ext uri="{BB962C8B-B14F-4D97-AF65-F5344CB8AC3E}">
        <p14:creationId xmlns:p14="http://schemas.microsoft.com/office/powerpoint/2010/main" val="75657845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146</a:t>
            </a:fld>
            <a:endParaRPr lang="es-ES" dirty="0"/>
          </a:p>
        </p:txBody>
      </p:sp>
    </p:spTree>
    <p:extLst>
      <p:ext uri="{BB962C8B-B14F-4D97-AF65-F5344CB8AC3E}">
        <p14:creationId xmlns:p14="http://schemas.microsoft.com/office/powerpoint/2010/main" val="3601326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16211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92325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1521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50341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86390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38277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7774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94189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82197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05972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417773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59009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41767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53690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7826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53054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2734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17715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04754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56774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34418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51993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048366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4483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498163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2656856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298135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882420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557334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1546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527582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46988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97191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7215251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916266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06025603"/>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hyperlink" Target="http://www.google.es/url?sa=i&amp;rct=j&amp;q=Ch%C3%A2teau_d'Ainay-le-Vieil&amp;source=images&amp;cd=&amp;cad=rja&amp;docid=W8tvwaGx74Z7PM&amp;tbnid=dlYG-Vu67IHGlM:&amp;ved=0CAUQjRw&amp;url=http://www.berryprovince.com/les-plus-berry-province/jardins-secrets-en-berry2/les-jardins-du-chateau-d-ainay-le-vieil&amp;ei=WIwLUqfKN6Sg0wWd9oCQCg&amp;bvm=bv.50723672,d.ZGU&amp;psig=AFQjCNFgnqFCH5Ps42m9eTpdzRqJva2VIQ&amp;ust=1376574915444511" TargetMode="External"/><Relationship Id="rId2" Type="http://schemas.openxmlformats.org/officeDocument/2006/relationships/notesSlide" Target="../notesSlides/notesSlide38.xml"/><Relationship Id="rId1" Type="http://schemas.openxmlformats.org/officeDocument/2006/relationships/slideLayout" Target="../slideLayouts/slideLayout29.xml"/><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29.xml"/><Relationship Id="rId4" Type="http://schemas.openxmlformats.org/officeDocument/2006/relationships/image" Target="../media/image44.jp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40.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40.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40.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40.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40.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40.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40.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40.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40.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40.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40.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40.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40.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0.xml"/><Relationship Id="rId1" Type="http://schemas.openxmlformats.org/officeDocument/2006/relationships/slideLayout" Target="../slideLayouts/slideLayout4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40.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4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40.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40.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40.xml"/><Relationship Id="rId4" Type="http://schemas.openxmlformats.org/officeDocument/2006/relationships/image" Target="../media/image112.jpg"/></Relationships>
</file>

<file path=ppt/slides/_rels/slide12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06.xml"/><Relationship Id="rId1" Type="http://schemas.openxmlformats.org/officeDocument/2006/relationships/slideLayout" Target="../slideLayouts/slideLayout40.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40.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40.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9.xml"/><Relationship Id="rId1" Type="http://schemas.openxmlformats.org/officeDocument/2006/relationships/slideLayout" Target="../slideLayouts/slideLayout40.xml"/></Relationships>
</file>

<file path=ppt/slides/_rels/slide13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0.xml"/><Relationship Id="rId1" Type="http://schemas.openxmlformats.org/officeDocument/2006/relationships/slideLayout" Target="../slideLayouts/slideLayout40.xml"/></Relationships>
</file>

<file path=ppt/slides/_rels/slide13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40.xml"/></Relationships>
</file>

<file path=ppt/slides/_rels/slide13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2.xml"/><Relationship Id="rId1" Type="http://schemas.openxmlformats.org/officeDocument/2006/relationships/slideLayout" Target="../slideLayouts/slideLayout40.xml"/><Relationship Id="rId6" Type="http://schemas.openxmlformats.org/officeDocument/2006/relationships/image" Target="../media/image120.jpg"/><Relationship Id="rId5" Type="http://schemas.openxmlformats.org/officeDocument/2006/relationships/image" Target="../media/image119.jpg"/><Relationship Id="rId4" Type="http://schemas.openxmlformats.org/officeDocument/2006/relationships/image" Target="../media/image95.jpg"/></Relationships>
</file>

<file path=ppt/slides/_rels/slide134.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3.xml"/><Relationship Id="rId1" Type="http://schemas.openxmlformats.org/officeDocument/2006/relationships/slideLayout" Target="../slideLayouts/slideLayout40.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4.xml"/><Relationship Id="rId1" Type="http://schemas.openxmlformats.org/officeDocument/2006/relationships/slideLayout" Target="../slideLayouts/slideLayout40.xml"/></Relationships>
</file>

<file path=ppt/slides/_rels/slide13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5.xml"/><Relationship Id="rId1" Type="http://schemas.openxmlformats.org/officeDocument/2006/relationships/slideLayout" Target="../slideLayouts/slideLayout40.xml"/></Relationships>
</file>

<file path=ppt/slides/_rels/slide13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6.xml"/><Relationship Id="rId1" Type="http://schemas.openxmlformats.org/officeDocument/2006/relationships/slideLayout" Target="../slideLayouts/slideLayout40.xml"/></Relationships>
</file>

<file path=ppt/slides/_rels/slide13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7.xml"/><Relationship Id="rId1" Type="http://schemas.openxmlformats.org/officeDocument/2006/relationships/slideLayout" Target="../slideLayouts/slideLayout40.xml"/></Relationships>
</file>

<file path=ppt/slides/_rels/slide13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8.xml"/><Relationship Id="rId1" Type="http://schemas.openxmlformats.org/officeDocument/2006/relationships/slideLayout" Target="../slideLayouts/slideLayout40.xml"/></Relationships>
</file>

<file path=ppt/slides/_rels/slide14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9.xml"/><Relationship Id="rId1" Type="http://schemas.openxmlformats.org/officeDocument/2006/relationships/slideLayout" Target="../slideLayouts/slideLayout40.xml"/></Relationships>
</file>

<file path=ppt/slides/_rels/slide14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0.xml"/><Relationship Id="rId1" Type="http://schemas.openxmlformats.org/officeDocument/2006/relationships/slideLayout" Target="../slideLayouts/slideLayout40.xml"/></Relationships>
</file>

<file path=ppt/slides/_rels/slide14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1.xml"/><Relationship Id="rId1" Type="http://schemas.openxmlformats.org/officeDocument/2006/relationships/slideLayout" Target="../slideLayouts/slideLayout40.xml"/></Relationships>
</file>

<file path=ppt/slides/_rels/slide14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2.xml"/><Relationship Id="rId1" Type="http://schemas.openxmlformats.org/officeDocument/2006/relationships/slideLayout" Target="../slideLayouts/slideLayout40.xml"/></Relationships>
</file>

<file path=ppt/slides/_rels/slide14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3.xml"/><Relationship Id="rId1" Type="http://schemas.openxmlformats.org/officeDocument/2006/relationships/slideLayout" Target="../slideLayouts/slideLayout40.xml"/></Relationships>
</file>

<file path=ppt/slides/_rels/slide145.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4.xml"/><Relationship Id="rId1" Type="http://schemas.openxmlformats.org/officeDocument/2006/relationships/slideLayout" Target="../slideLayouts/slideLayout40.xml"/></Relationships>
</file>

<file path=ppt/slides/_rels/slide146.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390456" cy="3240360"/>
          </a:xfrm>
        </p:spPr>
        <p:txBody>
          <a:bodyPr>
            <a:normAutofit fontScale="90000"/>
          </a:bodyPr>
          <a:lstStyle/>
          <a:p>
            <a:r>
              <a:rPr lang="es-ES" sz="3600" dirty="0"/>
              <a:t>EUROPA.-LA VUELTA AL MUNDO EN 885 JARDINES.</a:t>
            </a:r>
            <a:br>
              <a:rPr lang="es-ES" sz="3600" dirty="0"/>
            </a:br>
            <a:r>
              <a:rPr lang="es-ES" sz="3600" dirty="0"/>
              <a:t>Castillos </a:t>
            </a:r>
            <a:r>
              <a:rPr lang="es-ES" sz="3600"/>
              <a:t>de Francia.-</a:t>
            </a:r>
            <a:r>
              <a:rPr lang="fr-FR" sz="2800"/>
              <a:t>Château </a:t>
            </a:r>
            <a:r>
              <a:rPr lang="fr-FR" sz="2800" dirty="0"/>
              <a:t>de La Roche Courbon in Saint-Porchaire.-Château d'Ainay-le-Vieil.-Chateau de Cordes.-Chateau de Breteuil.-</a:t>
            </a:r>
            <a:endParaRPr lang="es-ES" sz="2800" dirty="0"/>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953408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Château de La Roche Courbon in Saint-Porchaire</a:t>
            </a:r>
            <a:endParaRPr lang="es-ES" dirty="0"/>
          </a:p>
        </p:txBody>
      </p:sp>
      <p:sp>
        <p:nvSpPr>
          <p:cNvPr id="3" name="2 Marcador de contenido"/>
          <p:cNvSpPr>
            <a:spLocks noGrp="1"/>
          </p:cNvSpPr>
          <p:nvPr>
            <p:ph sz="quarter" idx="1"/>
          </p:nvPr>
        </p:nvSpPr>
        <p:spPr/>
        <p:txBody>
          <a:bodyPr>
            <a:normAutofit lnSpcReduction="10000"/>
          </a:bodyPr>
          <a:lstStyle/>
          <a:p>
            <a:r>
              <a:rPr lang="es-ES" dirty="0"/>
              <a:t>El castillo de La Roche Courbon, que se encuentra en una base de piedra caliza que limita el valle Sparrow, en el siglo XV era parte de una red de fortalezas del país. </a:t>
            </a:r>
          </a:p>
          <a:p>
            <a:r>
              <a:rPr lang="es-ES" dirty="0"/>
              <a:t>Revisado y ampliado por Jean-Louis XVII Courbon, se convirtió en "una de las mejores residencias en Saintonge", con jardines que parecen notables por su diseño y la ornamentación. </a:t>
            </a:r>
          </a:p>
          <a:p>
            <a:r>
              <a:rPr lang="es-ES" dirty="0"/>
              <a:t>En la mesa Hackaert  presente en el gran salón del castillo se puede ver una gran explanada con vistas al río varios metros de jardín de recreo ajardinados .</a:t>
            </a:r>
          </a:p>
        </p:txBody>
      </p:sp>
    </p:spTree>
    <p:extLst>
      <p:ext uri="{BB962C8B-B14F-4D97-AF65-F5344CB8AC3E}">
        <p14:creationId xmlns:p14="http://schemas.microsoft.com/office/powerpoint/2010/main" val="2099094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terraza de piedra caliza que se extiende al oeste frente a una galería en italiano y una escalera monumental formado en la parte delantera del castillo, una cruz de cuatro plantas-compartidas alrededor de una fuente. </a:t>
            </a:r>
          </a:p>
          <a:p>
            <a:r>
              <a:rPr lang="es-ES" dirty="0"/>
              <a:t>Esta disposición permanecerá en los jardines, la puerta de tres arcos de entrada, gran plaza y dos pabellones de esquina, la piscina y el edificio que bordea el sur-oeste y las estrellas parcelas forestales. </a:t>
            </a:r>
          </a:p>
          <a:p>
            <a:r>
              <a:rPr lang="es-ES" dirty="0"/>
              <a:t>La zona no sufre de la revolución y abandonó escritor Pierre Loti decimonovena lanza en el Figaro del 21 de octubre 1908, un fuerte atractivo bajo el título "el castillo de la Bella Durmiente": "¿Quién quiere salvarlo de la muerte un bosque con su acampada en el centro del castillo, un bosque que nadie sabe más edad? "</a:t>
            </a:r>
          </a:p>
        </p:txBody>
      </p:sp>
    </p:spTree>
    <p:extLst>
      <p:ext uri="{BB962C8B-B14F-4D97-AF65-F5344CB8AC3E}">
        <p14:creationId xmlns:p14="http://schemas.microsoft.com/office/powerpoint/2010/main" val="2808429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1920, el castillo y los terrenos se compran a granel y el nuevo propietario, el Sr. Paul Chénereau (1869 - 1967), comenzó activamente la restauración. </a:t>
            </a:r>
          </a:p>
          <a:p>
            <a:r>
              <a:rPr lang="es-ES" dirty="0"/>
              <a:t>Para jardines, el proyecto está a cargo de paisajista Ferdinand Duprat, que, después de una primera visita en 1927, establecerá, hasta 1939, varias etapas sucesivas del proyecto en estrecha colaboración con el propietario como un método muy exitoso y cambios . </a:t>
            </a:r>
          </a:p>
          <a:p>
            <a:r>
              <a:rPr lang="es-ES" dirty="0"/>
              <a:t>Los primeros proyectos no sólo contemplan una recreación de los parterres del siglo XVII, pero también una extensión de las tierras bajas del valle en el lado opuesto. </a:t>
            </a:r>
          </a:p>
        </p:txBody>
      </p:sp>
    </p:spTree>
    <p:extLst>
      <p:ext uri="{BB962C8B-B14F-4D97-AF65-F5344CB8AC3E}">
        <p14:creationId xmlns:p14="http://schemas.microsoft.com/office/powerpoint/2010/main" val="3388166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normAutofit/>
          </a:bodyPr>
          <a:lstStyle/>
          <a:p>
            <a:r>
              <a:rPr lang="es-ES" dirty="0"/>
              <a:t>Poco a poco, el estilo altamente decorativo de esta primera creación  se purificará a adoptar una interpretación sobria, propia del espíritu de la época, sobre la base de una verdadera comprensión de la organización tradicional del espacio.</a:t>
            </a:r>
          </a:p>
          <a:p>
            <a:r>
              <a:rPr lang="es-ES" dirty="0"/>
              <a:t>El agua se encuentra, zonas de césped, jardinería ornamental y perspectivas que ofrecen composición fuera rigurosa y contenida en un muy marcado relieve, fuga hacia el cielo, la línea se extendía de un canal o en la frente un acantilado ... </a:t>
            </a:r>
          </a:p>
          <a:p>
            <a:r>
              <a:rPr lang="es-ES" dirty="0"/>
              <a:t>Después de una primera versión demasiado ambiciosa, el proyecto se convierte en una solución regular que se basa muy felizmente en un espejo en forma de T del agua el desarrollo de un eje transversal al valle en frente del castillo. </a:t>
            </a:r>
          </a:p>
          <a:p>
            <a:endParaRPr lang="es-ES" dirty="0"/>
          </a:p>
        </p:txBody>
      </p:sp>
    </p:spTree>
    <p:extLst>
      <p:ext uri="{BB962C8B-B14F-4D97-AF65-F5344CB8AC3E}">
        <p14:creationId xmlns:p14="http://schemas.microsoft.com/office/powerpoint/2010/main" val="2496780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Este eje, la escalada de captación de piedra caliza y está huyendo en una abertura en la perspectiva de los bosques, se destacó en 1936 por una escalera monumental inspirada en los jardines de agua del Renacimiento italiano. </a:t>
            </a:r>
          </a:p>
          <a:p>
            <a:r>
              <a:rPr lang="es-ES" dirty="0"/>
              <a:t>Entre 1936 y 1939 el experimento escala permite llegar al diseño actual con elementos decorativos y plantaciones de acompañamiento. </a:t>
            </a:r>
          </a:p>
          <a:p>
            <a:r>
              <a:rPr lang="es-ES" dirty="0"/>
              <a:t>El suelo sobre el que se hicieron las extensiones es pantanoso y mediocre: nuevos desarrollos y en particular las piezas de mampostería y bojes plantados a lo largo del lago, comenzaron a hundirse en el suelo. </a:t>
            </a:r>
          </a:p>
          <a:p>
            <a:endParaRPr lang="es-ES" dirty="0"/>
          </a:p>
        </p:txBody>
      </p:sp>
    </p:spTree>
    <p:extLst>
      <p:ext uri="{BB962C8B-B14F-4D97-AF65-F5344CB8AC3E}">
        <p14:creationId xmlns:p14="http://schemas.microsoft.com/office/powerpoint/2010/main" val="427562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Durante veinte años, de 1980 a 2000, Jacques BADOIS lanzó una gran operación en el trabajo sub-consolidación en las zonas más expuestas, acumulando buen piso de roble situado a unos veinte metros de profundidad. </a:t>
            </a:r>
          </a:p>
          <a:p>
            <a:r>
              <a:rPr lang="es-ES" dirty="0"/>
              <a:t>Piles apoyo de una planta bajo el agua en la que se reconstruyó en el mismo jardín y mampostería. </a:t>
            </a:r>
          </a:p>
          <a:p>
            <a:r>
              <a:rPr lang="es-ES" dirty="0"/>
              <a:t>Con la ayuda de la Dirección Regional de Asuntos Culturales y el Departamento de Charente Maritime, se construyo aguas abajo del río una presa mecánica  al final de la campaña puso sobre pilotes a un nivel constante de agua por encima de la obra, incluso durante los períodos de bajo flujo.</a:t>
            </a:r>
          </a:p>
          <a:p>
            <a:endParaRPr lang="es-ES" dirty="0"/>
          </a:p>
        </p:txBody>
      </p:sp>
    </p:spTree>
    <p:extLst>
      <p:ext uri="{BB962C8B-B14F-4D97-AF65-F5344CB8AC3E}">
        <p14:creationId xmlns:p14="http://schemas.microsoft.com/office/powerpoint/2010/main" val="2525622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huerto de frutales en espalderas y palmetas dispuestos en formas geométricas que habían desaparecido casi por completo fue replantado en 1989 con la ayuda de la empresa Delbard en las variedades modernas en un arreglo planes muy similares Duprat. </a:t>
            </a:r>
          </a:p>
          <a:p>
            <a:r>
              <a:rPr lang="es-ES" dirty="0"/>
              <a:t>Jardines Upstream, un vasto territorio que antes se dedicaban al cultivo de berros esta ahora bajo la reforestación con el ciprés calvo. </a:t>
            </a:r>
          </a:p>
          <a:p>
            <a:r>
              <a:rPr lang="es-ES" dirty="0"/>
              <a:t>Los sucesivos cambios en el jardín reflejan los ajustes y las modificaciones introducidas por los líderes apasionados en la composición sin alterar su espíritu. A pesar de la interrupción de los años de guerra, los jardines no han dejado de recibir atentos cuidados . </a:t>
            </a:r>
          </a:p>
        </p:txBody>
      </p:sp>
    </p:spTree>
    <p:extLst>
      <p:ext uri="{BB962C8B-B14F-4D97-AF65-F5344CB8AC3E}">
        <p14:creationId xmlns:p14="http://schemas.microsoft.com/office/powerpoint/2010/main" val="1884579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tormenta de diciembre 1999, obviamente, daño  el cinturón de bosques alrededor del jardín clásico y recorrer el bosque clasificado cantado por Pierre Loti</a:t>
            </a:r>
          </a:p>
          <a:p>
            <a:r>
              <a:rPr lang="es-ES" dirty="0"/>
              <a:t>Pero después no se ha completado un largo período de limpieza, las perspectivas fueron replantados permanecer fieles a las especies ya presentes. </a:t>
            </a:r>
          </a:p>
          <a:p>
            <a:r>
              <a:rPr lang="es-ES" dirty="0"/>
              <a:t>El equilibrio ecológico se transforma con la proliferación de la caza mayor (jabalí y ciervo) y la desaparición de la cubierta verde que permitió el crecimiento de musgos y líquenes. </a:t>
            </a:r>
          </a:p>
          <a:p>
            <a:r>
              <a:rPr lang="es-ES" dirty="0"/>
              <a:t>La Madre Naturaleza siempre nos recuerda su presencia, la clave es tener suficiente tenacidad para mantener esta joya de la Saintonge en el ajuste que se merece. </a:t>
            </a:r>
          </a:p>
          <a:p>
            <a:endParaRPr lang="es-ES" dirty="0"/>
          </a:p>
        </p:txBody>
      </p:sp>
    </p:spTree>
    <p:extLst>
      <p:ext uri="{BB962C8B-B14F-4D97-AF65-F5344CB8AC3E}">
        <p14:creationId xmlns:p14="http://schemas.microsoft.com/office/powerpoint/2010/main" val="2319796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593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79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245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66" y="-99392"/>
            <a:ext cx="9195665" cy="6957392"/>
          </a:xfrm>
          <a:prstGeom prst="rect">
            <a:avLst/>
          </a:prstGeom>
        </p:spPr>
      </p:pic>
    </p:spTree>
    <p:extLst>
      <p:ext uri="{BB962C8B-B14F-4D97-AF65-F5344CB8AC3E}">
        <p14:creationId xmlns:p14="http://schemas.microsoft.com/office/powerpoint/2010/main" val="3841142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7643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57248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942" t="3940" r="3824" b="10437"/>
          <a:stretch/>
        </p:blipFill>
        <p:spPr>
          <a:xfrm>
            <a:off x="0" y="0"/>
            <a:ext cx="9144000" cy="6858000"/>
          </a:xfrm>
          <a:prstGeom prst="rect">
            <a:avLst/>
          </a:prstGeom>
        </p:spPr>
      </p:pic>
    </p:spTree>
    <p:extLst>
      <p:ext uri="{BB962C8B-B14F-4D97-AF65-F5344CB8AC3E}">
        <p14:creationId xmlns:p14="http://schemas.microsoft.com/office/powerpoint/2010/main" val="1685691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7149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528334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2"/>
            <a:ext cx="9144000" cy="6854638"/>
          </a:xfrm>
          <a:prstGeom prst="rect">
            <a:avLst/>
          </a:prstGeom>
        </p:spPr>
      </p:pic>
    </p:spTree>
    <p:extLst>
      <p:ext uri="{BB962C8B-B14F-4D97-AF65-F5344CB8AC3E}">
        <p14:creationId xmlns:p14="http://schemas.microsoft.com/office/powerpoint/2010/main" val="4081526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04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641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0026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978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030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303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29" t="7924" r="2500" b="5488"/>
          <a:stretch/>
        </p:blipFill>
        <p:spPr>
          <a:xfrm>
            <a:off x="0" y="0"/>
            <a:ext cx="9144000" cy="6858000"/>
          </a:xfrm>
          <a:prstGeom prst="rect">
            <a:avLst/>
          </a:prstGeom>
        </p:spPr>
      </p:pic>
    </p:spTree>
    <p:extLst>
      <p:ext uri="{BB962C8B-B14F-4D97-AF65-F5344CB8AC3E}">
        <p14:creationId xmlns:p14="http://schemas.microsoft.com/office/powerpoint/2010/main" val="2126362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73877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6840"/>
          <a:stretch/>
        </p:blipFill>
        <p:spPr>
          <a:xfrm>
            <a:off x="0" y="0"/>
            <a:ext cx="9291918" cy="6858000"/>
          </a:xfrm>
          <a:prstGeom prst="rect">
            <a:avLst/>
          </a:prstGeom>
        </p:spPr>
      </p:pic>
    </p:spTree>
    <p:extLst>
      <p:ext uri="{BB962C8B-B14F-4D97-AF65-F5344CB8AC3E}">
        <p14:creationId xmlns:p14="http://schemas.microsoft.com/office/powerpoint/2010/main" val="2821221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59483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974273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234" t="3793" r="4779" b="9600"/>
          <a:stretch/>
        </p:blipFill>
        <p:spPr>
          <a:xfrm>
            <a:off x="0" y="0"/>
            <a:ext cx="9144000" cy="6858000"/>
          </a:xfrm>
          <a:prstGeom prst="rect">
            <a:avLst/>
          </a:prstGeom>
        </p:spPr>
      </p:pic>
    </p:spTree>
    <p:extLst>
      <p:ext uri="{BB962C8B-B14F-4D97-AF65-F5344CB8AC3E}">
        <p14:creationId xmlns:p14="http://schemas.microsoft.com/office/powerpoint/2010/main" val="2339011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 y="-2160"/>
            <a:ext cx="9144000" cy="6860160"/>
          </a:xfrm>
          <a:prstGeom prst="rect">
            <a:avLst/>
          </a:prstGeom>
        </p:spPr>
      </p:pic>
    </p:spTree>
    <p:extLst>
      <p:ext uri="{BB962C8B-B14F-4D97-AF65-F5344CB8AC3E}">
        <p14:creationId xmlns:p14="http://schemas.microsoft.com/office/powerpoint/2010/main" val="1647905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173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789" t="3826" r="3051" b="12960"/>
          <a:stretch/>
        </p:blipFill>
        <p:spPr>
          <a:xfrm>
            <a:off x="0" y="0"/>
            <a:ext cx="9144000" cy="6858000"/>
          </a:xfrm>
          <a:prstGeom prst="rect">
            <a:avLst/>
          </a:prstGeom>
        </p:spPr>
      </p:pic>
    </p:spTree>
    <p:extLst>
      <p:ext uri="{BB962C8B-B14F-4D97-AF65-F5344CB8AC3E}">
        <p14:creationId xmlns:p14="http://schemas.microsoft.com/office/powerpoint/2010/main" val="3978714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499992"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501008"/>
            <a:ext cx="4644008" cy="3356992"/>
          </a:xfrm>
          <a:prstGeom prst="rect">
            <a:avLst/>
          </a:prstGeom>
        </p:spPr>
      </p:pic>
    </p:spTree>
    <p:extLst>
      <p:ext uri="{BB962C8B-B14F-4D97-AF65-F5344CB8AC3E}">
        <p14:creationId xmlns:p14="http://schemas.microsoft.com/office/powerpoint/2010/main" val="2535526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741368"/>
          </a:xfrm>
          <a:prstGeom prst="rect">
            <a:avLst/>
          </a:prstGeom>
        </p:spPr>
      </p:pic>
    </p:spTree>
    <p:extLst>
      <p:ext uri="{BB962C8B-B14F-4D97-AF65-F5344CB8AC3E}">
        <p14:creationId xmlns:p14="http://schemas.microsoft.com/office/powerpoint/2010/main" val="3178879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840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3359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022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564233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Château d'Ainay-le-Vieil.</a:t>
            </a:r>
          </a:p>
        </p:txBody>
      </p:sp>
      <p:sp>
        <p:nvSpPr>
          <p:cNvPr id="3" name="2 Marcador de contenido"/>
          <p:cNvSpPr>
            <a:spLocks noGrp="1"/>
          </p:cNvSpPr>
          <p:nvPr>
            <p:ph sz="quarter" idx="1"/>
          </p:nvPr>
        </p:nvSpPr>
        <p:spPr/>
        <p:txBody>
          <a:bodyPr>
            <a:normAutofit lnSpcReduction="10000"/>
          </a:bodyPr>
          <a:lstStyle/>
          <a:p>
            <a:r>
              <a:rPr lang="es-ES" dirty="0"/>
              <a:t>El castillo de Ainay-le-Vieil es un castillo situado en la comuna del mismo nombre , en el departamento de Cher , en Francia . Dijo "pequeño Carcassonne" por su fortaleza .</a:t>
            </a:r>
          </a:p>
          <a:p>
            <a:r>
              <a:rPr lang="es-ES" dirty="0"/>
              <a:t> Situado en el pueblo, el castillo de Ainay-le-Vieil, construido en el siglo XIV en el sitio de una fortaleza del siglo XII, un siglo más tarde, después de que el feudo de Jacques Cœur . Charles Chevenon de Bigny en 1457, aprovechando la llegada del artista Berry participar en la construcción de la Jacques Corazón de Bourges Palais, construido el pabellón renacentista. Desde 1467.  </a:t>
            </a:r>
          </a:p>
        </p:txBody>
      </p:sp>
    </p:spTree>
    <p:extLst>
      <p:ext uri="{BB962C8B-B14F-4D97-AF65-F5344CB8AC3E}">
        <p14:creationId xmlns:p14="http://schemas.microsoft.com/office/powerpoint/2010/main" val="2794743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Siempre ha pertenecido a la misma familia, descendiente de Colbert y es transmitida por las mujeres. </a:t>
            </a:r>
          </a:p>
          <a:p>
            <a:r>
              <a:rPr lang="es-ES" dirty="0"/>
              <a:t>Este castillo es ahora parte de la ruta turística Jacques Cœur. </a:t>
            </a:r>
          </a:p>
          <a:p>
            <a:r>
              <a:rPr lang="es-ES" dirty="0"/>
              <a:t>El castillo es el tema de varias protecciones sucesivas como monumentos históricos. </a:t>
            </a:r>
          </a:p>
          <a:p>
            <a:r>
              <a:rPr lang="es-ES" dirty="0"/>
              <a:t>Se coloca primero en la lista de monumentos históricos en 1862 antes de ser eliminado en 1888 . Fachadas y tejados del complejo del castillo (es decir, el recinto con torres, la entrada y la vivienda poterna) y el foso hacia el exterior; oratoria y gran salón en el primer piso de la casa para el interior son objeto de una clasificación como monumentos históricos desde el 1 febrero 1968 .</a:t>
            </a:r>
          </a:p>
          <a:p>
            <a:endParaRPr lang="es-ES" dirty="0"/>
          </a:p>
        </p:txBody>
      </p:sp>
    </p:spTree>
    <p:extLst>
      <p:ext uri="{BB962C8B-B14F-4D97-AF65-F5344CB8AC3E}">
        <p14:creationId xmlns:p14="http://schemas.microsoft.com/office/powerpoint/2010/main" val="8799710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El parque y los jardines, así como las paredes circundantes están sujetos a la inscripción como monumento histórico desde el 5 julio 1993 . Por último, los dos pabellones de entrada al jardín, a la pesca y el estanque cercano, el jardín con el canal que rodea la Cartuja y la entrada de la puerta de la granja están sujetos a la clasificación bajo los monumentos históricos desde el 3 diciembre 1998-</a:t>
            </a:r>
          </a:p>
          <a:p>
            <a:r>
              <a:rPr lang="es-ES" dirty="0"/>
              <a:t>El castillo de Ainay-le-Vieil tiene dos partes, una medieval y el otro pre- renacentista . </a:t>
            </a:r>
          </a:p>
          <a:p>
            <a:r>
              <a:rPr lang="es-ES" dirty="0"/>
              <a:t>El feudal sigue siendo un conjunto de embarazadas paredes ranuradas nueve torres equipadas con mortal , y una pasarela. </a:t>
            </a:r>
          </a:p>
          <a:p>
            <a:r>
              <a:rPr lang="es-ES" dirty="0"/>
              <a:t>La presencia del olvido agrega el carácter austero del edificio. La entrada a la fortaleza es defendida por una poderosa puerta de entrada que, además de un sistema aturdidor estaba equipado con un puente levadizo</a:t>
            </a:r>
          </a:p>
        </p:txBody>
      </p:sp>
    </p:spTree>
    <p:extLst>
      <p:ext uri="{BB962C8B-B14F-4D97-AF65-F5344CB8AC3E}">
        <p14:creationId xmlns:p14="http://schemas.microsoft.com/office/powerpoint/2010/main" val="32071638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La presencia del olvido agrega el carácter austero del edificio. La entrada a la fortaleza es defendida por una poderosa puerta de entrada que, además de un sistema aturdidor estaba equipado con un puente levadizo</a:t>
            </a:r>
          </a:p>
          <a:p>
            <a:r>
              <a:rPr lang="es-ES" dirty="0"/>
              <a:t>Ahora se sustituye por un puente de marco.</a:t>
            </a:r>
          </a:p>
          <a:p>
            <a:r>
              <a:rPr lang="es-ES" dirty="0"/>
              <a:t> El foso, todavía las aguas corresponden a un ingenioso sistema de canales de riego de jardines. El calabozo se ha ido hasta el Renacimiento para ser reemplazado por un edificio principal . </a:t>
            </a:r>
          </a:p>
          <a:p>
            <a:endParaRPr lang="es-ES" dirty="0"/>
          </a:p>
        </p:txBody>
      </p:sp>
    </p:spTree>
    <p:extLst>
      <p:ext uri="{BB962C8B-B14F-4D97-AF65-F5344CB8AC3E}">
        <p14:creationId xmlns:p14="http://schemas.microsoft.com/office/powerpoint/2010/main" val="2162830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968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548306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29763"/>
          </a:xfrm>
          <a:prstGeom prst="rect">
            <a:avLst/>
          </a:prstGeom>
        </p:spPr>
      </p:pic>
    </p:spTree>
    <p:extLst>
      <p:ext uri="{BB962C8B-B14F-4D97-AF65-F5344CB8AC3E}">
        <p14:creationId xmlns:p14="http://schemas.microsoft.com/office/powerpoint/2010/main" val="16783708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59" b="11373"/>
          <a:stretch/>
        </p:blipFill>
        <p:spPr>
          <a:xfrm>
            <a:off x="-1" y="0"/>
            <a:ext cx="9332259" cy="6858000"/>
          </a:xfrm>
          <a:prstGeom prst="rect">
            <a:avLst/>
          </a:prstGeom>
        </p:spPr>
      </p:pic>
    </p:spTree>
    <p:extLst>
      <p:ext uri="{BB962C8B-B14F-4D97-AF65-F5344CB8AC3E}">
        <p14:creationId xmlns:p14="http://schemas.microsoft.com/office/powerpoint/2010/main" val="1637895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8457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3410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3810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erryprovince.com/var/crtc/storage/images/media/berry-province/image/articles/les-plus/jardins-secrets-en-berry/ainay/jardins-du-chateau-d-ainay-le-vieil2/10056995-1-fre-FR/jardins-du-chateau-d-ainay-le-vieil_berry_vignette_off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1400"/>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235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6555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5550" y="51527"/>
            <a:ext cx="4578449" cy="6810375"/>
          </a:xfrm>
          <a:prstGeom prst="rect">
            <a:avLst/>
          </a:prstGeom>
        </p:spPr>
      </p:pic>
    </p:spTree>
    <p:extLst>
      <p:ext uri="{BB962C8B-B14F-4D97-AF65-F5344CB8AC3E}">
        <p14:creationId xmlns:p14="http://schemas.microsoft.com/office/powerpoint/2010/main" val="1728718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5750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57150"/>
            <a:ext cx="9004300" cy="6743700"/>
          </a:xfrm>
          <a:prstGeom prst="rect">
            <a:avLst/>
          </a:prstGeom>
        </p:spPr>
      </p:pic>
    </p:spTree>
    <p:extLst>
      <p:ext uri="{BB962C8B-B14F-4D97-AF65-F5344CB8AC3E}">
        <p14:creationId xmlns:p14="http://schemas.microsoft.com/office/powerpoint/2010/main" val="16306983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7640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0628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8689904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229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13950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706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3179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6433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4826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782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084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1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Cordes.-</a:t>
            </a:r>
            <a:br>
              <a:rPr lang="fr-FR" dirty="0"/>
            </a:br>
            <a:endParaRPr lang="es-ES" dirty="0"/>
          </a:p>
        </p:txBody>
      </p:sp>
      <p:sp>
        <p:nvSpPr>
          <p:cNvPr id="3" name="2 Marcador de contenido"/>
          <p:cNvSpPr>
            <a:spLocks noGrp="1"/>
          </p:cNvSpPr>
          <p:nvPr>
            <p:ph sz="quarter" idx="1"/>
          </p:nvPr>
        </p:nvSpPr>
        <p:spPr/>
        <p:txBody>
          <a:bodyPr/>
          <a:lstStyle/>
          <a:p>
            <a:r>
              <a:rPr lang="es-ES" dirty="0"/>
              <a:t>Castillo Cordès se encuentra a 900 m de altitud en el municipio de Orcival en el departamento de Puy-de-Dome en Auvernia ( Francia ). </a:t>
            </a:r>
          </a:p>
          <a:p>
            <a:r>
              <a:rPr lang="es-ES" dirty="0"/>
              <a:t>Un parque por encima del castillo. El parque y los jardines hechos de jardines de rosas y setos fueron diseñados por Le Nôtre en 1695 . </a:t>
            </a:r>
          </a:p>
          <a:p>
            <a:r>
              <a:rPr lang="es-ES" dirty="0"/>
              <a:t>El conjunto que incluye también el muro de la frontera y el fondo del jardín, terraza mediana, pasos independientes, entrada de autos, un estanque y un huerto se ha incluido en el inventario de los pre jardines notables </a:t>
            </a:r>
          </a:p>
          <a:p>
            <a:endParaRPr lang="es-ES" dirty="0"/>
          </a:p>
        </p:txBody>
      </p:sp>
    </p:spTree>
    <p:extLst>
      <p:ext uri="{BB962C8B-B14F-4D97-AF65-F5344CB8AC3E}">
        <p14:creationId xmlns:p14="http://schemas.microsoft.com/office/powerpoint/2010/main" val="2467388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32131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6439857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7532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58933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8840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8879227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625587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6656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53950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301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5064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36533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Breteuil.</a:t>
            </a:r>
            <a:br>
              <a:rPr lang="fr-FR" dirty="0"/>
            </a:br>
            <a:r>
              <a:rPr lang="es-ES" dirty="0"/>
              <a:t> </a:t>
            </a:r>
          </a:p>
        </p:txBody>
      </p:sp>
      <p:sp>
        <p:nvSpPr>
          <p:cNvPr id="3" name="2 Marcador de contenido"/>
          <p:cNvSpPr>
            <a:spLocks noGrp="1"/>
          </p:cNvSpPr>
          <p:nvPr>
            <p:ph sz="quarter" idx="1"/>
          </p:nvPr>
        </p:nvSpPr>
        <p:spPr/>
        <p:txBody>
          <a:bodyPr/>
          <a:lstStyle/>
          <a:p>
            <a:r>
              <a:rPr lang="es-ES" dirty="0"/>
              <a:t>El castillo de Breteuil es un castillo situado Choisel ( departamento francés de Yvelines ) en el valle de Chevreuse , a 35 km al sur de París . </a:t>
            </a:r>
          </a:p>
          <a:p>
            <a:r>
              <a:rPr lang="es-ES" dirty="0"/>
              <a:t>Este castillo es el objeto de una clasificación como monumentos históricos desde el 23 de julio 1973 , su parque y jardines a la francesa e Inglés está etiquetado como " Jardín Notable " .</a:t>
            </a:r>
          </a:p>
          <a:p>
            <a:r>
              <a:rPr lang="es-ES" dirty="0"/>
              <a:t> Abierto al público, cuenta con obras de teatro relacionadas con la vista y la historia del castillo, dirigida por estatuas de cera y autómatas hecha por Janie y Armand Langlois . </a:t>
            </a:r>
          </a:p>
          <a:p>
            <a:endParaRPr lang="es-ES" dirty="0"/>
          </a:p>
        </p:txBody>
      </p:sp>
    </p:spTree>
    <p:extLst>
      <p:ext uri="{BB962C8B-B14F-4D97-AF65-F5344CB8AC3E}">
        <p14:creationId xmlns:p14="http://schemas.microsoft.com/office/powerpoint/2010/main" val="18180972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campo de Breteuil cubre 75 hectáreas y está clasificado como ' jardín notable .</a:t>
            </a:r>
          </a:p>
          <a:p>
            <a:r>
              <a:rPr lang="es-ES" dirty="0"/>
              <a:t>El jardín francés, se encuentra a ambos lados del castillo en sí colocado en un eje Norte-Sur.</a:t>
            </a:r>
          </a:p>
          <a:p>
            <a:r>
              <a:rPr lang="es-ES" dirty="0"/>
              <a:t> Es a finales del siglo XIX que tomó su aspecto actual. </a:t>
            </a:r>
          </a:p>
          <a:p>
            <a:r>
              <a:rPr lang="es-ES" dirty="0"/>
              <a:t>Henri de Breteuil, la familia octavo marqués y abuelo del actual marqués de Breteuil, entre 1897 y 1903 comenzó una obra ambiciosa campaña confiado paisaje Henri y Achille Duchêne</a:t>
            </a:r>
          </a:p>
          <a:p>
            <a:r>
              <a:rPr lang="es-ES" dirty="0"/>
              <a:t>  Estos establecen perspectivas excelentes gracias a la planificación de espejo de agua en el lado norte con vistas al valle de Chevreuse. </a:t>
            </a:r>
          </a:p>
        </p:txBody>
      </p:sp>
    </p:spTree>
    <p:extLst>
      <p:ext uri="{BB962C8B-B14F-4D97-AF65-F5344CB8AC3E}">
        <p14:creationId xmlns:p14="http://schemas.microsoft.com/office/powerpoint/2010/main" val="33955299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Ellos embellecen jardines y calzadas,  los jardines dan cuenta de bordado lado sur boj, un mosaico de madera de boj y topiaria al lado norte  una pirámide una bola o truncada .</a:t>
            </a:r>
          </a:p>
          <a:p>
            <a:r>
              <a:rPr lang="es-ES" dirty="0"/>
              <a:t>El Jardín Inglés llamado "Jardín de los Príncipes", se llama así en honor a la amistad entre la familia de Breteuil y la familia real británica .</a:t>
            </a:r>
          </a:p>
          <a:p>
            <a:r>
              <a:rPr lang="es-ES" dirty="0"/>
              <a:t>La restauración del jardín de los Príncipes se inició en 1991 bajo la dirección de Séverine de Breteuil en un estudio del paisaje maestro René Pechère y principal arquitecto Jean Claude Rochette, con la asistencia de la Agencia de los espacios verdes en la región de Isla de Francia y el Ministerio de Cultura . </a:t>
            </a:r>
          </a:p>
          <a:p>
            <a:r>
              <a:rPr lang="es-ES" dirty="0"/>
              <a:t>La rehabilitación de esta zona se produce en la terraza del antiguo jardín-huerto convertido en desierto. </a:t>
            </a:r>
          </a:p>
          <a:p>
            <a:endParaRPr lang="es-ES" dirty="0"/>
          </a:p>
        </p:txBody>
      </p:sp>
    </p:spTree>
    <p:extLst>
      <p:ext uri="{BB962C8B-B14F-4D97-AF65-F5344CB8AC3E}">
        <p14:creationId xmlns:p14="http://schemas.microsoft.com/office/powerpoint/2010/main" val="4554456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camino tradicional de los jardines ha sido restaurado y estabilizado, la gran plaza plantada con césped y llena de flores. </a:t>
            </a:r>
          </a:p>
          <a:p>
            <a:r>
              <a:rPr lang="es-ES" dirty="0"/>
              <a:t>La primera fuente de agua central ha sido restaurada y lleno de agua. </a:t>
            </a:r>
          </a:p>
          <a:p>
            <a:r>
              <a:rPr lang="es-ES" dirty="0"/>
              <a:t>Frutas en tiras, hojas de palma y cruces fueron plantadas y  el cerezo japonés lo completó todo. </a:t>
            </a:r>
          </a:p>
          <a:p>
            <a:r>
              <a:rPr lang="es-ES" dirty="0"/>
              <a:t>En 2000, el laberinto debajo de la terraza invernadero se hace eco de otro laberinto desaparecido. Se trata de Claude-Stanislas de Breteuil (1730-1783), mariscal de campo, que ha puesto en marcha la creación de la arboleda quimérico realizado entre 1772 y marzo 1773 y el plan aún se conserva en los archivos de castillo. Se puso de pie detrás del palomar medieval</a:t>
            </a:r>
          </a:p>
        </p:txBody>
      </p:sp>
    </p:spTree>
    <p:extLst>
      <p:ext uri="{BB962C8B-B14F-4D97-AF65-F5344CB8AC3E}">
        <p14:creationId xmlns:p14="http://schemas.microsoft.com/office/powerpoint/2010/main" val="35528699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Ile-de-France , es raro de encontrar en el mismo sitio que una variedad de ambientes naturales , que incluyen: </a:t>
            </a:r>
          </a:p>
          <a:p>
            <a:r>
              <a:rPr lang="es-ES" dirty="0"/>
              <a:t>Maleza con ciclámenes silvestres a finales de agosto a mediados de octubre. </a:t>
            </a:r>
          </a:p>
          <a:p>
            <a:r>
              <a:rPr lang="es-ES" dirty="0"/>
              <a:t>Un camino marcado con árboles de gran belleza  : se pueden ver ejemplares como el cedro del Líbano desde la época de María Antonieta . , el roble tricentenario  , la castaña del tiempo d ' Henri IV , el ciprés calvo, los árboles de tulipán , el pino Licario etc. </a:t>
            </a:r>
          </a:p>
          <a:p>
            <a:r>
              <a:rPr lang="es-ES" dirty="0"/>
              <a:t>Estanques románticos por debajo de la zona que los primeros desarrollos datan de la época de Napoleón III .  </a:t>
            </a:r>
          </a:p>
          <a:p>
            <a:endParaRPr lang="es-ES" dirty="0"/>
          </a:p>
        </p:txBody>
      </p:sp>
    </p:spTree>
    <p:extLst>
      <p:ext uri="{BB962C8B-B14F-4D97-AF65-F5344CB8AC3E}">
        <p14:creationId xmlns:p14="http://schemas.microsoft.com/office/powerpoint/2010/main" val="7542616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8520" y="-171400"/>
            <a:ext cx="9252520" cy="7029400"/>
          </a:xfrm>
        </p:spPr>
      </p:pic>
    </p:spTree>
    <p:extLst>
      <p:ext uri="{BB962C8B-B14F-4D97-AF65-F5344CB8AC3E}">
        <p14:creationId xmlns:p14="http://schemas.microsoft.com/office/powerpoint/2010/main" val="18297555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63" t="3726" r="1173"/>
          <a:stretch/>
        </p:blipFill>
        <p:spPr>
          <a:xfrm>
            <a:off x="0" y="0"/>
            <a:ext cx="9144000" cy="6858000"/>
          </a:xfrm>
          <a:prstGeom prst="rect">
            <a:avLst/>
          </a:prstGeom>
        </p:spPr>
      </p:pic>
    </p:spTree>
    <p:extLst>
      <p:ext uri="{BB962C8B-B14F-4D97-AF65-F5344CB8AC3E}">
        <p14:creationId xmlns:p14="http://schemas.microsoft.com/office/powerpoint/2010/main" val="40229153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1148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7527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38874653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183002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1179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38941314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88640"/>
            <a:ext cx="4716016"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447"/>
            <a:ext cx="4606280" cy="6858000"/>
          </a:xfrm>
          <a:prstGeom prst="rect">
            <a:avLst/>
          </a:prstGeom>
        </p:spPr>
      </p:pic>
    </p:spTree>
    <p:extLst>
      <p:ext uri="{BB962C8B-B14F-4D97-AF65-F5344CB8AC3E}">
        <p14:creationId xmlns:p14="http://schemas.microsoft.com/office/powerpoint/2010/main" val="19750046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4763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86" b="931"/>
          <a:stretch/>
        </p:blipFill>
        <p:spPr>
          <a:xfrm>
            <a:off x="0" y="0"/>
            <a:ext cx="9144000" cy="6858001"/>
          </a:xfrm>
          <a:prstGeom prst="rect">
            <a:avLst/>
          </a:prstGeom>
        </p:spPr>
      </p:pic>
    </p:spTree>
    <p:extLst>
      <p:ext uri="{BB962C8B-B14F-4D97-AF65-F5344CB8AC3E}">
        <p14:creationId xmlns:p14="http://schemas.microsoft.com/office/powerpoint/2010/main" val="28808356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3999" cy="6957391"/>
          </a:xfrm>
          <a:prstGeom prst="rect">
            <a:avLst/>
          </a:prstGeom>
        </p:spPr>
      </p:pic>
    </p:spTree>
    <p:extLst>
      <p:ext uri="{BB962C8B-B14F-4D97-AF65-F5344CB8AC3E}">
        <p14:creationId xmlns:p14="http://schemas.microsoft.com/office/powerpoint/2010/main" val="17357048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7064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799711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36995095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54617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327061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9212639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676334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6338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1178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3071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23816112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9582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9890414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22614446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59469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20283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335300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3541" cy="7118648"/>
          </a:xfrm>
          <a:prstGeom prst="rect">
            <a:avLst/>
          </a:prstGeom>
        </p:spPr>
      </p:pic>
    </p:spTree>
    <p:extLst>
      <p:ext uri="{BB962C8B-B14F-4D97-AF65-F5344CB8AC3E}">
        <p14:creationId xmlns:p14="http://schemas.microsoft.com/office/powerpoint/2010/main" val="18118294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6985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20071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24016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23604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5792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18"/>
            <a:ext cx="9144000" cy="6824382"/>
          </a:xfrm>
          <a:prstGeom prst="rect">
            <a:avLst/>
          </a:prstGeom>
        </p:spPr>
      </p:pic>
    </p:spTree>
    <p:extLst>
      <p:ext uri="{BB962C8B-B14F-4D97-AF65-F5344CB8AC3E}">
        <p14:creationId xmlns:p14="http://schemas.microsoft.com/office/powerpoint/2010/main" val="29138154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36958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95672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7047277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92031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996952"/>
            <a:ext cx="914400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3050740"/>
          </a:xfrm>
          <a:prstGeom prst="rect">
            <a:avLst/>
          </a:prstGeom>
        </p:spPr>
      </p:pic>
    </p:spTree>
    <p:extLst>
      <p:ext uri="{BB962C8B-B14F-4D97-AF65-F5344CB8AC3E}">
        <p14:creationId xmlns:p14="http://schemas.microsoft.com/office/powerpoint/2010/main" val="25492703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597371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03384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81130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862873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58111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8384257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932040" cy="350100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99393"/>
            <a:ext cx="4211960" cy="36003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7"/>
            <a:ext cx="5004048" cy="3366991"/>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3501007"/>
            <a:ext cx="4211960" cy="3356993"/>
          </a:xfrm>
          <a:prstGeom prst="rect">
            <a:avLst/>
          </a:prstGeom>
        </p:spPr>
      </p:pic>
    </p:spTree>
    <p:extLst>
      <p:ext uri="{BB962C8B-B14F-4D97-AF65-F5344CB8AC3E}">
        <p14:creationId xmlns:p14="http://schemas.microsoft.com/office/powerpoint/2010/main" val="36655219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32915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4167089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170494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222272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1736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60"/>
          <a:stretch/>
        </p:blipFill>
        <p:spPr>
          <a:xfrm>
            <a:off x="0" y="0"/>
            <a:ext cx="9144000" cy="6858000"/>
          </a:xfrm>
          <a:prstGeom prst="rect">
            <a:avLst/>
          </a:prstGeom>
        </p:spPr>
      </p:pic>
    </p:spTree>
    <p:extLst>
      <p:ext uri="{BB962C8B-B14F-4D97-AF65-F5344CB8AC3E}">
        <p14:creationId xmlns:p14="http://schemas.microsoft.com/office/powerpoint/2010/main" val="30666689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80184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13309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8" b="9020"/>
          <a:stretch/>
        </p:blipFill>
        <p:spPr>
          <a:xfrm>
            <a:off x="-108520" y="67234"/>
            <a:ext cx="9252520" cy="6790765"/>
          </a:xfrm>
          <a:prstGeom prst="rect">
            <a:avLst/>
          </a:prstGeom>
        </p:spPr>
      </p:pic>
    </p:spTree>
    <p:extLst>
      <p:ext uri="{BB962C8B-B14F-4D97-AF65-F5344CB8AC3E}">
        <p14:creationId xmlns:p14="http://schemas.microsoft.com/office/powerpoint/2010/main" val="37193778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459432"/>
            <a:ext cx="9252520" cy="7416824"/>
          </a:xfrm>
          <a:prstGeom prst="rect">
            <a:avLst/>
          </a:prstGeom>
        </p:spPr>
      </p:pic>
    </p:spTree>
    <p:extLst>
      <p:ext uri="{BB962C8B-B14F-4D97-AF65-F5344CB8AC3E}">
        <p14:creationId xmlns:p14="http://schemas.microsoft.com/office/powerpoint/2010/main" val="15698902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22147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252520" cy="6858000"/>
          </a:xfrm>
          <a:prstGeom prst="rect">
            <a:avLst/>
          </a:prstGeom>
        </p:spPr>
      </p:pic>
    </p:spTree>
    <p:extLst>
      <p:ext uri="{BB962C8B-B14F-4D97-AF65-F5344CB8AC3E}">
        <p14:creationId xmlns:p14="http://schemas.microsoft.com/office/powerpoint/2010/main" val="10837260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369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71</TotalTime>
  <Words>2886</Words>
  <Application>Microsoft Office PowerPoint</Application>
  <PresentationFormat>Presentación en pantalla (4:3)</PresentationFormat>
  <Paragraphs>318</Paragraphs>
  <Slides>146</Slides>
  <Notes>125</Notes>
  <HiddenSlides>0</HiddenSlides>
  <MMClips>0</MMClips>
  <ScaleCrop>false</ScaleCrop>
  <HeadingPairs>
    <vt:vector size="6" baseType="variant">
      <vt:variant>
        <vt:lpstr>Fuentes usadas</vt:lpstr>
      </vt:variant>
      <vt:variant>
        <vt:i4>4</vt:i4>
      </vt:variant>
      <vt:variant>
        <vt:lpstr>Tema</vt:lpstr>
      </vt:variant>
      <vt:variant>
        <vt:i4>4</vt:i4>
      </vt:variant>
      <vt:variant>
        <vt:lpstr>Títulos de diapositiva</vt:lpstr>
      </vt:variant>
      <vt:variant>
        <vt:i4>146</vt:i4>
      </vt:variant>
    </vt:vector>
  </HeadingPairs>
  <TitlesOfParts>
    <vt:vector size="154" baseType="lpstr">
      <vt:lpstr>Calibri</vt:lpstr>
      <vt:lpstr>Century Schoolbook</vt:lpstr>
      <vt:lpstr>Wingdings</vt:lpstr>
      <vt:lpstr>Wingdings 2</vt:lpstr>
      <vt:lpstr>Default Theme</vt:lpstr>
      <vt:lpstr>1_Default Theme</vt:lpstr>
      <vt:lpstr>2_Default Theme</vt:lpstr>
      <vt:lpstr>3_Default Theme</vt:lpstr>
      <vt:lpstr>EUROPA.-LA VUELTA AL MUNDO EN 885 JARDINES. Castillos de Francia.-Château de La Roche Courbon in Saint-Porchaire.-Château d'Ainay-le-Vieil.-Chateau de Cordes.-Chateau de Breteuil.-</vt:lpstr>
      <vt:lpstr>Château de La Roche Courbon in Saint-Porchaire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d'Ainay-le-Vieil.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Cordes.-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Breteuil.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Castillos de francia</dc:title>
  <dc:creator>Josep</dc:creator>
  <cp:lastModifiedBy>Usuario</cp:lastModifiedBy>
  <cp:revision>10</cp:revision>
  <dcterms:created xsi:type="dcterms:W3CDTF">2014-10-09T15:29:26Z</dcterms:created>
  <dcterms:modified xsi:type="dcterms:W3CDTF">2018-03-15T14:53:17Z</dcterms:modified>
</cp:coreProperties>
</file>