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118"/>
  </p:notesMasterIdLst>
  <p:sldIdLst>
    <p:sldId id="256" r:id="rId4"/>
    <p:sldId id="290" r:id="rId5"/>
    <p:sldId id="291" r:id="rId6"/>
    <p:sldId id="292" r:id="rId7"/>
    <p:sldId id="293" r:id="rId8"/>
    <p:sldId id="295" r:id="rId9"/>
    <p:sldId id="294"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 id="270" r:id="rId40"/>
    <p:sldId id="271" r:id="rId41"/>
    <p:sldId id="272" r:id="rId42"/>
    <p:sldId id="273" r:id="rId43"/>
    <p:sldId id="274" r:id="rId44"/>
    <p:sldId id="275" r:id="rId45"/>
    <p:sldId id="312" r:id="rId46"/>
    <p:sldId id="276" r:id="rId47"/>
    <p:sldId id="277" r:id="rId48"/>
    <p:sldId id="278" r:id="rId49"/>
    <p:sldId id="279" r:id="rId50"/>
    <p:sldId id="326" r:id="rId51"/>
    <p:sldId id="327" r:id="rId52"/>
    <p:sldId id="328" r:id="rId53"/>
    <p:sldId id="329" r:id="rId54"/>
    <p:sldId id="330" r:id="rId55"/>
    <p:sldId id="332" r:id="rId56"/>
    <p:sldId id="333" r:id="rId57"/>
    <p:sldId id="334" r:id="rId58"/>
    <p:sldId id="280" r:id="rId59"/>
    <p:sldId id="281" r:id="rId60"/>
    <p:sldId id="282" r:id="rId61"/>
    <p:sldId id="283" r:id="rId62"/>
    <p:sldId id="284" r:id="rId63"/>
    <p:sldId id="285" r:id="rId64"/>
    <p:sldId id="286" r:id="rId65"/>
    <p:sldId id="287" r:id="rId66"/>
    <p:sldId id="313" r:id="rId67"/>
    <p:sldId id="376" r:id="rId68"/>
    <p:sldId id="377" r:id="rId69"/>
    <p:sldId id="378" r:id="rId70"/>
    <p:sldId id="315" r:id="rId71"/>
    <p:sldId id="316" r:id="rId72"/>
    <p:sldId id="317" r:id="rId73"/>
    <p:sldId id="318" r:id="rId74"/>
    <p:sldId id="319" r:id="rId75"/>
    <p:sldId id="320" r:id="rId76"/>
    <p:sldId id="321" r:id="rId77"/>
    <p:sldId id="322" r:id="rId78"/>
    <p:sldId id="323" r:id="rId79"/>
    <p:sldId id="324" r:id="rId80"/>
    <p:sldId id="325"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51" r:id="rId94"/>
    <p:sldId id="352" r:id="rId95"/>
    <p:sldId id="353" r:id="rId96"/>
    <p:sldId id="354" r:id="rId97"/>
    <p:sldId id="355" r:id="rId98"/>
    <p:sldId id="357" r:id="rId99"/>
    <p:sldId id="358" r:id="rId100"/>
    <p:sldId id="359" r:id="rId101"/>
    <p:sldId id="360" r:id="rId102"/>
    <p:sldId id="363" r:id="rId103"/>
    <p:sldId id="379" r:id="rId104"/>
    <p:sldId id="361" r:id="rId105"/>
    <p:sldId id="362" r:id="rId106"/>
    <p:sldId id="364" r:id="rId107"/>
    <p:sldId id="365" r:id="rId108"/>
    <p:sldId id="366" r:id="rId109"/>
    <p:sldId id="367" r:id="rId110"/>
    <p:sldId id="368" r:id="rId111"/>
    <p:sldId id="369" r:id="rId112"/>
    <p:sldId id="370" r:id="rId113"/>
    <p:sldId id="371" r:id="rId114"/>
    <p:sldId id="372" r:id="rId115"/>
    <p:sldId id="373" r:id="rId116"/>
    <p:sldId id="374"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notesMaster" Target="notesMasters/notesMaster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presProps" Target="presProps.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F3F95A-B38F-4711-A7D0-EA34972A8403}"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443EE8-DDA5-4375-BBE8-BBE2A21F926A}" type="slidenum">
              <a:rPr lang="es-ES" smtClean="0"/>
              <a:t>‹Nº›</a:t>
            </a:fld>
            <a:endParaRPr lang="es-ES" dirty="0"/>
          </a:p>
        </p:txBody>
      </p:sp>
    </p:spTree>
    <p:extLst>
      <p:ext uri="{BB962C8B-B14F-4D97-AF65-F5344CB8AC3E}">
        <p14:creationId xmlns:p14="http://schemas.microsoft.com/office/powerpoint/2010/main" val="173530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Chezc Republique</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53175E-5B3E-40A3-BFD2-835A3B21766A}"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0588F5-BBD1-45A4-AC81-BA8CF4542F3B}"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CA8F4E-2E7D-4897-87D2-D614BA9843B1}"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3E5574-16EC-42B3-9296-20F6796D6B6D}"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BE1BCA-3110-4055-BA83-DBE457BC0AEC}"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36B73A-95D7-4A64-B153-A42B62593C9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AC7CD2-D196-4D60-B69B-154ADD142CF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Czech Republique</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EAC659-8482-4A15-BF22-2F97430B5C15}"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F3BE26-80D8-48EB-B46E-9EFD5F082AA4}"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49C07A-33EE-4A47-B0D7-23DD1DE2DE2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A788D3-D5FC-4C2E-A929-07DBBB57E14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07C392-F4D1-4A06-83E0-8D2855E700C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B295C6-401B-4A6B-B6FF-C8343CCD160C}"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Czesh Republique</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87888C-A3A9-40D8-81C3-500BA7907069}"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B83B3D-E24B-4B70-9663-3A3D5613097A}"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Republique.-Vojanovy</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4609EF-49D2-4BC8-BA4D-B960B718619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F02229-DFFD-41F7-9CA8-E7E3B5B1A19A}"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Republique.-Gradina Botanica</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D9F8E6-A1EA-43B2-A74D-E9AF9997206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 </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0A377C-5C62-4DB2-A5E5-C9677D281C1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 Marianske länz</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557C6C-86D6-42C6-B8F0-70830E8C6A8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Republique.-Nizitsky</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9D3FAF-5FCB-4E7A-84F5-D7903209ECA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a:t>
            </a:r>
          </a:p>
        </p:txBody>
      </p:sp>
      <p:sp>
        <p:nvSpPr>
          <p:cNvPr id="4" name="3 Marcador de número de diapositiva"/>
          <p:cNvSpPr>
            <a:spLocks noGrp="1"/>
          </p:cNvSpPr>
          <p:nvPr>
            <p:ph type="sldNum" sz="quarter" idx="5"/>
          </p:nvPr>
        </p:nvSpPr>
        <p:spPr/>
        <p:txBody>
          <a:bodyPr/>
          <a:lstStyle/>
          <a:p>
            <a:pPr>
              <a:defRPr/>
            </a:pPr>
            <a:fld id="{F6543DE0-8BC0-4BFE-BA8E-6794FD39A8D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2CA5AFA7-9C06-47FC-80A7-A9CFA05E534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328D8376-2A21-40E7-A9D0-CDE8D152A936}"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4B8353E0-BFC7-4939-8C30-7FC2A15AC47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7FBDBE80-0311-4D96-9D53-D7A2C383F3E5}"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CF3EFF3A-CADB-4E30-878F-DECF8A06391F}"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084C7A57-3B3A-4D0C-88A1-3364F35F28D8}"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E457DEFC-51F7-48B4-BB38-62A9DD4AC316}"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21B60B53-4460-4F89-BE0C-69F3092E0FB5}"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2FFF0FA9-6659-4BE9-83E7-58E178123300}"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79F9ADFB-B59A-4A58-ADE7-D874D4F3A4B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31229360-FB00-40D6-99E7-EECF0A3048F3}"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9198FE10-FEE2-48BF-A66C-56156D02837D}"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43</a:t>
            </a:fld>
            <a:endParaRPr lang="es-ES" dirty="0"/>
          </a:p>
        </p:txBody>
      </p:sp>
    </p:spTree>
    <p:extLst>
      <p:ext uri="{BB962C8B-B14F-4D97-AF65-F5344CB8AC3E}">
        <p14:creationId xmlns:p14="http://schemas.microsoft.com/office/powerpoint/2010/main" val="1491588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E5C624E8-299B-4353-9DA3-5D2676C054E3}"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B9F43BD9-C97E-45B9-B3E7-A23823A2DE3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44E20D2D-8F82-4A2C-A8A0-91406F7571F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E30D0B89-AAF5-4CE9-886C-8FE73494B2BB}"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Buchlovice_Chateau_Garden.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48</a:t>
            </a:fld>
            <a:endParaRPr lang="es-ES" dirty="0"/>
          </a:p>
        </p:txBody>
      </p:sp>
    </p:spTree>
    <p:extLst>
      <p:ext uri="{BB962C8B-B14F-4D97-AF65-F5344CB8AC3E}">
        <p14:creationId xmlns:p14="http://schemas.microsoft.com/office/powerpoint/2010/main" val="15914810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Buchlovice_Chateau_Garden.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49</a:t>
            </a:fld>
            <a:endParaRPr lang="es-ES" dirty="0"/>
          </a:p>
        </p:txBody>
      </p:sp>
    </p:spTree>
    <p:extLst>
      <p:ext uri="{BB962C8B-B14F-4D97-AF65-F5344CB8AC3E}">
        <p14:creationId xmlns:p14="http://schemas.microsoft.com/office/powerpoint/2010/main" val="2349943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Buchlovice_Chateau_Garden.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50</a:t>
            </a:fld>
            <a:endParaRPr lang="es-ES" dirty="0"/>
          </a:p>
        </p:txBody>
      </p:sp>
    </p:spTree>
    <p:extLst>
      <p:ext uri="{BB962C8B-B14F-4D97-AF65-F5344CB8AC3E}">
        <p14:creationId xmlns:p14="http://schemas.microsoft.com/office/powerpoint/2010/main" val="1691198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Buchlovice_Chateau_Garden.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51</a:t>
            </a:fld>
            <a:endParaRPr lang="es-ES" dirty="0"/>
          </a:p>
        </p:txBody>
      </p:sp>
    </p:spTree>
    <p:extLst>
      <p:ext uri="{BB962C8B-B14F-4D97-AF65-F5344CB8AC3E}">
        <p14:creationId xmlns:p14="http://schemas.microsoft.com/office/powerpoint/2010/main" val="4690866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Buchlovice_Chateau_Garden.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52</a:t>
            </a:fld>
            <a:endParaRPr lang="es-ES" dirty="0"/>
          </a:p>
        </p:txBody>
      </p:sp>
    </p:spTree>
    <p:extLst>
      <p:ext uri="{BB962C8B-B14F-4D97-AF65-F5344CB8AC3E}">
        <p14:creationId xmlns:p14="http://schemas.microsoft.com/office/powerpoint/2010/main" val="35326640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Buchlovice_Chateau_Garden.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54</a:t>
            </a:fld>
            <a:endParaRPr lang="es-ES" dirty="0"/>
          </a:p>
        </p:txBody>
      </p:sp>
    </p:spTree>
    <p:extLst>
      <p:ext uri="{BB962C8B-B14F-4D97-AF65-F5344CB8AC3E}">
        <p14:creationId xmlns:p14="http://schemas.microsoft.com/office/powerpoint/2010/main" val="39717739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Buchlovice_Chateau_Garden.</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55</a:t>
            </a:fld>
            <a:endParaRPr lang="es-ES" dirty="0"/>
          </a:p>
        </p:txBody>
      </p:sp>
    </p:spTree>
    <p:extLst>
      <p:ext uri="{BB962C8B-B14F-4D97-AF65-F5344CB8AC3E}">
        <p14:creationId xmlns:p14="http://schemas.microsoft.com/office/powerpoint/2010/main" val="31401310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37DE8C64-A2B2-42F1-92EB-36611AC7E22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F6FF25F0-D237-4733-896C-992D5F1A74A0}"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EC5BC2CD-8D43-452C-8BA1-6839A5AFFB0E}"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A979093E-688C-446B-9DCE-5A79DA2A1008}"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24A8650A-1979-4435-90C7-D116C798CA00}"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a:r>
              <a:rPr lang="es-ES" altLang="es-ES" dirty="0"/>
              <a:t>Dendrological Garden</a:t>
            </a:r>
          </a:p>
        </p:txBody>
      </p:sp>
      <p:sp>
        <p:nvSpPr>
          <p:cNvPr id="4" name="3 Marcador de número de diapositiva"/>
          <p:cNvSpPr>
            <a:spLocks noGrp="1"/>
          </p:cNvSpPr>
          <p:nvPr>
            <p:ph type="sldNum" sz="quarter" idx="5"/>
          </p:nvPr>
        </p:nvSpPr>
        <p:spPr/>
        <p:txBody>
          <a:bodyPr/>
          <a:lstStyle/>
          <a:p>
            <a:pPr>
              <a:defRPr/>
            </a:pPr>
            <a:fld id="{70D396FA-2845-444C-8B88-A18CB62BD2D1}"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35B4966F-9893-4B0A-8BDD-F3D2600C881C}"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68</a:t>
            </a:fld>
            <a:endParaRPr lang="es-ES" dirty="0"/>
          </a:p>
        </p:txBody>
      </p:sp>
    </p:spTree>
    <p:extLst>
      <p:ext uri="{BB962C8B-B14F-4D97-AF65-F5344CB8AC3E}">
        <p14:creationId xmlns:p14="http://schemas.microsoft.com/office/powerpoint/2010/main" val="37161041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69</a:t>
            </a:fld>
            <a:endParaRPr lang="es-ES" dirty="0"/>
          </a:p>
        </p:txBody>
      </p:sp>
    </p:spTree>
    <p:extLst>
      <p:ext uri="{BB962C8B-B14F-4D97-AF65-F5344CB8AC3E}">
        <p14:creationId xmlns:p14="http://schemas.microsoft.com/office/powerpoint/2010/main" val="12061025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70</a:t>
            </a:fld>
            <a:endParaRPr lang="es-ES" dirty="0"/>
          </a:p>
        </p:txBody>
      </p:sp>
    </p:spTree>
    <p:extLst>
      <p:ext uri="{BB962C8B-B14F-4D97-AF65-F5344CB8AC3E}">
        <p14:creationId xmlns:p14="http://schemas.microsoft.com/office/powerpoint/2010/main" val="12955611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71</a:t>
            </a:fld>
            <a:endParaRPr lang="es-ES" dirty="0"/>
          </a:p>
        </p:txBody>
      </p:sp>
    </p:spTree>
    <p:extLst>
      <p:ext uri="{BB962C8B-B14F-4D97-AF65-F5344CB8AC3E}">
        <p14:creationId xmlns:p14="http://schemas.microsoft.com/office/powerpoint/2010/main" val="7456181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72</a:t>
            </a:fld>
            <a:endParaRPr lang="es-ES" dirty="0"/>
          </a:p>
        </p:txBody>
      </p:sp>
    </p:spTree>
    <p:extLst>
      <p:ext uri="{BB962C8B-B14F-4D97-AF65-F5344CB8AC3E}">
        <p14:creationId xmlns:p14="http://schemas.microsoft.com/office/powerpoint/2010/main" val="12226599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73</a:t>
            </a:fld>
            <a:endParaRPr lang="es-ES" dirty="0"/>
          </a:p>
        </p:txBody>
      </p:sp>
    </p:spTree>
    <p:extLst>
      <p:ext uri="{BB962C8B-B14F-4D97-AF65-F5344CB8AC3E}">
        <p14:creationId xmlns:p14="http://schemas.microsoft.com/office/powerpoint/2010/main" val="33191884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74</a:t>
            </a:fld>
            <a:endParaRPr lang="es-ES" dirty="0"/>
          </a:p>
        </p:txBody>
      </p:sp>
    </p:spTree>
    <p:extLst>
      <p:ext uri="{BB962C8B-B14F-4D97-AF65-F5344CB8AC3E}">
        <p14:creationId xmlns:p14="http://schemas.microsoft.com/office/powerpoint/2010/main" val="9553108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75</a:t>
            </a:fld>
            <a:endParaRPr lang="es-ES" dirty="0"/>
          </a:p>
        </p:txBody>
      </p:sp>
    </p:spTree>
    <p:extLst>
      <p:ext uri="{BB962C8B-B14F-4D97-AF65-F5344CB8AC3E}">
        <p14:creationId xmlns:p14="http://schemas.microsoft.com/office/powerpoint/2010/main" val="20552505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76</a:t>
            </a:fld>
            <a:endParaRPr lang="es-ES" dirty="0"/>
          </a:p>
        </p:txBody>
      </p:sp>
    </p:spTree>
    <p:extLst>
      <p:ext uri="{BB962C8B-B14F-4D97-AF65-F5344CB8AC3E}">
        <p14:creationId xmlns:p14="http://schemas.microsoft.com/office/powerpoint/2010/main" val="18295594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77</a:t>
            </a:fld>
            <a:endParaRPr lang="es-ES" dirty="0"/>
          </a:p>
        </p:txBody>
      </p:sp>
    </p:spTree>
    <p:extLst>
      <p:ext uri="{BB962C8B-B14F-4D97-AF65-F5344CB8AC3E}">
        <p14:creationId xmlns:p14="http://schemas.microsoft.com/office/powerpoint/2010/main" val="17538234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78</a:t>
            </a:fld>
            <a:endParaRPr lang="es-ES" dirty="0"/>
          </a:p>
        </p:txBody>
      </p:sp>
    </p:spTree>
    <p:extLst>
      <p:ext uri="{BB962C8B-B14F-4D97-AF65-F5344CB8AC3E}">
        <p14:creationId xmlns:p14="http://schemas.microsoft.com/office/powerpoint/2010/main" val="37457698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79</a:t>
            </a:fld>
            <a:endParaRPr lang="es-ES" dirty="0"/>
          </a:p>
        </p:txBody>
      </p:sp>
    </p:spTree>
    <p:extLst>
      <p:ext uri="{BB962C8B-B14F-4D97-AF65-F5344CB8AC3E}">
        <p14:creationId xmlns:p14="http://schemas.microsoft.com/office/powerpoint/2010/main" val="32001511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80</a:t>
            </a:fld>
            <a:endParaRPr lang="es-ES" dirty="0"/>
          </a:p>
        </p:txBody>
      </p:sp>
    </p:spTree>
    <p:extLst>
      <p:ext uri="{BB962C8B-B14F-4D97-AF65-F5344CB8AC3E}">
        <p14:creationId xmlns:p14="http://schemas.microsoft.com/office/powerpoint/2010/main" val="5557063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81</a:t>
            </a:fld>
            <a:endParaRPr lang="es-ES" dirty="0"/>
          </a:p>
        </p:txBody>
      </p:sp>
    </p:spTree>
    <p:extLst>
      <p:ext uri="{BB962C8B-B14F-4D97-AF65-F5344CB8AC3E}">
        <p14:creationId xmlns:p14="http://schemas.microsoft.com/office/powerpoint/2010/main" val="31490116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82</a:t>
            </a:fld>
            <a:endParaRPr lang="es-ES" dirty="0"/>
          </a:p>
        </p:txBody>
      </p:sp>
    </p:spTree>
    <p:extLst>
      <p:ext uri="{BB962C8B-B14F-4D97-AF65-F5344CB8AC3E}">
        <p14:creationId xmlns:p14="http://schemas.microsoft.com/office/powerpoint/2010/main" val="41344072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83</a:t>
            </a:fld>
            <a:endParaRPr lang="es-ES" dirty="0"/>
          </a:p>
        </p:txBody>
      </p:sp>
    </p:spTree>
    <p:extLst>
      <p:ext uri="{BB962C8B-B14F-4D97-AF65-F5344CB8AC3E}">
        <p14:creationId xmlns:p14="http://schemas.microsoft.com/office/powerpoint/2010/main" val="40400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84</a:t>
            </a:fld>
            <a:endParaRPr lang="es-ES" dirty="0"/>
          </a:p>
        </p:txBody>
      </p:sp>
    </p:spTree>
    <p:extLst>
      <p:ext uri="{BB962C8B-B14F-4D97-AF65-F5344CB8AC3E}">
        <p14:creationId xmlns:p14="http://schemas.microsoft.com/office/powerpoint/2010/main" val="34093575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85</a:t>
            </a:fld>
            <a:endParaRPr lang="es-ES" dirty="0"/>
          </a:p>
        </p:txBody>
      </p:sp>
    </p:spTree>
    <p:extLst>
      <p:ext uri="{BB962C8B-B14F-4D97-AF65-F5344CB8AC3E}">
        <p14:creationId xmlns:p14="http://schemas.microsoft.com/office/powerpoint/2010/main" val="3861243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86</a:t>
            </a:fld>
            <a:endParaRPr lang="es-ES" dirty="0"/>
          </a:p>
        </p:txBody>
      </p:sp>
    </p:spTree>
    <p:extLst>
      <p:ext uri="{BB962C8B-B14F-4D97-AF65-F5344CB8AC3E}">
        <p14:creationId xmlns:p14="http://schemas.microsoft.com/office/powerpoint/2010/main" val="4829245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87</a:t>
            </a:fld>
            <a:endParaRPr lang="es-ES" dirty="0"/>
          </a:p>
        </p:txBody>
      </p:sp>
    </p:spTree>
    <p:extLst>
      <p:ext uri="{BB962C8B-B14F-4D97-AF65-F5344CB8AC3E}">
        <p14:creationId xmlns:p14="http://schemas.microsoft.com/office/powerpoint/2010/main" val="8473663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88</a:t>
            </a:fld>
            <a:endParaRPr lang="es-ES" dirty="0"/>
          </a:p>
        </p:txBody>
      </p:sp>
    </p:spTree>
    <p:extLst>
      <p:ext uri="{BB962C8B-B14F-4D97-AF65-F5344CB8AC3E}">
        <p14:creationId xmlns:p14="http://schemas.microsoft.com/office/powerpoint/2010/main" val="27988354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89</a:t>
            </a:fld>
            <a:endParaRPr lang="es-ES" dirty="0"/>
          </a:p>
        </p:txBody>
      </p:sp>
    </p:spTree>
    <p:extLst>
      <p:ext uri="{BB962C8B-B14F-4D97-AF65-F5344CB8AC3E}">
        <p14:creationId xmlns:p14="http://schemas.microsoft.com/office/powerpoint/2010/main" val="23349629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90</a:t>
            </a:fld>
            <a:endParaRPr lang="es-ES" dirty="0"/>
          </a:p>
        </p:txBody>
      </p:sp>
    </p:spTree>
    <p:extLst>
      <p:ext uri="{BB962C8B-B14F-4D97-AF65-F5344CB8AC3E}">
        <p14:creationId xmlns:p14="http://schemas.microsoft.com/office/powerpoint/2010/main" val="1339709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91</a:t>
            </a:fld>
            <a:endParaRPr lang="es-ES" dirty="0"/>
          </a:p>
        </p:txBody>
      </p:sp>
    </p:spTree>
    <p:extLst>
      <p:ext uri="{BB962C8B-B14F-4D97-AF65-F5344CB8AC3E}">
        <p14:creationId xmlns:p14="http://schemas.microsoft.com/office/powerpoint/2010/main" val="30915561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92</a:t>
            </a:fld>
            <a:endParaRPr lang="es-ES" dirty="0"/>
          </a:p>
        </p:txBody>
      </p:sp>
    </p:spTree>
    <p:extLst>
      <p:ext uri="{BB962C8B-B14F-4D97-AF65-F5344CB8AC3E}">
        <p14:creationId xmlns:p14="http://schemas.microsoft.com/office/powerpoint/2010/main" val="27638549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93</a:t>
            </a:fld>
            <a:endParaRPr lang="es-ES" dirty="0"/>
          </a:p>
        </p:txBody>
      </p:sp>
    </p:spTree>
    <p:extLst>
      <p:ext uri="{BB962C8B-B14F-4D97-AF65-F5344CB8AC3E}">
        <p14:creationId xmlns:p14="http://schemas.microsoft.com/office/powerpoint/2010/main" val="25400981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94</a:t>
            </a:fld>
            <a:endParaRPr lang="es-ES" dirty="0"/>
          </a:p>
        </p:txBody>
      </p:sp>
    </p:spTree>
    <p:extLst>
      <p:ext uri="{BB962C8B-B14F-4D97-AF65-F5344CB8AC3E}">
        <p14:creationId xmlns:p14="http://schemas.microsoft.com/office/powerpoint/2010/main" val="42625616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95</a:t>
            </a:fld>
            <a:endParaRPr lang="es-ES" dirty="0"/>
          </a:p>
        </p:txBody>
      </p:sp>
    </p:spTree>
    <p:extLst>
      <p:ext uri="{BB962C8B-B14F-4D97-AF65-F5344CB8AC3E}">
        <p14:creationId xmlns:p14="http://schemas.microsoft.com/office/powerpoint/2010/main" val="2581091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96</a:t>
            </a:fld>
            <a:endParaRPr lang="es-ES" dirty="0"/>
          </a:p>
        </p:txBody>
      </p:sp>
    </p:spTree>
    <p:extLst>
      <p:ext uri="{BB962C8B-B14F-4D97-AF65-F5344CB8AC3E}">
        <p14:creationId xmlns:p14="http://schemas.microsoft.com/office/powerpoint/2010/main" val="39207989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97</a:t>
            </a:fld>
            <a:endParaRPr lang="es-ES" dirty="0"/>
          </a:p>
        </p:txBody>
      </p:sp>
    </p:spTree>
    <p:extLst>
      <p:ext uri="{BB962C8B-B14F-4D97-AF65-F5344CB8AC3E}">
        <p14:creationId xmlns:p14="http://schemas.microsoft.com/office/powerpoint/2010/main" val="841717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98</a:t>
            </a:fld>
            <a:endParaRPr lang="es-ES" dirty="0"/>
          </a:p>
        </p:txBody>
      </p:sp>
    </p:spTree>
    <p:extLst>
      <p:ext uri="{BB962C8B-B14F-4D97-AF65-F5344CB8AC3E}">
        <p14:creationId xmlns:p14="http://schemas.microsoft.com/office/powerpoint/2010/main" val="38088291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Praga.-Wallenstein Gardens</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99</a:t>
            </a:fld>
            <a:endParaRPr lang="es-ES" dirty="0"/>
          </a:p>
        </p:txBody>
      </p:sp>
    </p:spTree>
    <p:extLst>
      <p:ext uri="{BB962C8B-B14F-4D97-AF65-F5344CB8AC3E}">
        <p14:creationId xmlns:p14="http://schemas.microsoft.com/office/powerpoint/2010/main" val="28345170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vrtbovska_garden_1938</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102</a:t>
            </a:fld>
            <a:endParaRPr lang="es-ES" dirty="0"/>
          </a:p>
        </p:txBody>
      </p:sp>
    </p:spTree>
    <p:extLst>
      <p:ext uri="{BB962C8B-B14F-4D97-AF65-F5344CB8AC3E}">
        <p14:creationId xmlns:p14="http://schemas.microsoft.com/office/powerpoint/2010/main" val="24188644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103</a:t>
            </a:fld>
            <a:endParaRPr lang="es-ES" dirty="0"/>
          </a:p>
        </p:txBody>
      </p:sp>
    </p:spTree>
    <p:extLst>
      <p:ext uri="{BB962C8B-B14F-4D97-AF65-F5344CB8AC3E}">
        <p14:creationId xmlns:p14="http://schemas.microsoft.com/office/powerpoint/2010/main" val="11534588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104</a:t>
            </a:fld>
            <a:endParaRPr lang="es-ES" dirty="0"/>
          </a:p>
        </p:txBody>
      </p:sp>
    </p:spTree>
    <p:extLst>
      <p:ext uri="{BB962C8B-B14F-4D97-AF65-F5344CB8AC3E}">
        <p14:creationId xmlns:p14="http://schemas.microsoft.com/office/powerpoint/2010/main" val="378864220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105</a:t>
            </a:fld>
            <a:endParaRPr lang="es-ES" dirty="0"/>
          </a:p>
        </p:txBody>
      </p:sp>
    </p:spTree>
    <p:extLst>
      <p:ext uri="{BB962C8B-B14F-4D97-AF65-F5344CB8AC3E}">
        <p14:creationId xmlns:p14="http://schemas.microsoft.com/office/powerpoint/2010/main" val="174140989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106</a:t>
            </a:fld>
            <a:endParaRPr lang="es-ES" dirty="0"/>
          </a:p>
        </p:txBody>
      </p:sp>
    </p:spTree>
    <p:extLst>
      <p:ext uri="{BB962C8B-B14F-4D97-AF65-F5344CB8AC3E}">
        <p14:creationId xmlns:p14="http://schemas.microsoft.com/office/powerpoint/2010/main" val="3508081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107</a:t>
            </a:fld>
            <a:endParaRPr lang="es-ES" dirty="0"/>
          </a:p>
        </p:txBody>
      </p:sp>
    </p:spTree>
    <p:extLst>
      <p:ext uri="{BB962C8B-B14F-4D97-AF65-F5344CB8AC3E}">
        <p14:creationId xmlns:p14="http://schemas.microsoft.com/office/powerpoint/2010/main" val="297008230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a:p>
            <a:endParaRPr lang="es-ES" dirty="0"/>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108</a:t>
            </a:fld>
            <a:endParaRPr lang="es-ES" dirty="0"/>
          </a:p>
        </p:txBody>
      </p:sp>
    </p:spTree>
    <p:extLst>
      <p:ext uri="{BB962C8B-B14F-4D97-AF65-F5344CB8AC3E}">
        <p14:creationId xmlns:p14="http://schemas.microsoft.com/office/powerpoint/2010/main" val="32851183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109</a:t>
            </a:fld>
            <a:endParaRPr lang="es-ES" dirty="0"/>
          </a:p>
        </p:txBody>
      </p:sp>
    </p:spTree>
    <p:extLst>
      <p:ext uri="{BB962C8B-B14F-4D97-AF65-F5344CB8AC3E}">
        <p14:creationId xmlns:p14="http://schemas.microsoft.com/office/powerpoint/2010/main" val="17662534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110</a:t>
            </a:fld>
            <a:endParaRPr lang="es-ES" dirty="0"/>
          </a:p>
        </p:txBody>
      </p:sp>
    </p:spTree>
    <p:extLst>
      <p:ext uri="{BB962C8B-B14F-4D97-AF65-F5344CB8AC3E}">
        <p14:creationId xmlns:p14="http://schemas.microsoft.com/office/powerpoint/2010/main" val="27484380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111</a:t>
            </a:fld>
            <a:endParaRPr lang="es-ES" dirty="0"/>
          </a:p>
        </p:txBody>
      </p:sp>
    </p:spTree>
    <p:extLst>
      <p:ext uri="{BB962C8B-B14F-4D97-AF65-F5344CB8AC3E}">
        <p14:creationId xmlns:p14="http://schemas.microsoft.com/office/powerpoint/2010/main" val="414087360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112</a:t>
            </a:fld>
            <a:endParaRPr lang="es-ES" dirty="0"/>
          </a:p>
        </p:txBody>
      </p:sp>
    </p:spTree>
    <p:extLst>
      <p:ext uri="{BB962C8B-B14F-4D97-AF65-F5344CB8AC3E}">
        <p14:creationId xmlns:p14="http://schemas.microsoft.com/office/powerpoint/2010/main" val="28752712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113</a:t>
            </a:fld>
            <a:endParaRPr lang="es-ES" dirty="0"/>
          </a:p>
        </p:txBody>
      </p:sp>
    </p:spTree>
    <p:extLst>
      <p:ext uri="{BB962C8B-B14F-4D97-AF65-F5344CB8AC3E}">
        <p14:creationId xmlns:p14="http://schemas.microsoft.com/office/powerpoint/2010/main" val="312992210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Vrtbovska_Zahrada</a:t>
            </a:r>
          </a:p>
        </p:txBody>
      </p:sp>
      <p:sp>
        <p:nvSpPr>
          <p:cNvPr id="4" name="3 Marcador de número de diapositiva"/>
          <p:cNvSpPr>
            <a:spLocks noGrp="1"/>
          </p:cNvSpPr>
          <p:nvPr>
            <p:ph type="sldNum" sz="quarter" idx="10"/>
          </p:nvPr>
        </p:nvSpPr>
        <p:spPr/>
        <p:txBody>
          <a:bodyPr/>
          <a:lstStyle/>
          <a:p>
            <a:fld id="{90443EE8-DDA5-4375-BBE8-BBE2A21F926A}" type="slidenum">
              <a:rPr lang="es-ES" smtClean="0"/>
              <a:t>114</a:t>
            </a:fld>
            <a:endParaRPr lang="es-ES" dirty="0"/>
          </a:p>
        </p:txBody>
      </p:sp>
    </p:spTree>
    <p:extLst>
      <p:ext uri="{BB962C8B-B14F-4D97-AF65-F5344CB8AC3E}">
        <p14:creationId xmlns:p14="http://schemas.microsoft.com/office/powerpoint/2010/main" val="1707623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06372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03717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48327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65238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813660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63418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1705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143473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93378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20856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84614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63826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41367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2091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671722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816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699434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389630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606117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418402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26616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28970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0550232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855881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18.xml"/><Relationship Id="rId6" Type="http://schemas.openxmlformats.org/officeDocument/2006/relationships/image" Target="../media/image49.jpeg"/><Relationship Id="rId5" Type="http://schemas.openxmlformats.org/officeDocument/2006/relationships/image" Target="../media/image48.jpg"/><Relationship Id="rId4" Type="http://schemas.openxmlformats.org/officeDocument/2006/relationships/image" Target="../media/image47.jpg"/></Relationships>
</file>

<file path=ppt/slides/_rels/slide5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29.xml"/><Relationship Id="rId4" Type="http://schemas.openxmlformats.org/officeDocument/2006/relationships/image" Target="../media/image68.jpg"/></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29.xml"/><Relationship Id="rId4" Type="http://schemas.openxmlformats.org/officeDocument/2006/relationships/image" Target="../media/image71.jpg"/></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29.xml"/><Relationship Id="rId6" Type="http://schemas.openxmlformats.org/officeDocument/2006/relationships/image" Target="../media/image96.jpg"/><Relationship Id="rId5" Type="http://schemas.openxmlformats.org/officeDocument/2006/relationships/image" Target="../media/image95.jpg"/><Relationship Id="rId4" Type="http://schemas.openxmlformats.org/officeDocument/2006/relationships/image" Target="../media/image94.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2880320"/>
          </a:xfrm>
        </p:spPr>
        <p:txBody>
          <a:bodyPr>
            <a:normAutofit fontScale="90000"/>
          </a:bodyPr>
          <a:lstStyle/>
          <a:p>
            <a:r>
              <a:rPr lang="es-ES" sz="3100" dirty="0"/>
              <a:t>EUROPA .-LA VUELTA AL MUNDO EN 885 JARDINES</a:t>
            </a:r>
            <a:r>
              <a:rPr lang="es-ES" dirty="0"/>
              <a:t>.-Cezch Republique.-Kromeriz Gardens.-Buchlovice Park.-Dendrological Gardens.-Wallenstein Gardens.-Vrtbovska garden 1938</a:t>
            </a:r>
          </a:p>
        </p:txBody>
      </p:sp>
      <p:sp>
        <p:nvSpPr>
          <p:cNvPr id="3" name="2 Subtítulo"/>
          <p:cNvSpPr>
            <a:spLocks noGrp="1"/>
          </p:cNvSpPr>
          <p:nvPr>
            <p:ph type="subTitle" idx="1"/>
          </p:nvPr>
        </p:nvSpPr>
        <p:spPr>
          <a:xfrm>
            <a:off x="2286000" y="5003322"/>
            <a:ext cx="5094312" cy="1371600"/>
          </a:xfrm>
        </p:spPr>
        <p:txBody>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195434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altLang="es-ES" dirty="0"/>
              <a:t>Cezch Republique</a:t>
            </a:r>
          </a:p>
        </p:txBody>
      </p:sp>
      <p:sp>
        <p:nvSpPr>
          <p:cNvPr id="48131" name="2 Marcador de contenido"/>
          <p:cNvSpPr>
            <a:spLocks noGrp="1"/>
          </p:cNvSpPr>
          <p:nvPr>
            <p:ph sz="quarter" idx="1"/>
          </p:nvPr>
        </p:nvSpPr>
        <p:spPr/>
        <p:txBody>
          <a:bodyPr/>
          <a:lstStyle/>
          <a:p>
            <a:pPr eaLnBrk="1" hangingPunct="1"/>
            <a:r>
              <a:rPr lang="es-ES" altLang="es-ES" dirty="0"/>
              <a:t>Praga cuenta con numerosos parques y jardines, tanto dentro como fuera del centro, así que siempre hay un lugar tranquilo próximo a escapar de las multitudes y el ruido de la ciudad o para llevar a sus hijos si necesitan un descanso. </a:t>
            </a:r>
          </a:p>
          <a:p>
            <a:pPr eaLnBrk="1" hangingPunct="1"/>
            <a:r>
              <a:rPr lang="es-ES" altLang="es-ES" dirty="0"/>
              <a:t>Algunos, como el Parque Petřín o Havlíčkovy Sady, incluyen los parques infantiles. </a:t>
            </a:r>
          </a:p>
          <a:p>
            <a:pPr eaLnBrk="1" hangingPunct="1"/>
            <a:r>
              <a:rPr lang="es-ES" altLang="es-ES" dirty="0"/>
              <a:t>Muchos de los jardines en el centro histórico de Praga han sido restaurados, incluyendo los jardines bajo el Castillo de Praga.</a:t>
            </a:r>
          </a:p>
        </p:txBody>
      </p:sp>
    </p:spTree>
    <p:extLst>
      <p:ext uri="{BB962C8B-B14F-4D97-AF65-F5344CB8AC3E}">
        <p14:creationId xmlns:p14="http://schemas.microsoft.com/office/powerpoint/2010/main" val="4001233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zech Republique.-Kaizlovysady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233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zech Republique.-Karlovy_Vary_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415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zech Republique.-Letná_Park_in_late_October,_Prag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470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zech Republique.-Praha,_Holešovice,_podzim_na_Letné.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620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zech Republique.-Olomouc_73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689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zech Republique.-Praha,_Letná,_s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574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zech Republique.-Praha,_Malá_Strana,_Vojanovy_sad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627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zech Republique.-Řevnice,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1056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zech Republique.-Schloss_Kroměříž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928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zech Republique.-Schloss_Kroměříž_Park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630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zech Republique.-Vojanovy_sad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995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zesch Republique.-Břevnovský_klášter,_zahrada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987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zesch Republique.-Břevnovský_klášter,_zahrada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137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zesch Republique.--Břevnovský_klášter,_zahrad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747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zesch Republique.-Odpočívadlo_s_kamennou_scenérií_v_Lounech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091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zesh Republique.-Vojanovy_sad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283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ourdon´s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238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radina_Bota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191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Gradina_Copo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170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Mariánské_Lázně_-_parkem_ke_kolonádě.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360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Nikitsky_Botanical_Garden.-Ukrania.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099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pPr eaLnBrk="1" hangingPunct="1"/>
            <a:r>
              <a:rPr lang="es-ES" altLang="es-ES" b="1" dirty="0"/>
              <a:t>Kromeriz Gardens</a:t>
            </a:r>
          </a:p>
        </p:txBody>
      </p:sp>
      <p:sp>
        <p:nvSpPr>
          <p:cNvPr id="86019" name="2 Marcador de contenido"/>
          <p:cNvSpPr>
            <a:spLocks noGrp="1"/>
          </p:cNvSpPr>
          <p:nvPr>
            <p:ph sz="quarter" idx="1"/>
          </p:nvPr>
        </p:nvSpPr>
        <p:spPr/>
        <p:txBody>
          <a:bodyPr/>
          <a:lstStyle/>
          <a:p>
            <a:pPr eaLnBrk="1" hangingPunct="1"/>
            <a:r>
              <a:rPr lang="es-ES" altLang="es-ES" dirty="0"/>
              <a:t>El </a:t>
            </a:r>
            <a:r>
              <a:rPr lang="es-ES" altLang="es-ES" b="1" dirty="0"/>
              <a:t>Palacio de Kroměříž</a:t>
            </a:r>
            <a:r>
              <a:rPr lang="es-ES" altLang="es-ES" dirty="0"/>
              <a:t> en Kroměříž , República Checa , que solía ser la residencia principal de los obispos y  arzobispos de Olomouc desde 1777 .</a:t>
            </a:r>
          </a:p>
          <a:p>
            <a:pPr eaLnBrk="1" hangingPunct="1"/>
            <a:r>
              <a:rPr lang="es-ES" altLang="es-ES" dirty="0"/>
              <a:t>La primera residencia  fue fundada por el obispo Estanislao Thurzo en 1497. </a:t>
            </a:r>
          </a:p>
          <a:p>
            <a:pPr eaLnBrk="1" hangingPunct="1"/>
            <a:r>
              <a:rPr lang="es-ES" altLang="es-ES" dirty="0"/>
              <a:t>El edificio es de un tardío estilo gótico con un mínimo  de     detalles del Renacimiento. </a:t>
            </a:r>
          </a:p>
          <a:p>
            <a:pPr eaLnBrk="1" hangingPunct="1"/>
            <a:r>
              <a:rPr lang="es-ES" altLang="es-ES" dirty="0"/>
              <a:t>Durante los años de "Guerra de los Treinta , el castillo fue capturado por el ejército sueco (1643).</a:t>
            </a:r>
          </a:p>
          <a:p>
            <a:pPr eaLnBrk="1" hangingPunct="1"/>
            <a:endParaRPr lang="es-ES" altLang="es-ES" dirty="0"/>
          </a:p>
        </p:txBody>
      </p:sp>
    </p:spTree>
    <p:extLst>
      <p:ext uri="{BB962C8B-B14F-4D97-AF65-F5344CB8AC3E}">
        <p14:creationId xmlns:p14="http://schemas.microsoft.com/office/powerpoint/2010/main" val="2589766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969968" cy="5832475"/>
          </a:xfrm>
        </p:spPr>
        <p:txBody>
          <a:bodyPr>
            <a:normAutofit/>
          </a:bodyPr>
          <a:lstStyle/>
          <a:p>
            <a:pPr marL="274320" indent="-274320" eaLnBrk="1" fontAlgn="auto" hangingPunct="1">
              <a:spcBef>
                <a:spcPts val="580"/>
              </a:spcBef>
              <a:spcAft>
                <a:spcPts val="0"/>
              </a:spcAft>
              <a:buFont typeface="Wingdings 2"/>
              <a:buChar char=""/>
              <a:defRPr/>
            </a:pPr>
            <a:r>
              <a:rPr lang="es-ES" dirty="0"/>
              <a:t>El monumento principal de la obra Lucchese en Kroměříž es la jardinería en frente del castillo. </a:t>
            </a:r>
          </a:p>
          <a:p>
            <a:pPr marL="274320" indent="-274320" eaLnBrk="1" fontAlgn="auto" hangingPunct="1">
              <a:spcBef>
                <a:spcPts val="580"/>
              </a:spcBef>
              <a:spcAft>
                <a:spcPts val="0"/>
              </a:spcAft>
              <a:buFont typeface="Wingdings 2"/>
              <a:buChar char=""/>
              <a:defRPr/>
            </a:pPr>
            <a:r>
              <a:rPr lang="es-ES" dirty="0"/>
              <a:t>Tras la muerte de Lucca en 1666, Giovanni Pietro Tencalla completo su trabajo en el jardín formal y tenía el palacio reconstruido en un estilo inspirado en la escuela turinesa a la que pertenecía.</a:t>
            </a:r>
          </a:p>
          <a:p>
            <a:pPr marL="274320" indent="-274320" eaLnBrk="1" fontAlgn="auto" hangingPunct="1">
              <a:spcBef>
                <a:spcPts val="580"/>
              </a:spcBef>
              <a:spcAft>
                <a:spcPts val="0"/>
              </a:spcAft>
              <a:buFont typeface="Wingdings 2"/>
              <a:buChar char=""/>
              <a:defRPr/>
            </a:pPr>
            <a:r>
              <a:rPr lang="es-ES" dirty="0"/>
              <a:t>La UNESCO incluye el palacio y el jardín entre los sitios del Patrimonio Mundial .</a:t>
            </a:r>
          </a:p>
          <a:p>
            <a:pPr marL="274320" indent="-274320" eaLnBrk="1" fontAlgn="auto" hangingPunct="1">
              <a:spcBef>
                <a:spcPts val="580"/>
              </a:spcBef>
              <a:spcAft>
                <a:spcPts val="0"/>
              </a:spcAft>
              <a:buFont typeface="Wingdings 2"/>
              <a:buChar char=""/>
              <a:defRPr/>
            </a:pPr>
            <a:r>
              <a:rPr lang="es-ES" dirty="0"/>
              <a:t> Como el expediente de nominación explica, "el castillo es un ejemplo, pero no excepcionalmente positivo de un tipo de o principesca residencia aristocrática que ha sobrevivido ampliamente en Europa. </a:t>
            </a:r>
          </a:p>
        </p:txBody>
      </p:sp>
    </p:spTree>
    <p:extLst>
      <p:ext uri="{BB962C8B-B14F-4D97-AF65-F5344CB8AC3E}">
        <p14:creationId xmlns:p14="http://schemas.microsoft.com/office/powerpoint/2010/main" val="1680182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765175"/>
            <a:ext cx="7113984" cy="5254625"/>
          </a:xfrm>
        </p:spPr>
        <p:txBody>
          <a:bodyPr/>
          <a:lstStyle/>
          <a:p>
            <a:r>
              <a:rPr lang="es-ES" altLang="es-ES" dirty="0"/>
              <a:t>El jardín de la alegría, por el contrario, es un raro ejemplo y en gran parte intacto de un jardín barroco "   </a:t>
            </a:r>
          </a:p>
          <a:p>
            <a:r>
              <a:rPr lang="es-ES" altLang="es-ES" dirty="0"/>
              <a:t>Además de los parterres formales también hay un menos formal  Jardín Inglés del siglo XIX  , que sufrió daños durante las inundaciones de 1997.</a:t>
            </a:r>
          </a:p>
          <a:p>
            <a:endParaRPr lang="es-ES" altLang="es-ES" dirty="0"/>
          </a:p>
          <a:p>
            <a:endParaRPr lang="es-ES" altLang="es-ES" dirty="0"/>
          </a:p>
        </p:txBody>
      </p:sp>
    </p:spTree>
    <p:extLst>
      <p:ext uri="{BB962C8B-B14F-4D97-AF65-F5344CB8AC3E}">
        <p14:creationId xmlns:p14="http://schemas.microsoft.com/office/powerpoint/2010/main" val="2578935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Kromeriz_-_Kvetna_zahrada_u_vstup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38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Kromeriz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833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Kromeriz_-_Kvetna_zah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12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Kromeriz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903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Kromeriz_-_Kvetna_zahrada,_Rotu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199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Kromeriz_-_Kvetna_zahrada_-_vyhled_z_promenad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2600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Kromeriz_-_Kvetna_zahrada_ornamen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870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Kromeriz_-_Kvetna_zahrada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511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Kromeriz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632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Kromeriz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932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Kromeriz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0847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Kromeriz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164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romeriz Gardens.-Checoeslovaqu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08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Kromeriz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967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altLang="es-ES" b="1" dirty="0"/>
              <a:t>Buchlovice Park</a:t>
            </a:r>
          </a:p>
        </p:txBody>
      </p:sp>
      <p:sp>
        <p:nvSpPr>
          <p:cNvPr id="103427" name="2 Marcador de contenido"/>
          <p:cNvSpPr>
            <a:spLocks noGrp="1"/>
          </p:cNvSpPr>
          <p:nvPr>
            <p:ph sz="quarter" idx="1"/>
          </p:nvPr>
        </p:nvSpPr>
        <p:spPr>
          <a:xfrm>
            <a:off x="900113" y="1412875"/>
            <a:ext cx="6552207" cy="4572000"/>
          </a:xfrm>
        </p:spPr>
        <p:txBody>
          <a:bodyPr>
            <a:normAutofit lnSpcReduction="10000"/>
          </a:bodyPr>
          <a:lstStyle/>
          <a:p>
            <a:pPr eaLnBrk="1" hangingPunct="1"/>
            <a:r>
              <a:rPr lang="es-ES" altLang="es-ES" b="1" dirty="0"/>
              <a:t>Buchlovice </a:t>
            </a:r>
            <a:r>
              <a:rPr lang="es-ES" altLang="es-ES" dirty="0"/>
              <a:t> es un castillo situado a unos 10 km al oeste de Uherské Hradiště , en el sudeste de Moravia , República Checa .</a:t>
            </a:r>
          </a:p>
          <a:p>
            <a:pPr eaLnBrk="1" hangingPunct="1"/>
            <a:r>
              <a:rPr lang="es-ES" altLang="es-ES" dirty="0"/>
              <a:t>Su historia está estrechamente relacionada con el cercano castillo de Buchlov que creció más y se hizo más incómodo en el siglo XVII, y por eso Jan Detrich de Petřwald decidió construir un nuevo castillo. </a:t>
            </a:r>
          </a:p>
          <a:p>
            <a:pPr eaLnBrk="1" hangingPunct="1"/>
            <a:r>
              <a:rPr lang="es-ES" altLang="es-ES" dirty="0"/>
              <a:t>Buchlovice fue construido como una copia de una villa italiana en estilo barroco, por Domenico Martinelli .</a:t>
            </a:r>
          </a:p>
        </p:txBody>
      </p:sp>
    </p:spTree>
    <p:extLst>
      <p:ext uri="{BB962C8B-B14F-4D97-AF65-F5344CB8AC3E}">
        <p14:creationId xmlns:p14="http://schemas.microsoft.com/office/powerpoint/2010/main" val="801113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692150"/>
            <a:ext cx="7041976" cy="5327650"/>
          </a:xfrm>
        </p:spPr>
        <p:txBody>
          <a:bodyPr/>
          <a:lstStyle/>
          <a:p>
            <a:r>
              <a:rPr lang="es-ES" altLang="es-ES" dirty="0"/>
              <a:t>Es uno de los edificios más romántico en este país. </a:t>
            </a:r>
          </a:p>
          <a:p>
            <a:r>
              <a:rPr lang="es-ES" altLang="es-ES" dirty="0"/>
              <a:t>En 1800 pasó a ser propiedad del Berchtolds, y desde 1945 el castillo del estado está abierto al público.</a:t>
            </a:r>
          </a:p>
          <a:p>
            <a:endParaRPr lang="es-ES" altLang="es-ES" dirty="0"/>
          </a:p>
        </p:txBody>
      </p:sp>
    </p:spTree>
    <p:extLst>
      <p:ext uri="{BB962C8B-B14F-4D97-AF65-F5344CB8AC3E}">
        <p14:creationId xmlns:p14="http://schemas.microsoft.com/office/powerpoint/2010/main" val="4609618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12" y="0"/>
            <a:ext cx="9116187" cy="6858000"/>
          </a:xfrm>
          <a:prstGeom prst="rect">
            <a:avLst/>
          </a:prstGeom>
        </p:spPr>
      </p:pic>
    </p:spTree>
    <p:extLst>
      <p:ext uri="{BB962C8B-B14F-4D97-AF65-F5344CB8AC3E}">
        <p14:creationId xmlns:p14="http://schemas.microsoft.com/office/powerpoint/2010/main" val="4286337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Buchlovice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040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uchlovice Park.-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150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uchlovice Park (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483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uchlovice_-_par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027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8637224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0876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747089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22514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499992" cy="33123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0"/>
            <a:ext cx="4644008"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429000"/>
            <a:ext cx="4644008" cy="3429000"/>
          </a:xfrm>
          <a:prstGeom prst="rect">
            <a:avLst/>
          </a:prstGeom>
        </p:spPr>
      </p:pic>
    </p:spTree>
    <p:extLst>
      <p:ext uri="{BB962C8B-B14F-4D97-AF65-F5344CB8AC3E}">
        <p14:creationId xmlns:p14="http://schemas.microsoft.com/office/powerpoint/2010/main" val="32208164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292789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3044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0218023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p:txBody>
          <a:bodyPr/>
          <a:lstStyle/>
          <a:p>
            <a:pPr eaLnBrk="1" hangingPunct="1"/>
            <a:r>
              <a:rPr lang="es-ES" altLang="es-ES" b="1" dirty="0"/>
              <a:t>Dendrological Gardens</a:t>
            </a:r>
          </a:p>
        </p:txBody>
      </p:sp>
      <p:sp>
        <p:nvSpPr>
          <p:cNvPr id="109571" name="2 Marcador de contenido"/>
          <p:cNvSpPr>
            <a:spLocks noGrp="1"/>
          </p:cNvSpPr>
          <p:nvPr>
            <p:ph sz="quarter" idx="1"/>
          </p:nvPr>
        </p:nvSpPr>
        <p:spPr>
          <a:xfrm>
            <a:off x="914400" y="1844675"/>
            <a:ext cx="6969968" cy="4175125"/>
          </a:xfrm>
        </p:spPr>
        <p:txBody>
          <a:bodyPr/>
          <a:lstStyle/>
          <a:p>
            <a:pPr eaLnBrk="1" hangingPunct="1"/>
            <a:r>
              <a:rPr lang="es-ES" altLang="es-ES" dirty="0"/>
              <a:t>El Jardín dendrológico (del griego "dendros" que significa "árbol" y "logos" que significa "estudio de") es famoso por sus rododendros y azaleas y cuenta con una colección de alrededor de 5.000 plantas leñosas y perennes. </a:t>
            </a:r>
          </a:p>
          <a:p>
            <a:pPr eaLnBrk="1" hangingPunct="1"/>
            <a:r>
              <a:rPr lang="es-ES" altLang="es-ES" dirty="0"/>
              <a:t>Fue fundado en 1974 y ha estado abierto al público desde 1991.</a:t>
            </a:r>
            <a:br>
              <a:rPr lang="es-ES" altLang="es-ES" dirty="0"/>
            </a:br>
            <a:br>
              <a:rPr lang="es-ES" altLang="es-ES" dirty="0"/>
            </a:br>
            <a:endParaRPr lang="es-ES" altLang="es-ES" dirty="0"/>
          </a:p>
        </p:txBody>
      </p:sp>
    </p:spTree>
    <p:extLst>
      <p:ext uri="{BB962C8B-B14F-4D97-AF65-F5344CB8AC3E}">
        <p14:creationId xmlns:p14="http://schemas.microsoft.com/office/powerpoint/2010/main" val="18949248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3 Imagen" descr="Dendrological Garden.-x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6070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Dendrological Gardens.--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3973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Dendrological Gardenx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8965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Dendrological Gardens.-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6482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Dendrological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255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Dendrolog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5647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Dendrological_gar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7919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Wallenstein Gardens</a:t>
            </a:r>
          </a:p>
        </p:txBody>
      </p:sp>
      <p:sp>
        <p:nvSpPr>
          <p:cNvPr id="3" name="2 Marcador de contenido"/>
          <p:cNvSpPr>
            <a:spLocks noGrp="1"/>
          </p:cNvSpPr>
          <p:nvPr>
            <p:ph sz="quarter" idx="1"/>
          </p:nvPr>
        </p:nvSpPr>
        <p:spPr/>
        <p:txBody>
          <a:bodyPr>
            <a:normAutofit lnSpcReduction="10000"/>
          </a:bodyPr>
          <a:lstStyle/>
          <a:p>
            <a:r>
              <a:rPr lang="es-ES" dirty="0"/>
              <a:t>El jardín fue creado al mismo tiempo que el palacio Wallenstein a principios del siglo 17, en la parte inferior de la Malá Strana. Se muestra un buen ejemplo de diseño manierista y la decoración, con muy diversas secciones. Está dominado por un pasillo forrado con esculturas de bronce, una impresionante Sala Terrena y una increíble gruta artificial.</a:t>
            </a:r>
          </a:p>
          <a:p>
            <a:r>
              <a:rPr lang="es-ES" dirty="0"/>
              <a:t>El lado sur del palacio Wallenstein se abre a su jardín con un imponente Sala Terrena, un espacio abierto con tres arcos monumentales, creando una transición majestuosa entre el interior y el exterior</a:t>
            </a:r>
          </a:p>
        </p:txBody>
      </p:sp>
    </p:spTree>
    <p:extLst>
      <p:ext uri="{BB962C8B-B14F-4D97-AF65-F5344CB8AC3E}">
        <p14:creationId xmlns:p14="http://schemas.microsoft.com/office/powerpoint/2010/main" val="36599798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Lleva el mismo estilo ornamental armoniosa como camarotes del palacio. Arabescos, guirnaldas de flores y frutas, cáscaras, nichos y ángeles de apoyo con cuerpos esbeltos de estuco, formulan el escenas mitológicas en los frescos pintados en las paredes y la bóveda. Como es el caso en la sala principal del palacio, se le dio el tema de la guerra lugar de honor, celebrando la gloria y la excelencia militar del conde de Wallenstein. </a:t>
            </a:r>
          </a:p>
          <a:p>
            <a:r>
              <a:rPr lang="es-ES" dirty="0"/>
              <a:t>Un jardín ordenada iluminó con fuentes, arbustos de boj recortado y decoraciones topiarias, se extiende en el eje de la Sala Terrena con una excelente serie de estatuas de bronce</a:t>
            </a:r>
          </a:p>
        </p:txBody>
      </p:sp>
    </p:spTree>
    <p:extLst>
      <p:ext uri="{BB962C8B-B14F-4D97-AF65-F5344CB8AC3E}">
        <p14:creationId xmlns:p14="http://schemas.microsoft.com/office/powerpoint/2010/main" val="10745774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pPr marL="0" indent="0">
              <a:buNone/>
            </a:pPr>
            <a:endParaRPr lang="es-ES" dirty="0"/>
          </a:p>
          <a:p>
            <a:r>
              <a:rPr lang="es-ES" dirty="0"/>
              <a:t>Estas son copias de obras de Adrien de Vries, el escultor principal en Bohemia en el siglo 17 (los originales fueron robados por el ejército sueco para el final de la Guerra de los Treinta Años). Los cuerpos flexibles y larguiruchos, las formas de gracia, los movimientos muy expresivos y las pausas, las composiciones dinámicas, son características típicas del estilo manierista. Las estatuas representan un caballo patadas, escenas de combate con Hércules u otros combatientes anónimos y personajes mitológicos (Apolo, Venus y Adonis, Neptuno, Baco ...). Las interesantes características y elegantes de esta parte brillante del jardín se ponen en contraste con una pared sorprendente de estalactitas artificiales, lo que da una sensación casi alarmante. </a:t>
            </a:r>
          </a:p>
        </p:txBody>
      </p:sp>
    </p:spTree>
    <p:extLst>
      <p:ext uri="{BB962C8B-B14F-4D97-AF65-F5344CB8AC3E}">
        <p14:creationId xmlns:p14="http://schemas.microsoft.com/office/powerpoint/2010/main" val="15694025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Máscaras retorcidas, serpientes, búhos y grotescos monstruos se esconden entre las estalactitas grises que invaden progresivamente el aviario contigua (con los búhos reales esta vez), e incluso se extienden al otro lado de la sala terrena, hacia la gruta y el palacio en sí. La gruta, un símbolo del paso del tiempo, de la degeneración irreversible que conduce a la muerte inevitable, de la decadencia y la ruina, se origina en Italia y es típico de la estética manierista llenas de contrastes. </a:t>
            </a:r>
          </a:p>
          <a:p>
            <a:r>
              <a:rPr lang="es-ES" dirty="0"/>
              <a:t>En el borde del jardín, la antigua Riding Hall fue convertida en una galería en la década de 1950, donde la Galería Nacional organiza regularmente exposiciones temporales.</a:t>
            </a:r>
          </a:p>
        </p:txBody>
      </p:sp>
    </p:spTree>
    <p:extLst>
      <p:ext uri="{BB962C8B-B14F-4D97-AF65-F5344CB8AC3E}">
        <p14:creationId xmlns:p14="http://schemas.microsoft.com/office/powerpoint/2010/main" val="9426720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4764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978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22899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975516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0178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8587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249510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6"/>
            <a:ext cx="9144000" cy="34766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9"/>
            <a:ext cx="9144000" cy="3429001"/>
          </a:xfrm>
          <a:prstGeom prst="rect">
            <a:avLst/>
          </a:prstGeom>
        </p:spPr>
      </p:pic>
    </p:spTree>
    <p:extLst>
      <p:ext uri="{BB962C8B-B14F-4D97-AF65-F5344CB8AC3E}">
        <p14:creationId xmlns:p14="http://schemas.microsoft.com/office/powerpoint/2010/main" val="29010280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16330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1490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9129711" cy="3481586"/>
          </a:xfrm>
          <a:prstGeom prst="rect">
            <a:avLst/>
          </a:prstGeom>
        </p:spPr>
      </p:pic>
    </p:spTree>
    <p:extLst>
      <p:ext uri="{BB962C8B-B14F-4D97-AF65-F5344CB8AC3E}">
        <p14:creationId xmlns:p14="http://schemas.microsoft.com/office/powerpoint/2010/main" val="12130297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42233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95960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811176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27070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5683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80207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0878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279217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634997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460514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98093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38246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30141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08646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6974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5718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98402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76565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87927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22259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6930484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17827421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Vrtbovska garden 1938</a:t>
            </a:r>
          </a:p>
        </p:txBody>
      </p:sp>
      <p:sp>
        <p:nvSpPr>
          <p:cNvPr id="3" name="2 Marcador de contenido"/>
          <p:cNvSpPr>
            <a:spLocks noGrp="1"/>
          </p:cNvSpPr>
          <p:nvPr>
            <p:ph sz="quarter" idx="1"/>
          </p:nvPr>
        </p:nvSpPr>
        <p:spPr/>
        <p:txBody>
          <a:bodyPr>
            <a:normAutofit/>
          </a:bodyPr>
          <a:lstStyle/>
          <a:p>
            <a:r>
              <a:rPr lang="es-ES" dirty="0"/>
              <a:t>El Vrtba Jardín (Vrtbovska Zahrada) en la Ciudad Pequeña data de principios del siglo 18. Este estilo italiano con terraza jardín barroco es un oasis de tranquilidad en el centro de la ciudad y uno de los jardines más bellos de Praga. La mejor época para visitar es durante la primavera y el verano, cuando las flores están en flor.</a:t>
            </a:r>
          </a:p>
          <a:p>
            <a:r>
              <a:rPr lang="es-ES" dirty="0"/>
              <a:t>El Vrtba Garden es un complejo arquitectónicamente única de macizos de flores, diseñados con precisión y grandes escaleras que están decoradas con estatuas de antiguos dioses y diosas romanas. </a:t>
            </a:r>
          </a:p>
        </p:txBody>
      </p:sp>
    </p:spTree>
    <p:extLst>
      <p:ext uri="{BB962C8B-B14F-4D97-AF65-F5344CB8AC3E}">
        <p14:creationId xmlns:p14="http://schemas.microsoft.com/office/powerpoint/2010/main" val="24712967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hecho de que el jardín se encuentra en una pendiente hace que sea atractivo para una razón - la exquisita vista de la Ciudad Pequeña de la Viepoint en la parte superior del jardín.</a:t>
            </a:r>
          </a:p>
          <a:p>
            <a:r>
              <a:rPr lang="es-ES" dirty="0"/>
              <a:t>El Vrtbovska Zahrada se sometió a ocho años de restauraciones en la década de 1990 y se abrió al público en 1998.</a:t>
            </a:r>
          </a:p>
        </p:txBody>
      </p:sp>
    </p:spTree>
    <p:extLst>
      <p:ext uri="{BB962C8B-B14F-4D97-AF65-F5344CB8AC3E}">
        <p14:creationId xmlns:p14="http://schemas.microsoft.com/office/powerpoint/2010/main" val="16164656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68214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928549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777798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538008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883472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1058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0"/>
            <a:ext cx="8890000" cy="6858000"/>
          </a:xfrm>
          <a:prstGeom prst="rect">
            <a:avLst/>
          </a:prstGeom>
        </p:spPr>
      </p:pic>
    </p:spTree>
    <p:extLst>
      <p:ext uri="{BB962C8B-B14F-4D97-AF65-F5344CB8AC3E}">
        <p14:creationId xmlns:p14="http://schemas.microsoft.com/office/powerpoint/2010/main" val="8257521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2939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45628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50634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02825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149578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674109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207</TotalTime>
  <Words>1564</Words>
  <Application>Microsoft Office PowerPoint</Application>
  <PresentationFormat>Presentación en pantalla (4:3)</PresentationFormat>
  <Paragraphs>237</Paragraphs>
  <Slides>114</Slides>
  <Notes>98</Notes>
  <HiddenSlides>0</HiddenSlides>
  <MMClips>0</MMClips>
  <ScaleCrop>false</ScaleCrop>
  <HeadingPairs>
    <vt:vector size="6" baseType="variant">
      <vt:variant>
        <vt:lpstr>Fuentes usadas</vt:lpstr>
      </vt:variant>
      <vt:variant>
        <vt:i4>4</vt:i4>
      </vt:variant>
      <vt:variant>
        <vt:lpstr>Tema</vt:lpstr>
      </vt:variant>
      <vt:variant>
        <vt:i4>3</vt:i4>
      </vt:variant>
      <vt:variant>
        <vt:lpstr>Títulos de diapositiva</vt:lpstr>
      </vt:variant>
      <vt:variant>
        <vt:i4>114</vt:i4>
      </vt:variant>
    </vt:vector>
  </HeadingPairs>
  <TitlesOfParts>
    <vt:vector size="121" baseType="lpstr">
      <vt:lpstr>Calibri</vt:lpstr>
      <vt:lpstr>Century Schoolbook</vt:lpstr>
      <vt:lpstr>Wingdings</vt:lpstr>
      <vt:lpstr>Wingdings 2</vt:lpstr>
      <vt:lpstr>Default Theme</vt:lpstr>
      <vt:lpstr>1_Default Theme</vt:lpstr>
      <vt:lpstr>2_Default Theme</vt:lpstr>
      <vt:lpstr>EUROPA .-LA VUELTA AL MUNDO EN 885 JARDINES.-Cezch Republique.-Kromeriz Gardens.-Buchlovice Park.-Dendrological Gardens.-Wallenstein Gardens.-Vrtbovska garden 1938</vt:lpstr>
      <vt:lpstr>Cezch Republique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Kromeriz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Buchlovice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Dendrological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Wallenstein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Vrtbovska garden 1938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República Checa</dc:title>
  <dc:creator>Josep</dc:creator>
  <cp:lastModifiedBy>Usuario</cp:lastModifiedBy>
  <cp:revision>12</cp:revision>
  <dcterms:created xsi:type="dcterms:W3CDTF">2015-04-30T06:08:41Z</dcterms:created>
  <dcterms:modified xsi:type="dcterms:W3CDTF">2018-03-07T06:49:11Z</dcterms:modified>
</cp:coreProperties>
</file>