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2"/>
  </p:notesMasterIdLst>
  <p:sldIdLst>
    <p:sldId id="256" r:id="rId2"/>
    <p:sldId id="257" r:id="rId3"/>
    <p:sldId id="382"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83" r:id="rId75"/>
    <p:sldId id="384" r:id="rId76"/>
    <p:sldId id="385" r:id="rId77"/>
    <p:sldId id="328" r:id="rId78"/>
    <p:sldId id="386" r:id="rId79"/>
    <p:sldId id="329" r:id="rId80"/>
    <p:sldId id="387" r:id="rId81"/>
    <p:sldId id="388" r:id="rId82"/>
    <p:sldId id="389" r:id="rId83"/>
    <p:sldId id="390" r:id="rId84"/>
    <p:sldId id="392" r:id="rId85"/>
    <p:sldId id="393" r:id="rId86"/>
    <p:sldId id="394" r:id="rId87"/>
    <p:sldId id="395" r:id="rId88"/>
    <p:sldId id="396" r:id="rId89"/>
    <p:sldId id="330" r:id="rId90"/>
    <p:sldId id="331" r:id="rId91"/>
    <p:sldId id="332" r:id="rId92"/>
    <p:sldId id="397" r:id="rId93"/>
    <p:sldId id="333" r:id="rId94"/>
    <p:sldId id="334" r:id="rId95"/>
    <p:sldId id="335" r:id="rId96"/>
    <p:sldId id="336" r:id="rId97"/>
    <p:sldId id="338" r:id="rId98"/>
    <p:sldId id="339" r:id="rId99"/>
    <p:sldId id="340" r:id="rId100"/>
    <p:sldId id="341" r:id="rId101"/>
    <p:sldId id="342" r:id="rId102"/>
    <p:sldId id="343" r:id="rId103"/>
    <p:sldId id="344" r:id="rId104"/>
    <p:sldId id="345" r:id="rId105"/>
    <p:sldId id="346" r:id="rId106"/>
    <p:sldId id="347" r:id="rId107"/>
    <p:sldId id="348" r:id="rId108"/>
    <p:sldId id="349" r:id="rId109"/>
    <p:sldId id="350" r:id="rId110"/>
    <p:sldId id="351" r:id="rId111"/>
    <p:sldId id="352" r:id="rId112"/>
    <p:sldId id="353" r:id="rId113"/>
    <p:sldId id="354" r:id="rId114"/>
    <p:sldId id="355" r:id="rId115"/>
    <p:sldId id="356" r:id="rId116"/>
    <p:sldId id="357" r:id="rId117"/>
    <p:sldId id="358" r:id="rId118"/>
    <p:sldId id="359" r:id="rId119"/>
    <p:sldId id="360" r:id="rId120"/>
    <p:sldId id="361" r:id="rId121"/>
    <p:sldId id="362" r:id="rId122"/>
    <p:sldId id="363" r:id="rId123"/>
    <p:sldId id="364" r:id="rId124"/>
    <p:sldId id="365" r:id="rId125"/>
    <p:sldId id="366" r:id="rId126"/>
    <p:sldId id="367" r:id="rId127"/>
    <p:sldId id="368" r:id="rId128"/>
    <p:sldId id="369" r:id="rId129"/>
    <p:sldId id="370" r:id="rId130"/>
    <p:sldId id="371" r:id="rId131"/>
    <p:sldId id="372" r:id="rId132"/>
    <p:sldId id="373" r:id="rId133"/>
    <p:sldId id="374" r:id="rId134"/>
    <p:sldId id="375" r:id="rId135"/>
    <p:sldId id="376" r:id="rId136"/>
    <p:sldId id="377" r:id="rId137"/>
    <p:sldId id="378" r:id="rId138"/>
    <p:sldId id="379" r:id="rId139"/>
    <p:sldId id="380" r:id="rId140"/>
    <p:sldId id="381" r:id="rId1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2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E063698-4DBA-400F-B630-21AAD4BCA760}"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FA790E-94A0-4956-8721-65594B72F75B}" type="slidenum">
              <a:rPr lang="es-ES" smtClean="0"/>
              <a:t>‹Nº›</a:t>
            </a:fld>
            <a:endParaRPr lang="es-ES" dirty="0"/>
          </a:p>
        </p:txBody>
      </p:sp>
    </p:spTree>
    <p:extLst>
      <p:ext uri="{BB962C8B-B14F-4D97-AF65-F5344CB8AC3E}">
        <p14:creationId xmlns:p14="http://schemas.microsoft.com/office/powerpoint/2010/main" val="1640671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Opeka Arboretum</a:t>
            </a:r>
          </a:p>
        </p:txBody>
      </p:sp>
      <p:sp>
        <p:nvSpPr>
          <p:cNvPr id="30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B3BBC6A-6D5B-4E49-A24B-376B2BAEAFF2}"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Zringevac Park</a:t>
            </a:r>
          </a:p>
        </p:txBody>
      </p:sp>
      <p:sp>
        <p:nvSpPr>
          <p:cNvPr id="31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2EA0930-3FA1-43C3-8D4D-D352831BF529}"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Zringevac Park</a:t>
            </a:r>
          </a:p>
        </p:txBody>
      </p:sp>
      <p:sp>
        <p:nvSpPr>
          <p:cNvPr id="32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29FEAC-ED0B-48CA-BAAB-7D308997EE0C}"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Zrinjevac Park</a:t>
            </a:r>
          </a:p>
        </p:txBody>
      </p:sp>
      <p:sp>
        <p:nvSpPr>
          <p:cNvPr id="33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26215A-AD34-4433-99E9-B280615BF1B6}"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Zringevac Park</a:t>
            </a:r>
          </a:p>
        </p:txBody>
      </p:sp>
      <p:sp>
        <p:nvSpPr>
          <p:cNvPr id="34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CDE23B5-CDC4-4EE2-BFD7-CA539AEE2AA3}"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Zrinjevac Park</a:t>
            </a:r>
          </a:p>
        </p:txBody>
      </p:sp>
      <p:sp>
        <p:nvSpPr>
          <p:cNvPr id="35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A3D9E2-CF89-4B9F-B2D6-480807CEC0A6}"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Zrinjevac Park</a:t>
            </a:r>
          </a:p>
        </p:txBody>
      </p:sp>
      <p:sp>
        <p:nvSpPr>
          <p:cNvPr id="36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A3C0E4-DC03-4527-B28A-8D675B7DFC78}"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Zrinjevac Park</a:t>
            </a:r>
          </a:p>
        </p:txBody>
      </p:sp>
      <p:sp>
        <p:nvSpPr>
          <p:cNvPr id="4" name="3 Marcador de número de diapositiva"/>
          <p:cNvSpPr>
            <a:spLocks noGrp="1"/>
          </p:cNvSpPr>
          <p:nvPr>
            <p:ph type="sldNum" sz="quarter" idx="5"/>
          </p:nvPr>
        </p:nvSpPr>
        <p:spPr/>
        <p:txBody>
          <a:bodyPr/>
          <a:lstStyle/>
          <a:p>
            <a:pPr>
              <a:defRPr/>
            </a:pPr>
            <a:fld id="{D55694DB-2B31-4B49-ACCC-4659916D9B89}"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Zrinjevac Park</a:t>
            </a:r>
          </a:p>
        </p:txBody>
      </p:sp>
      <p:sp>
        <p:nvSpPr>
          <p:cNvPr id="4" name="3 Marcador de número de diapositiva"/>
          <p:cNvSpPr>
            <a:spLocks noGrp="1"/>
          </p:cNvSpPr>
          <p:nvPr>
            <p:ph type="sldNum" sz="quarter" idx="5"/>
          </p:nvPr>
        </p:nvSpPr>
        <p:spPr/>
        <p:txBody>
          <a:bodyPr/>
          <a:lstStyle/>
          <a:p>
            <a:pPr>
              <a:defRPr/>
            </a:pPr>
            <a:fld id="{03431896-32BD-4713-B8D8-4F476EB2AD7D}"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Zringevac Park</a:t>
            </a:r>
          </a:p>
        </p:txBody>
      </p:sp>
      <p:sp>
        <p:nvSpPr>
          <p:cNvPr id="4" name="3 Marcador de número de diapositiva"/>
          <p:cNvSpPr>
            <a:spLocks noGrp="1"/>
          </p:cNvSpPr>
          <p:nvPr>
            <p:ph type="sldNum" sz="quarter" idx="5"/>
          </p:nvPr>
        </p:nvSpPr>
        <p:spPr/>
        <p:txBody>
          <a:bodyPr/>
          <a:lstStyle/>
          <a:p>
            <a:pPr>
              <a:defRPr/>
            </a:pPr>
            <a:fld id="{66D1473C-75A8-4F96-8C29-355CAA23B915}"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Zrinjevac Park</a:t>
            </a:r>
          </a:p>
        </p:txBody>
      </p:sp>
      <p:sp>
        <p:nvSpPr>
          <p:cNvPr id="4" name="3 Marcador de número de diapositiva"/>
          <p:cNvSpPr>
            <a:spLocks noGrp="1"/>
          </p:cNvSpPr>
          <p:nvPr>
            <p:ph type="sldNum" sz="quarter" idx="5"/>
          </p:nvPr>
        </p:nvSpPr>
        <p:spPr/>
        <p:txBody>
          <a:bodyPr/>
          <a:lstStyle/>
          <a:p>
            <a:pPr>
              <a:defRPr/>
            </a:pPr>
            <a:fld id="{DD949E2C-5A86-4A73-BB18-57BEA20B14E4}"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Zrinjkevac Park</a:t>
            </a:r>
          </a:p>
        </p:txBody>
      </p:sp>
      <p:sp>
        <p:nvSpPr>
          <p:cNvPr id="4" name="3 Marcador de número de diapositiva"/>
          <p:cNvSpPr>
            <a:spLocks noGrp="1"/>
          </p:cNvSpPr>
          <p:nvPr>
            <p:ph type="sldNum" sz="quarter" idx="5"/>
          </p:nvPr>
        </p:nvSpPr>
        <p:spPr/>
        <p:txBody>
          <a:bodyPr/>
          <a:lstStyle/>
          <a:p>
            <a:pPr>
              <a:defRPr/>
            </a:pPr>
            <a:fld id="{FAEA72B8-8182-4D35-95E6-8C6D1ABF5747}"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Zrinjevac Park</a:t>
            </a:r>
          </a:p>
        </p:txBody>
      </p:sp>
      <p:sp>
        <p:nvSpPr>
          <p:cNvPr id="4" name="3 Marcador de número de diapositiva"/>
          <p:cNvSpPr>
            <a:spLocks noGrp="1"/>
          </p:cNvSpPr>
          <p:nvPr>
            <p:ph type="sldNum" sz="quarter" idx="5"/>
          </p:nvPr>
        </p:nvSpPr>
        <p:spPr/>
        <p:txBody>
          <a:bodyPr/>
          <a:lstStyle/>
          <a:p>
            <a:pPr>
              <a:defRPr/>
            </a:pPr>
            <a:fld id="{702D1AE6-11B8-4A64-B2AC-ED169E6C4B2C}"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Zrinjevac Park</a:t>
            </a:r>
          </a:p>
        </p:txBody>
      </p:sp>
      <p:sp>
        <p:nvSpPr>
          <p:cNvPr id="4" name="3 Marcador de número de diapositiva"/>
          <p:cNvSpPr>
            <a:spLocks noGrp="1"/>
          </p:cNvSpPr>
          <p:nvPr>
            <p:ph type="sldNum" sz="quarter" idx="5"/>
          </p:nvPr>
        </p:nvSpPr>
        <p:spPr/>
        <p:txBody>
          <a:bodyPr/>
          <a:lstStyle/>
          <a:p>
            <a:pPr>
              <a:defRPr/>
            </a:pPr>
            <a:fld id="{81887E8F-E89D-47D2-BF19-36C53DF024FB}"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Zrinjevac Park</a:t>
            </a:r>
          </a:p>
        </p:txBody>
      </p:sp>
      <p:sp>
        <p:nvSpPr>
          <p:cNvPr id="4" name="3 Marcador de número de diapositiva"/>
          <p:cNvSpPr>
            <a:spLocks noGrp="1"/>
          </p:cNvSpPr>
          <p:nvPr>
            <p:ph type="sldNum" sz="quarter" idx="5"/>
          </p:nvPr>
        </p:nvSpPr>
        <p:spPr/>
        <p:txBody>
          <a:bodyPr/>
          <a:lstStyle/>
          <a:p>
            <a:pPr>
              <a:defRPr/>
            </a:pPr>
            <a:fld id="{7FBE0298-C0DB-4E33-9234-2B023C9CFAD5}"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Zrinjevac Park</a:t>
            </a:r>
          </a:p>
        </p:txBody>
      </p:sp>
      <p:sp>
        <p:nvSpPr>
          <p:cNvPr id="4" name="3 Marcador de número de diapositiva"/>
          <p:cNvSpPr>
            <a:spLocks noGrp="1"/>
          </p:cNvSpPr>
          <p:nvPr>
            <p:ph type="sldNum" sz="quarter" idx="5"/>
          </p:nvPr>
        </p:nvSpPr>
        <p:spPr/>
        <p:txBody>
          <a:bodyPr/>
          <a:lstStyle/>
          <a:p>
            <a:pPr>
              <a:defRPr/>
            </a:pPr>
            <a:fld id="{998BB400-28A4-40C7-ABB3-8D854AB362F2}"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Zrinjevac Park</a:t>
            </a:r>
          </a:p>
        </p:txBody>
      </p:sp>
      <p:sp>
        <p:nvSpPr>
          <p:cNvPr id="4" name="3 Marcador de número de diapositiva"/>
          <p:cNvSpPr>
            <a:spLocks noGrp="1"/>
          </p:cNvSpPr>
          <p:nvPr>
            <p:ph type="sldNum" sz="quarter" idx="5"/>
          </p:nvPr>
        </p:nvSpPr>
        <p:spPr/>
        <p:txBody>
          <a:bodyPr/>
          <a:lstStyle/>
          <a:p>
            <a:pPr>
              <a:defRPr/>
            </a:pPr>
            <a:fld id="{7016050F-8987-4A31-815B-E763A4341D26}"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Croatia.-Botanic Garden</a:t>
            </a:r>
          </a:p>
        </p:txBody>
      </p:sp>
      <p:sp>
        <p:nvSpPr>
          <p:cNvPr id="37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FB08CB-BF10-4C78-8011-05A684D7A157}"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Zagreb Botanical Garden</a:t>
            </a:r>
          </a:p>
        </p:txBody>
      </p:sp>
      <p:sp>
        <p:nvSpPr>
          <p:cNvPr id="4" name="3 Marcador de número de diapositiva"/>
          <p:cNvSpPr>
            <a:spLocks noGrp="1"/>
          </p:cNvSpPr>
          <p:nvPr>
            <p:ph type="sldNum" sz="quarter" idx="5"/>
          </p:nvPr>
        </p:nvSpPr>
        <p:spPr/>
        <p:txBody>
          <a:bodyPr/>
          <a:lstStyle/>
          <a:p>
            <a:pPr>
              <a:defRPr/>
            </a:pPr>
            <a:fld id="{FA149CC4-6128-436D-B48A-424D5AC82073}"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Zabreb Botanical Garden</a:t>
            </a:r>
          </a:p>
        </p:txBody>
      </p:sp>
      <p:sp>
        <p:nvSpPr>
          <p:cNvPr id="4" name="3 Marcador de número de diapositiva"/>
          <p:cNvSpPr>
            <a:spLocks noGrp="1"/>
          </p:cNvSpPr>
          <p:nvPr>
            <p:ph type="sldNum" sz="quarter" idx="5"/>
          </p:nvPr>
        </p:nvSpPr>
        <p:spPr/>
        <p:txBody>
          <a:bodyPr/>
          <a:lstStyle/>
          <a:p>
            <a:pPr>
              <a:defRPr/>
            </a:pPr>
            <a:fld id="{479CF089-A28D-4E56-A110-34F77770C688}"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Zagreb Botanical Garden</a:t>
            </a:r>
          </a:p>
        </p:txBody>
      </p:sp>
      <p:sp>
        <p:nvSpPr>
          <p:cNvPr id="4" name="3 Marcador de número de diapositiva"/>
          <p:cNvSpPr>
            <a:spLocks noGrp="1"/>
          </p:cNvSpPr>
          <p:nvPr>
            <p:ph type="sldNum" sz="quarter" idx="5"/>
          </p:nvPr>
        </p:nvSpPr>
        <p:spPr/>
        <p:txBody>
          <a:bodyPr/>
          <a:lstStyle/>
          <a:p>
            <a:pPr>
              <a:defRPr/>
            </a:pPr>
            <a:fld id="{BD688CDE-7EBB-47FD-B33A-02F1DBFBA481}"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Croatia Botanic Garden</a:t>
            </a:r>
          </a:p>
        </p:txBody>
      </p:sp>
      <p:sp>
        <p:nvSpPr>
          <p:cNvPr id="38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A84BCF-943D-41DD-8D4C-F46D0B8095F9}"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Croatia Botanic Garden</a:t>
            </a:r>
          </a:p>
        </p:txBody>
      </p:sp>
      <p:sp>
        <p:nvSpPr>
          <p:cNvPr id="39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1F8921D-7017-4BC7-BD70-692D25796100}"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Croatia.-Zagreb Botanic Garden</a:t>
            </a:r>
          </a:p>
        </p:txBody>
      </p:sp>
      <p:sp>
        <p:nvSpPr>
          <p:cNvPr id="40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421EF1-3CDA-4D78-923A-059A72CEE2C9}"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Croatia Zagreb Botanic Garden</a:t>
            </a:r>
          </a:p>
        </p:txBody>
      </p:sp>
      <p:sp>
        <p:nvSpPr>
          <p:cNvPr id="41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4DC7DE-919C-40AD-A1D5-225FD8FE262B}"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Croatia.-Zagreb Botanic Garden</a:t>
            </a:r>
          </a:p>
        </p:txBody>
      </p:sp>
      <p:sp>
        <p:nvSpPr>
          <p:cNvPr id="43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0F8EA5B-CA35-4538-A4DE-E6B2073428F1}"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Croatia.-Zagreb Botanic Garden</a:t>
            </a:r>
          </a:p>
        </p:txBody>
      </p:sp>
      <p:sp>
        <p:nvSpPr>
          <p:cNvPr id="44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1CEBAA-2594-4191-AE56-933D2279F50F}"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Croatia.-Zagreb Botanic Garden</a:t>
            </a:r>
          </a:p>
        </p:txBody>
      </p:sp>
      <p:sp>
        <p:nvSpPr>
          <p:cNvPr id="45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4BDB623-2395-44B1-933B-8B839310ABFC}"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Croatia.-Zagreb Botanic Garden</a:t>
            </a:r>
          </a:p>
        </p:txBody>
      </p:sp>
      <p:sp>
        <p:nvSpPr>
          <p:cNvPr id="46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72C4F0F-E55F-468A-A448-20E4EC298883}"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Croatia.-Zagreb Botanic Garden</a:t>
            </a:r>
          </a:p>
        </p:txBody>
      </p:sp>
      <p:sp>
        <p:nvSpPr>
          <p:cNvPr id="47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64817B9-B1C0-4832-AB76-FCE9872FD737}"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Croatia .-Zagreb Botanic Garden</a:t>
            </a:r>
          </a:p>
        </p:txBody>
      </p:sp>
      <p:sp>
        <p:nvSpPr>
          <p:cNvPr id="48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6B7B31-6472-40BF-9531-683187EBA172}"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Croatia.-Zagreb Botanic Garden</a:t>
            </a:r>
          </a:p>
        </p:txBody>
      </p:sp>
      <p:sp>
        <p:nvSpPr>
          <p:cNvPr id="49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40EA8F-9D8A-495A-A29D-4439A3080F12}"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Croatia.-Zagreb Botanic Garden</a:t>
            </a:r>
          </a:p>
        </p:txBody>
      </p:sp>
      <p:sp>
        <p:nvSpPr>
          <p:cNvPr id="50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70BF9D5-13EA-4FF8-AA05-1D8DBCE11620}"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Zagreb Botanical Garden</a:t>
            </a:r>
          </a:p>
        </p:txBody>
      </p:sp>
      <p:sp>
        <p:nvSpPr>
          <p:cNvPr id="4" name="3 Marcador de número de diapositiva"/>
          <p:cNvSpPr>
            <a:spLocks noGrp="1"/>
          </p:cNvSpPr>
          <p:nvPr>
            <p:ph type="sldNum" sz="quarter" idx="5"/>
          </p:nvPr>
        </p:nvSpPr>
        <p:spPr/>
        <p:txBody>
          <a:bodyPr/>
          <a:lstStyle/>
          <a:p>
            <a:pPr>
              <a:defRPr/>
            </a:pPr>
            <a:fld id="{5550C998-8616-4D0A-98C6-70214E7A971B}"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Zagreb Botanical Garden</a:t>
            </a:r>
          </a:p>
        </p:txBody>
      </p:sp>
      <p:sp>
        <p:nvSpPr>
          <p:cNvPr id="4" name="3 Marcador de número de diapositiva"/>
          <p:cNvSpPr>
            <a:spLocks noGrp="1"/>
          </p:cNvSpPr>
          <p:nvPr>
            <p:ph type="sldNum" sz="quarter" idx="5"/>
          </p:nvPr>
        </p:nvSpPr>
        <p:spPr/>
        <p:txBody>
          <a:bodyPr/>
          <a:lstStyle/>
          <a:p>
            <a:pPr>
              <a:defRPr/>
            </a:pPr>
            <a:fld id="{5E4A145E-A3BE-4C48-B60A-11531834E7FF}"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Zagreb Botanical Garden</a:t>
            </a:r>
          </a:p>
        </p:txBody>
      </p:sp>
      <p:sp>
        <p:nvSpPr>
          <p:cNvPr id="4" name="3 Marcador de número de diapositiva"/>
          <p:cNvSpPr>
            <a:spLocks noGrp="1"/>
          </p:cNvSpPr>
          <p:nvPr>
            <p:ph type="sldNum" sz="quarter" idx="5"/>
          </p:nvPr>
        </p:nvSpPr>
        <p:spPr/>
        <p:txBody>
          <a:bodyPr/>
          <a:lstStyle/>
          <a:p>
            <a:pPr>
              <a:defRPr/>
            </a:pPr>
            <a:fld id="{3044D06C-45EA-41CD-92E5-CB99E76712B0}"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Zagreb Botanical Garden</a:t>
            </a:r>
          </a:p>
        </p:txBody>
      </p:sp>
      <p:sp>
        <p:nvSpPr>
          <p:cNvPr id="4" name="3 Marcador de número de diapositiva"/>
          <p:cNvSpPr>
            <a:spLocks noGrp="1"/>
          </p:cNvSpPr>
          <p:nvPr>
            <p:ph type="sldNum" sz="quarter" idx="5"/>
          </p:nvPr>
        </p:nvSpPr>
        <p:spPr/>
        <p:txBody>
          <a:bodyPr/>
          <a:lstStyle/>
          <a:p>
            <a:pPr>
              <a:defRPr/>
            </a:pPr>
            <a:fld id="{755B6E65-56E5-44CC-9562-DDC61170C5F5}"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Zagreb Botanicl Garden</a:t>
            </a:r>
          </a:p>
        </p:txBody>
      </p:sp>
      <p:sp>
        <p:nvSpPr>
          <p:cNvPr id="4" name="3 Marcador de número de diapositiva"/>
          <p:cNvSpPr>
            <a:spLocks noGrp="1"/>
          </p:cNvSpPr>
          <p:nvPr>
            <p:ph type="sldNum" sz="quarter" idx="5"/>
          </p:nvPr>
        </p:nvSpPr>
        <p:spPr/>
        <p:txBody>
          <a:bodyPr/>
          <a:lstStyle/>
          <a:p>
            <a:pPr>
              <a:defRPr/>
            </a:pPr>
            <a:fld id="{DA669954-46EA-476E-8DC9-EBD73B158778}"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Zagreb</a:t>
            </a:r>
          </a:p>
        </p:txBody>
      </p:sp>
      <p:sp>
        <p:nvSpPr>
          <p:cNvPr id="51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4D62F1A-E1DD-4B15-9C9E-2C5EC886B35A}"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Maksimir Park</a:t>
            </a:r>
          </a:p>
        </p:txBody>
      </p:sp>
      <p:sp>
        <p:nvSpPr>
          <p:cNvPr id="52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D385FF6-A464-48D0-99B5-DBA56CF57D69}"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Maksimir Park</a:t>
            </a:r>
          </a:p>
        </p:txBody>
      </p:sp>
      <p:sp>
        <p:nvSpPr>
          <p:cNvPr id="53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A48AF1-23D5-4859-92E7-FBD991383C84}"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Maksimir Park</a:t>
            </a:r>
          </a:p>
        </p:txBody>
      </p:sp>
      <p:sp>
        <p:nvSpPr>
          <p:cNvPr id="54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0F8FF8B-4C8C-4C4E-A912-401C3B25364B}"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Maksimir Park</a:t>
            </a:r>
          </a:p>
        </p:txBody>
      </p:sp>
      <p:sp>
        <p:nvSpPr>
          <p:cNvPr id="55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239E53A-C971-4ED7-BFD0-EBD92C82C6BB}"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Maksimir Park</a:t>
            </a:r>
          </a:p>
        </p:txBody>
      </p:sp>
      <p:sp>
        <p:nvSpPr>
          <p:cNvPr id="4" name="3 Marcador de número de diapositiva"/>
          <p:cNvSpPr>
            <a:spLocks noGrp="1"/>
          </p:cNvSpPr>
          <p:nvPr>
            <p:ph type="sldNum" sz="quarter" idx="5"/>
          </p:nvPr>
        </p:nvSpPr>
        <p:spPr/>
        <p:txBody>
          <a:bodyPr/>
          <a:lstStyle/>
          <a:p>
            <a:pPr>
              <a:defRPr/>
            </a:pPr>
            <a:fld id="{ED15145C-2B75-4595-8DEA-49F87A320BB0}"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Maksimir Park</a:t>
            </a:r>
          </a:p>
        </p:txBody>
      </p:sp>
      <p:sp>
        <p:nvSpPr>
          <p:cNvPr id="4" name="3 Marcador de número de diapositiva"/>
          <p:cNvSpPr>
            <a:spLocks noGrp="1"/>
          </p:cNvSpPr>
          <p:nvPr>
            <p:ph type="sldNum" sz="quarter" idx="5"/>
          </p:nvPr>
        </p:nvSpPr>
        <p:spPr/>
        <p:txBody>
          <a:bodyPr/>
          <a:lstStyle/>
          <a:p>
            <a:pPr>
              <a:defRPr/>
            </a:pPr>
            <a:fld id="{93D0F15F-075E-4F48-BCA3-741A8A3DD109}"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Maksimir Park</a:t>
            </a:r>
          </a:p>
        </p:txBody>
      </p:sp>
      <p:sp>
        <p:nvSpPr>
          <p:cNvPr id="4" name="3 Marcador de número de diapositiva"/>
          <p:cNvSpPr>
            <a:spLocks noGrp="1"/>
          </p:cNvSpPr>
          <p:nvPr>
            <p:ph type="sldNum" sz="quarter" idx="5"/>
          </p:nvPr>
        </p:nvSpPr>
        <p:spPr/>
        <p:txBody>
          <a:bodyPr/>
          <a:lstStyle/>
          <a:p>
            <a:pPr>
              <a:defRPr/>
            </a:pPr>
            <a:fld id="{6EE56A4A-E1D9-42E4-8ADF-0CEDBB69F3E9}"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Maksimir Park</a:t>
            </a:r>
          </a:p>
        </p:txBody>
      </p:sp>
      <p:sp>
        <p:nvSpPr>
          <p:cNvPr id="4" name="3 Marcador de número de diapositiva"/>
          <p:cNvSpPr>
            <a:spLocks noGrp="1"/>
          </p:cNvSpPr>
          <p:nvPr>
            <p:ph type="sldNum" sz="quarter" idx="5"/>
          </p:nvPr>
        </p:nvSpPr>
        <p:spPr/>
        <p:txBody>
          <a:bodyPr/>
          <a:lstStyle/>
          <a:p>
            <a:pPr>
              <a:defRPr/>
            </a:pPr>
            <a:fld id="{F17B3665-5C43-4BE8-8B76-2D9C5A3F2C4F}"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Maksimir Park</a:t>
            </a:r>
          </a:p>
        </p:txBody>
      </p:sp>
      <p:sp>
        <p:nvSpPr>
          <p:cNvPr id="4" name="3 Marcador de número de diapositiva"/>
          <p:cNvSpPr>
            <a:spLocks noGrp="1"/>
          </p:cNvSpPr>
          <p:nvPr>
            <p:ph type="sldNum" sz="quarter" idx="5"/>
          </p:nvPr>
        </p:nvSpPr>
        <p:spPr/>
        <p:txBody>
          <a:bodyPr/>
          <a:lstStyle/>
          <a:p>
            <a:pPr>
              <a:defRPr/>
            </a:pPr>
            <a:fld id="{D3B1A350-BF62-4E32-8B26-0395F84F9275}"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Maksimir Park</a:t>
            </a:r>
          </a:p>
        </p:txBody>
      </p:sp>
      <p:sp>
        <p:nvSpPr>
          <p:cNvPr id="4" name="3 Marcador de número de diapositiva"/>
          <p:cNvSpPr>
            <a:spLocks noGrp="1"/>
          </p:cNvSpPr>
          <p:nvPr>
            <p:ph type="sldNum" sz="quarter" idx="5"/>
          </p:nvPr>
        </p:nvSpPr>
        <p:spPr/>
        <p:txBody>
          <a:bodyPr/>
          <a:lstStyle/>
          <a:p>
            <a:pPr>
              <a:defRPr/>
            </a:pPr>
            <a:fld id="{9A35823F-92D2-4056-95AF-2306E5E0AC88}"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Maksimir Park</a:t>
            </a:r>
          </a:p>
          <a:p>
            <a:endParaRPr lang="es-ES" dirty="0"/>
          </a:p>
        </p:txBody>
      </p:sp>
      <p:sp>
        <p:nvSpPr>
          <p:cNvPr id="4" name="3 Marcador de número de diapositiva"/>
          <p:cNvSpPr>
            <a:spLocks noGrp="1"/>
          </p:cNvSpPr>
          <p:nvPr>
            <p:ph type="sldNum" sz="quarter" idx="5"/>
          </p:nvPr>
        </p:nvSpPr>
        <p:spPr/>
        <p:txBody>
          <a:bodyPr/>
          <a:lstStyle/>
          <a:p>
            <a:pPr>
              <a:defRPr/>
            </a:pPr>
            <a:fld id="{1CFD0CCF-C7E0-4E41-8852-678C8999FA64}"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Dubrovnick .-Arboretum</a:t>
            </a:r>
          </a:p>
        </p:txBody>
      </p:sp>
      <p:sp>
        <p:nvSpPr>
          <p:cNvPr id="4" name="3 Marcador de número de diapositiva"/>
          <p:cNvSpPr>
            <a:spLocks noGrp="1"/>
          </p:cNvSpPr>
          <p:nvPr>
            <p:ph type="sldNum" sz="quarter" idx="5"/>
          </p:nvPr>
        </p:nvSpPr>
        <p:spPr/>
        <p:txBody>
          <a:bodyPr/>
          <a:lstStyle/>
          <a:p>
            <a:pPr>
              <a:defRPr/>
            </a:pPr>
            <a:fld id="{17C3A521-38B4-47FA-A3BE-551F166B9AC3}"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a:t>
            </a:r>
            <a:r>
              <a:rPr lang="es-ES" baseline="0" dirty="0"/>
              <a:t> </a:t>
            </a:r>
            <a:r>
              <a:rPr lang="es-ES" dirty="0"/>
              <a:t>Trsteno,.-Croatia</a:t>
            </a:r>
          </a:p>
        </p:txBody>
      </p:sp>
      <p:sp>
        <p:nvSpPr>
          <p:cNvPr id="4" name="3 Marcador de número de diapositiva"/>
          <p:cNvSpPr>
            <a:spLocks noGrp="1"/>
          </p:cNvSpPr>
          <p:nvPr>
            <p:ph type="sldNum" sz="quarter" idx="10"/>
          </p:nvPr>
        </p:nvSpPr>
        <p:spPr/>
        <p:txBody>
          <a:bodyPr/>
          <a:lstStyle/>
          <a:p>
            <a:fld id="{C5FA790E-94A0-4956-8721-65594B72F75B}" type="slidenum">
              <a:rPr lang="es-ES" smtClean="0"/>
              <a:t>78</a:t>
            </a:fld>
            <a:endParaRPr lang="es-ES" dirty="0"/>
          </a:p>
        </p:txBody>
      </p:sp>
    </p:spTree>
    <p:extLst>
      <p:ext uri="{BB962C8B-B14F-4D97-AF65-F5344CB8AC3E}">
        <p14:creationId xmlns:p14="http://schemas.microsoft.com/office/powerpoint/2010/main" val="9002068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Dubrovnick Arboretum</a:t>
            </a:r>
          </a:p>
        </p:txBody>
      </p:sp>
      <p:sp>
        <p:nvSpPr>
          <p:cNvPr id="4" name="3 Marcador de número de diapositiva"/>
          <p:cNvSpPr>
            <a:spLocks noGrp="1"/>
          </p:cNvSpPr>
          <p:nvPr>
            <p:ph type="sldNum" sz="quarter" idx="5"/>
          </p:nvPr>
        </p:nvSpPr>
        <p:spPr/>
        <p:txBody>
          <a:bodyPr/>
          <a:lstStyle/>
          <a:p>
            <a:pPr>
              <a:defRPr/>
            </a:pPr>
            <a:fld id="{1ECA281F-AA51-406B-B150-275F21FCBBBC}"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 Trsteno,.-Croatia</a:t>
            </a:r>
          </a:p>
          <a:p>
            <a:endParaRPr lang="es-ES" dirty="0"/>
          </a:p>
        </p:txBody>
      </p:sp>
      <p:sp>
        <p:nvSpPr>
          <p:cNvPr id="4" name="3 Marcador de número de diapositiva"/>
          <p:cNvSpPr>
            <a:spLocks noGrp="1"/>
          </p:cNvSpPr>
          <p:nvPr>
            <p:ph type="sldNum" sz="quarter" idx="10"/>
          </p:nvPr>
        </p:nvSpPr>
        <p:spPr/>
        <p:txBody>
          <a:bodyPr/>
          <a:lstStyle/>
          <a:p>
            <a:fld id="{C5FA790E-94A0-4956-8721-65594B72F75B}" type="slidenum">
              <a:rPr lang="es-ES" smtClean="0"/>
              <a:t>80</a:t>
            </a:fld>
            <a:endParaRPr lang="es-ES" dirty="0"/>
          </a:p>
        </p:txBody>
      </p:sp>
    </p:spTree>
    <p:extLst>
      <p:ext uri="{BB962C8B-B14F-4D97-AF65-F5344CB8AC3E}">
        <p14:creationId xmlns:p14="http://schemas.microsoft.com/office/powerpoint/2010/main" val="300351276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 Trsteno,.-Croatia</a:t>
            </a:r>
          </a:p>
          <a:p>
            <a:endParaRPr lang="es-ES" dirty="0"/>
          </a:p>
        </p:txBody>
      </p:sp>
      <p:sp>
        <p:nvSpPr>
          <p:cNvPr id="4" name="3 Marcador de número de diapositiva"/>
          <p:cNvSpPr>
            <a:spLocks noGrp="1"/>
          </p:cNvSpPr>
          <p:nvPr>
            <p:ph type="sldNum" sz="quarter" idx="10"/>
          </p:nvPr>
        </p:nvSpPr>
        <p:spPr/>
        <p:txBody>
          <a:bodyPr/>
          <a:lstStyle/>
          <a:p>
            <a:fld id="{C5FA790E-94A0-4956-8721-65594B72F75B}" type="slidenum">
              <a:rPr lang="es-ES" smtClean="0"/>
              <a:t>81</a:t>
            </a:fld>
            <a:endParaRPr lang="es-ES" dirty="0"/>
          </a:p>
        </p:txBody>
      </p:sp>
    </p:spTree>
    <p:extLst>
      <p:ext uri="{BB962C8B-B14F-4D97-AF65-F5344CB8AC3E}">
        <p14:creationId xmlns:p14="http://schemas.microsoft.com/office/powerpoint/2010/main" val="38082941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 Trsteno,.-Croatia</a:t>
            </a:r>
          </a:p>
          <a:p>
            <a:endParaRPr lang="es-ES" dirty="0"/>
          </a:p>
        </p:txBody>
      </p:sp>
      <p:sp>
        <p:nvSpPr>
          <p:cNvPr id="4" name="3 Marcador de número de diapositiva"/>
          <p:cNvSpPr>
            <a:spLocks noGrp="1"/>
          </p:cNvSpPr>
          <p:nvPr>
            <p:ph type="sldNum" sz="quarter" idx="10"/>
          </p:nvPr>
        </p:nvSpPr>
        <p:spPr/>
        <p:txBody>
          <a:bodyPr/>
          <a:lstStyle/>
          <a:p>
            <a:fld id="{C5FA790E-94A0-4956-8721-65594B72F75B}" type="slidenum">
              <a:rPr lang="es-ES" smtClean="0"/>
              <a:t>82</a:t>
            </a:fld>
            <a:endParaRPr lang="es-ES" dirty="0"/>
          </a:p>
        </p:txBody>
      </p:sp>
    </p:spTree>
    <p:extLst>
      <p:ext uri="{BB962C8B-B14F-4D97-AF65-F5344CB8AC3E}">
        <p14:creationId xmlns:p14="http://schemas.microsoft.com/office/powerpoint/2010/main" val="186184745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 Trsteno,.-Croatia</a:t>
            </a:r>
          </a:p>
          <a:p>
            <a:endParaRPr lang="es-ES" dirty="0"/>
          </a:p>
        </p:txBody>
      </p:sp>
      <p:sp>
        <p:nvSpPr>
          <p:cNvPr id="4" name="3 Marcador de número de diapositiva"/>
          <p:cNvSpPr>
            <a:spLocks noGrp="1"/>
          </p:cNvSpPr>
          <p:nvPr>
            <p:ph type="sldNum" sz="quarter" idx="10"/>
          </p:nvPr>
        </p:nvSpPr>
        <p:spPr/>
        <p:txBody>
          <a:bodyPr/>
          <a:lstStyle/>
          <a:p>
            <a:fld id="{C5FA790E-94A0-4956-8721-65594B72F75B}" type="slidenum">
              <a:rPr lang="es-ES" smtClean="0"/>
              <a:t>83</a:t>
            </a:fld>
            <a:endParaRPr lang="es-ES" dirty="0"/>
          </a:p>
        </p:txBody>
      </p:sp>
    </p:spTree>
    <p:extLst>
      <p:ext uri="{BB962C8B-B14F-4D97-AF65-F5344CB8AC3E}">
        <p14:creationId xmlns:p14="http://schemas.microsoft.com/office/powerpoint/2010/main" val="138699640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 Trsteno,.-Croatia</a:t>
            </a:r>
          </a:p>
          <a:p>
            <a:endParaRPr lang="es-ES" dirty="0"/>
          </a:p>
        </p:txBody>
      </p:sp>
      <p:sp>
        <p:nvSpPr>
          <p:cNvPr id="4" name="3 Marcador de número de diapositiva"/>
          <p:cNvSpPr>
            <a:spLocks noGrp="1"/>
          </p:cNvSpPr>
          <p:nvPr>
            <p:ph type="sldNum" sz="quarter" idx="10"/>
          </p:nvPr>
        </p:nvSpPr>
        <p:spPr/>
        <p:txBody>
          <a:bodyPr/>
          <a:lstStyle/>
          <a:p>
            <a:fld id="{C5FA790E-94A0-4956-8721-65594B72F75B}" type="slidenum">
              <a:rPr lang="es-ES" smtClean="0"/>
              <a:t>84</a:t>
            </a:fld>
            <a:endParaRPr lang="es-ES" dirty="0"/>
          </a:p>
        </p:txBody>
      </p:sp>
    </p:spTree>
    <p:extLst>
      <p:ext uri="{BB962C8B-B14F-4D97-AF65-F5344CB8AC3E}">
        <p14:creationId xmlns:p14="http://schemas.microsoft.com/office/powerpoint/2010/main" val="428260522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 Trsteno,.-Croatia</a:t>
            </a:r>
          </a:p>
          <a:p>
            <a:endParaRPr lang="es-ES" dirty="0"/>
          </a:p>
        </p:txBody>
      </p:sp>
      <p:sp>
        <p:nvSpPr>
          <p:cNvPr id="4" name="3 Marcador de número de diapositiva"/>
          <p:cNvSpPr>
            <a:spLocks noGrp="1"/>
          </p:cNvSpPr>
          <p:nvPr>
            <p:ph type="sldNum" sz="quarter" idx="10"/>
          </p:nvPr>
        </p:nvSpPr>
        <p:spPr/>
        <p:txBody>
          <a:bodyPr/>
          <a:lstStyle/>
          <a:p>
            <a:fld id="{C5FA790E-94A0-4956-8721-65594B72F75B}" type="slidenum">
              <a:rPr lang="es-ES" smtClean="0"/>
              <a:t>85</a:t>
            </a:fld>
            <a:endParaRPr lang="es-ES" dirty="0"/>
          </a:p>
        </p:txBody>
      </p:sp>
    </p:spTree>
    <p:extLst>
      <p:ext uri="{BB962C8B-B14F-4D97-AF65-F5344CB8AC3E}">
        <p14:creationId xmlns:p14="http://schemas.microsoft.com/office/powerpoint/2010/main" val="94628905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 Trsteno,.-Croatia</a:t>
            </a:r>
          </a:p>
          <a:p>
            <a:endParaRPr lang="es-ES" dirty="0"/>
          </a:p>
        </p:txBody>
      </p:sp>
      <p:sp>
        <p:nvSpPr>
          <p:cNvPr id="4" name="3 Marcador de número de diapositiva"/>
          <p:cNvSpPr>
            <a:spLocks noGrp="1"/>
          </p:cNvSpPr>
          <p:nvPr>
            <p:ph type="sldNum" sz="quarter" idx="10"/>
          </p:nvPr>
        </p:nvSpPr>
        <p:spPr/>
        <p:txBody>
          <a:bodyPr/>
          <a:lstStyle/>
          <a:p>
            <a:fld id="{C5FA790E-94A0-4956-8721-65594B72F75B}" type="slidenum">
              <a:rPr lang="es-ES" smtClean="0"/>
              <a:t>86</a:t>
            </a:fld>
            <a:endParaRPr lang="es-ES" dirty="0"/>
          </a:p>
        </p:txBody>
      </p:sp>
    </p:spTree>
    <p:extLst>
      <p:ext uri="{BB962C8B-B14F-4D97-AF65-F5344CB8AC3E}">
        <p14:creationId xmlns:p14="http://schemas.microsoft.com/office/powerpoint/2010/main" val="210209219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 Trsteno,.-Croatia</a:t>
            </a:r>
          </a:p>
          <a:p>
            <a:endParaRPr lang="es-ES" dirty="0"/>
          </a:p>
        </p:txBody>
      </p:sp>
      <p:sp>
        <p:nvSpPr>
          <p:cNvPr id="4" name="3 Marcador de número de diapositiva"/>
          <p:cNvSpPr>
            <a:spLocks noGrp="1"/>
          </p:cNvSpPr>
          <p:nvPr>
            <p:ph type="sldNum" sz="quarter" idx="10"/>
          </p:nvPr>
        </p:nvSpPr>
        <p:spPr/>
        <p:txBody>
          <a:bodyPr/>
          <a:lstStyle/>
          <a:p>
            <a:fld id="{C5FA790E-94A0-4956-8721-65594B72F75B}" type="slidenum">
              <a:rPr lang="es-ES" smtClean="0"/>
              <a:t>87</a:t>
            </a:fld>
            <a:endParaRPr lang="es-ES" dirty="0"/>
          </a:p>
        </p:txBody>
      </p:sp>
    </p:spTree>
    <p:extLst>
      <p:ext uri="{BB962C8B-B14F-4D97-AF65-F5344CB8AC3E}">
        <p14:creationId xmlns:p14="http://schemas.microsoft.com/office/powerpoint/2010/main" val="188408713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 Trsteno,.-Croatia</a:t>
            </a:r>
          </a:p>
          <a:p>
            <a:endParaRPr lang="es-ES" dirty="0"/>
          </a:p>
        </p:txBody>
      </p:sp>
      <p:sp>
        <p:nvSpPr>
          <p:cNvPr id="4" name="3 Marcador de número de diapositiva"/>
          <p:cNvSpPr>
            <a:spLocks noGrp="1"/>
          </p:cNvSpPr>
          <p:nvPr>
            <p:ph type="sldNum" sz="quarter" idx="10"/>
          </p:nvPr>
        </p:nvSpPr>
        <p:spPr/>
        <p:txBody>
          <a:bodyPr/>
          <a:lstStyle/>
          <a:p>
            <a:fld id="{C5FA790E-94A0-4956-8721-65594B72F75B}" type="slidenum">
              <a:rPr lang="es-ES" smtClean="0"/>
              <a:t>88</a:t>
            </a:fld>
            <a:endParaRPr lang="es-ES" dirty="0"/>
          </a:p>
        </p:txBody>
      </p:sp>
    </p:spTree>
    <p:extLst>
      <p:ext uri="{BB962C8B-B14F-4D97-AF65-F5344CB8AC3E}">
        <p14:creationId xmlns:p14="http://schemas.microsoft.com/office/powerpoint/2010/main" val="16104433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6.xml"/><Relationship Id="rId1" Type="http://schemas.openxmlformats.org/officeDocument/2006/relationships/slideLayout" Target="../slideLayouts/slideLayout7.xml"/><Relationship Id="rId5" Type="http://schemas.openxmlformats.org/officeDocument/2006/relationships/image" Target="../media/image68.jpg"/><Relationship Id="rId4" Type="http://schemas.openxmlformats.org/officeDocument/2006/relationships/image" Target="../media/image67.jpg"/></Relationships>
</file>

<file path=ppt/slides/_rels/slide8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2.xml"/><Relationship Id="rId1" Type="http://schemas.openxmlformats.org/officeDocument/2006/relationships/slideLayout" Target="../slideLayouts/slideLayout7.xml"/><Relationship Id="rId4" Type="http://schemas.openxmlformats.org/officeDocument/2006/relationships/image" Target="../media/image75.jp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340768"/>
            <a:ext cx="6172200" cy="1512168"/>
          </a:xfrm>
        </p:spPr>
        <p:txBody>
          <a:bodyPr/>
          <a:lstStyle/>
          <a:p>
            <a:r>
              <a:rPr lang="es-ES" dirty="0"/>
              <a:t>EUROPA.-LA VUELTA AL MUNDO EN 885 JARDINES.-CROATIA</a:t>
            </a:r>
          </a:p>
        </p:txBody>
      </p:sp>
      <p:sp>
        <p:nvSpPr>
          <p:cNvPr id="3" name="2 Subtítulo"/>
          <p:cNvSpPr>
            <a:spLocks noGrp="1"/>
          </p:cNvSpPr>
          <p:nvPr>
            <p:ph type="subTitle" idx="1"/>
          </p:nvPr>
        </p:nvSpPr>
        <p:spPr>
          <a:xfrm>
            <a:off x="4716016" y="5003322"/>
            <a:ext cx="4320480" cy="1371600"/>
          </a:xfrm>
        </p:spPr>
        <p:txBody>
          <a:bodyPr>
            <a:normAutofit fontScale="92500"/>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3288797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Zagreb.-Zrinjevac Park</a:t>
            </a:r>
          </a:p>
        </p:txBody>
      </p:sp>
      <p:sp>
        <p:nvSpPr>
          <p:cNvPr id="7171" name="2 Marcador de contenido"/>
          <p:cNvSpPr>
            <a:spLocks noGrp="1"/>
          </p:cNvSpPr>
          <p:nvPr>
            <p:ph sz="quarter" idx="1"/>
          </p:nvPr>
        </p:nvSpPr>
        <p:spPr>
          <a:xfrm>
            <a:off x="914400" y="1447800"/>
            <a:ext cx="7113984" cy="5005388"/>
          </a:xfrm>
        </p:spPr>
        <p:txBody>
          <a:bodyPr>
            <a:normAutofit/>
          </a:bodyPr>
          <a:lstStyle/>
          <a:p>
            <a:pPr eaLnBrk="1" hangingPunct="1"/>
            <a:r>
              <a:rPr lang="es-ES" dirty="0"/>
              <a:t>Zagreb es la capital de la República de Hrvatskoj y tiene una población de alrededor de 800 000a .</a:t>
            </a:r>
          </a:p>
          <a:p>
            <a:pPr eaLnBrk="1" hangingPunct="1"/>
            <a:r>
              <a:rPr lang="es-ES" dirty="0"/>
              <a:t>En Zagreb área metropolitana (o de Zagreb), la población es ligeramente superior a 1,2 millones de habitantes. </a:t>
            </a:r>
            <a:br>
              <a:rPr lang="es-ES" dirty="0"/>
            </a:br>
            <a:r>
              <a:rPr lang="es-ES" dirty="0"/>
              <a:t>La ciudad de Zagreb se encuentra a orillas del río Sava y el borde norte de la ciudad llega a la vertiente sur de la montaña de Medvednica. </a:t>
            </a:r>
            <a:br>
              <a:rPr lang="es-ES" dirty="0"/>
            </a:br>
            <a:r>
              <a:rPr lang="es-ES" dirty="0"/>
              <a:t> Hay evidencias que confirman la presencia humana en esta área en los tiempos de la Edad de Piedra, hace 35.000 años. </a:t>
            </a:r>
          </a:p>
        </p:txBody>
      </p:sp>
    </p:spTree>
    <p:extLst>
      <p:ext uri="{BB962C8B-B14F-4D97-AF65-F5344CB8AC3E}">
        <p14:creationId xmlns:p14="http://schemas.microsoft.com/office/powerpoint/2010/main" val="37562408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lstStyle/>
          <a:p>
            <a:r>
              <a:rPr lang="es-ES" dirty="0"/>
              <a:t> La mayoría de los hallazgos arqueológicos han sido descubiertos en la cueva  Veternica en el sur-oeste de sloaps Medvednica montaña cerca de Zagreb. </a:t>
            </a:r>
            <a:br>
              <a:rPr lang="es-ES" dirty="0"/>
            </a:br>
            <a:endParaRPr lang="es-ES" dirty="0"/>
          </a:p>
          <a:p>
            <a:endParaRPr lang="es-ES" dirty="0"/>
          </a:p>
        </p:txBody>
      </p:sp>
    </p:spTree>
    <p:extLst>
      <p:ext uri="{BB962C8B-B14F-4D97-AF65-F5344CB8AC3E}">
        <p14:creationId xmlns:p14="http://schemas.microsoft.com/office/powerpoint/2010/main" val="2202101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3 Imagen" descr="Croatia.-Opeka Arboretu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1750"/>
            <a:ext cx="9144000" cy="679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10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Croatia.-Parc Zringevac.-x8.png"/>
          <p:cNvPicPr>
            <a:picLocks noChangeAspect="1"/>
          </p:cNvPicPr>
          <p:nvPr/>
        </p:nvPicPr>
        <p:blipFill rotWithShape="1">
          <a:blip r:embed="rId3">
            <a:extLst>
              <a:ext uri="{28A0092B-C50C-407E-A947-70E740481C1C}">
                <a14:useLocalDpi xmlns:a14="http://schemas.microsoft.com/office/drawing/2010/main" val="0"/>
              </a:ext>
            </a:extLst>
          </a:blip>
          <a:srcRect l="3489" t="4118" r="2443" b="3529"/>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8568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Croatia.-Park Zringebac.-x7.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93837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Croatia.-Park Zringevac.-x6.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51148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Croatia.-Park Zrinjevac.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29797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Zagreb.-Zrinjevac.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67818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Zagreb.-Zrinjevac.-xx.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67084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Zringevac Park.-x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4509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Zrinjevac park.-platanam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17102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Zrinjevac Park.-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22236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Zrinjevac Park.-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9917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Zrinjevac Park.-zagreb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91334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Zrinjevac_Park_in_Zagreb,_Croat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24362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Zrinjevac_s_jug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10291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Zrinjevac-park-zagreb-croat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66543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zrinjevac-zagreb-(by-karla-l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7038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Zrinjevak Park.-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43495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Zrinjevak Park.-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57405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Título"/>
          <p:cNvSpPr>
            <a:spLocks noGrp="1"/>
          </p:cNvSpPr>
          <p:nvPr>
            <p:ph type="title"/>
          </p:nvPr>
        </p:nvSpPr>
        <p:spPr/>
        <p:txBody>
          <a:bodyPr/>
          <a:lstStyle/>
          <a:p>
            <a:pPr eaLnBrk="1" hangingPunct="1"/>
            <a:r>
              <a:rPr lang="es-ES" dirty="0"/>
              <a:t>Zagreb Botanical Garden</a:t>
            </a:r>
          </a:p>
        </p:txBody>
      </p:sp>
      <p:sp>
        <p:nvSpPr>
          <p:cNvPr id="26627" name="2 Marcador de contenido"/>
          <p:cNvSpPr>
            <a:spLocks noGrp="1"/>
          </p:cNvSpPr>
          <p:nvPr>
            <p:ph sz="quarter" idx="1"/>
          </p:nvPr>
        </p:nvSpPr>
        <p:spPr/>
        <p:txBody>
          <a:bodyPr/>
          <a:lstStyle/>
          <a:p>
            <a:pPr eaLnBrk="1" hangingPunct="1"/>
            <a:r>
              <a:rPr lang="es-ES" dirty="0"/>
              <a:t>Jardín Botánico de la Facultad de Ciencias fue fundada en </a:t>
            </a:r>
            <a:r>
              <a:rPr lang="es-ES" b="1" dirty="0"/>
              <a:t>1889</a:t>
            </a:r>
            <a:r>
              <a:rPr lang="es-ES" dirty="0"/>
              <a:t> por el </a:t>
            </a:r>
            <a:r>
              <a:rPr lang="es-ES" b="1" dirty="0"/>
              <a:t>Dr.</a:t>
            </a:r>
            <a:r>
              <a:rPr lang="es-ES" dirty="0"/>
              <a:t> </a:t>
            </a:r>
            <a:r>
              <a:rPr lang="es-ES" b="1" dirty="0"/>
              <a:t>Antun Heinz</a:t>
            </a:r>
            <a:r>
              <a:rPr lang="es-ES" dirty="0"/>
              <a:t> , professor of botany. </a:t>
            </a:r>
            <a:r>
              <a:rPr lang="es-ES" b="1" dirty="0"/>
              <a:t>Antun Heinz,</a:t>
            </a:r>
            <a:r>
              <a:rPr lang="es-ES" dirty="0"/>
              <a:t> profesor de botánica</a:t>
            </a:r>
          </a:p>
          <a:p>
            <a:pPr eaLnBrk="1" hangingPunct="1"/>
            <a:r>
              <a:rPr lang="es-ES" dirty="0"/>
              <a:t>Situado en el lado sur de la Plaza de Marulic, que abarca </a:t>
            </a:r>
            <a:r>
              <a:rPr lang="es-ES" b="1" dirty="0"/>
              <a:t>4,7 hectáreas.</a:t>
            </a:r>
            <a:r>
              <a:rPr lang="es-ES" dirty="0"/>
              <a:t> </a:t>
            </a:r>
          </a:p>
          <a:p>
            <a:pPr eaLnBrk="1" hangingPunct="1"/>
            <a:r>
              <a:rPr lang="es-ES" dirty="0"/>
              <a:t>La parte principal del Jardín es un jardín botánico, diseñado en el estilo de jardín Inglés. </a:t>
            </a:r>
          </a:p>
          <a:p>
            <a:pPr eaLnBrk="1" hangingPunct="1"/>
            <a:r>
              <a:rPr lang="es-ES" dirty="0"/>
              <a:t>Las flores se disponen en los patrones estrictamente simetricos en el estilo francés. </a:t>
            </a:r>
          </a:p>
        </p:txBody>
      </p:sp>
    </p:spTree>
    <p:extLst>
      <p:ext uri="{BB962C8B-B14F-4D97-AF65-F5344CB8AC3E}">
        <p14:creationId xmlns:p14="http://schemas.microsoft.com/office/powerpoint/2010/main" val="26092914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2 Marcador de contenido"/>
          <p:cNvSpPr>
            <a:spLocks noGrp="1"/>
          </p:cNvSpPr>
          <p:nvPr>
            <p:ph sz="quarter" idx="1"/>
          </p:nvPr>
        </p:nvSpPr>
        <p:spPr>
          <a:xfrm>
            <a:off x="914400" y="476250"/>
            <a:ext cx="7185992" cy="5543550"/>
          </a:xfrm>
        </p:spPr>
        <p:txBody>
          <a:bodyPr/>
          <a:lstStyle/>
          <a:p>
            <a:pPr eaLnBrk="1" hangingPunct="1"/>
            <a:r>
              <a:rPr lang="es-ES" dirty="0"/>
              <a:t>En la parte oriental del Jardín hay dos lagos artificiales, rodeado de cipreses calvos </a:t>
            </a:r>
            <a:r>
              <a:rPr lang="es-ES" i="1" dirty="0"/>
              <a:t>(Taxodium distichum).</a:t>
            </a:r>
            <a:r>
              <a:rPr lang="es-ES" dirty="0"/>
              <a:t> </a:t>
            </a:r>
          </a:p>
          <a:p>
            <a:pPr eaLnBrk="1" hangingPunct="1"/>
            <a:r>
              <a:rPr lang="es-ES" dirty="0"/>
              <a:t>La flora autóctona se cultiva en cuatro grupos plantgeographic en los jardines de la roca: </a:t>
            </a:r>
          </a:p>
          <a:p>
            <a:pPr eaLnBrk="1" hangingPunct="1"/>
            <a:r>
              <a:rPr lang="es-ES" dirty="0"/>
              <a:t> Karst </a:t>
            </a:r>
            <a:br>
              <a:rPr lang="es-ES" dirty="0"/>
            </a:br>
            <a:r>
              <a:rPr lang="es-ES" dirty="0"/>
              <a:t> Alpino </a:t>
            </a:r>
            <a:br>
              <a:rPr lang="es-ES" dirty="0"/>
            </a:br>
            <a:r>
              <a:rPr lang="es-ES" dirty="0"/>
              <a:t> Mediterráneo </a:t>
            </a:r>
          </a:p>
          <a:p>
            <a:pPr eaLnBrk="1" hangingPunct="1">
              <a:buFont typeface="Wingdings 2" pitchFamily="18" charset="2"/>
              <a:buNone/>
            </a:pPr>
            <a:r>
              <a:rPr lang="es-ES" dirty="0"/>
              <a:t>     sub-mediterráneo de montaña .</a:t>
            </a:r>
          </a:p>
          <a:p>
            <a:pPr eaLnBrk="1" hangingPunct="1"/>
            <a:r>
              <a:rPr lang="es-ES" dirty="0"/>
              <a:t>Invernaderos no están abiertos al público, pero la mayoría de las plantas se puede ver al aire libre durante los meses de verano (flora Medierranean, palmeras, cactus y otras plantas suculentas).</a:t>
            </a:r>
          </a:p>
        </p:txBody>
      </p:sp>
    </p:spTree>
    <p:extLst>
      <p:ext uri="{BB962C8B-B14F-4D97-AF65-F5344CB8AC3E}">
        <p14:creationId xmlns:p14="http://schemas.microsoft.com/office/powerpoint/2010/main" val="38026079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2 Marcador de contenido"/>
          <p:cNvSpPr>
            <a:spLocks noGrp="1"/>
          </p:cNvSpPr>
          <p:nvPr>
            <p:ph sz="quarter" idx="1"/>
          </p:nvPr>
        </p:nvSpPr>
        <p:spPr>
          <a:xfrm>
            <a:off x="914400" y="404813"/>
            <a:ext cx="7041976" cy="5614987"/>
          </a:xfrm>
        </p:spPr>
        <p:txBody>
          <a:bodyPr/>
          <a:lstStyle/>
          <a:p>
            <a:pPr eaLnBrk="1" hangingPunct="1"/>
            <a:r>
              <a:rPr lang="es-ES" dirty="0"/>
              <a:t>Más de </a:t>
            </a:r>
            <a:r>
              <a:rPr lang="es-ES" b="1" dirty="0"/>
              <a:t>10.000</a:t>
            </a:r>
            <a:r>
              <a:rPr lang="es-ES" dirty="0"/>
              <a:t> especies de plantas se cultivan en el Jardín Botánico en la actualidad. </a:t>
            </a:r>
          </a:p>
          <a:p>
            <a:pPr eaLnBrk="1" hangingPunct="1"/>
            <a:r>
              <a:rPr lang="es-ES" dirty="0"/>
              <a:t>La colección se amplía constantemente, las semillas se intercambian con otros jardines botánicos y arboretos de todo el mundo (alrededor de 350 de ellos), sobre la base de una pequeña publicación, </a:t>
            </a:r>
            <a:r>
              <a:rPr lang="es-ES" b="1" dirty="0"/>
              <a:t>Delectus Seminum,</a:t>
            </a:r>
            <a:r>
              <a:rPr lang="es-ES" dirty="0"/>
              <a:t> publicado por el Jardín Botánico, cada cinco años.</a:t>
            </a:r>
          </a:p>
          <a:p>
            <a:pPr eaLnBrk="1" hangingPunct="1"/>
            <a:r>
              <a:rPr lang="es-ES" dirty="0"/>
              <a:t>Además, las semillas y plantas vivas son traídos de los espacios naturales .</a:t>
            </a:r>
            <a:br>
              <a:rPr lang="es-ES" dirty="0"/>
            </a:br>
            <a:endParaRPr lang="es-ES" dirty="0"/>
          </a:p>
          <a:p>
            <a:pPr eaLnBrk="1" hangingPunct="1"/>
            <a:endParaRPr lang="es-ES" dirty="0"/>
          </a:p>
        </p:txBody>
      </p:sp>
    </p:spTree>
    <p:extLst>
      <p:ext uri="{BB962C8B-B14F-4D97-AF65-F5344CB8AC3E}">
        <p14:creationId xmlns:p14="http://schemas.microsoft.com/office/powerpoint/2010/main" val="25010608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Croatia.-Zagreb.-botaniki10hf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95932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Zagreb Botanical Gardens.-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35276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Zagreb.-Botanical Gardens.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1263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Zagreb Botanical Garden.-x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20302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Croatia.-Zagreb.-botaniki12hc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57414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Croatia.-Zagreb.-botaniki16l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34530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Croatia.-Zagreb Botanical  Garden.-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86546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Croatia.-Zagreb Botanical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99650" cy="742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49119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Croatia.-Zagreb Botanical Gardens.-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99650" cy="742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64000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CRoatia.-Zagreb Botanical Gardens.-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12350" cy="745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94890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Croatia.-Zagreb botaniki06qj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38293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Croatia .-Zagreb botanik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8318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Croatia .-Zagreb botaniki07b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82822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Croattia.-Zagreb.-botaniki09cu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0547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Zagreb.-Botanical Gardens.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70262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Zagreb.-Botanical Gardens.-x.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28611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Zagreb Botanical  Gardensx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19977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Zagreb Botanical Garden.-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11144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Zagreb Botanical Garden.-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58185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Zagreb Botanical Garden.-x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4080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Zagreb Botanical Garden.-x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87816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Zagreb Botanical Garden.-x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49365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Zagreb..-xx.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23240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1 Título"/>
          <p:cNvSpPr>
            <a:spLocks noGrp="1"/>
          </p:cNvSpPr>
          <p:nvPr>
            <p:ph type="title"/>
          </p:nvPr>
        </p:nvSpPr>
        <p:spPr/>
        <p:txBody>
          <a:bodyPr/>
          <a:lstStyle/>
          <a:p>
            <a:pPr eaLnBrk="1" hangingPunct="1"/>
            <a:r>
              <a:rPr lang="es-ES" dirty="0"/>
              <a:t>Maksimir Park</a:t>
            </a:r>
          </a:p>
        </p:txBody>
      </p:sp>
      <p:sp>
        <p:nvSpPr>
          <p:cNvPr id="53251" name="2 Marcador de contenido"/>
          <p:cNvSpPr>
            <a:spLocks noGrp="1"/>
          </p:cNvSpPr>
          <p:nvPr>
            <p:ph sz="quarter" idx="1"/>
          </p:nvPr>
        </p:nvSpPr>
        <p:spPr>
          <a:xfrm>
            <a:off x="914400" y="1700808"/>
            <a:ext cx="6969968" cy="4896544"/>
          </a:xfrm>
        </p:spPr>
        <p:txBody>
          <a:bodyPr>
            <a:normAutofit lnSpcReduction="10000"/>
          </a:bodyPr>
          <a:lstStyle/>
          <a:p>
            <a:pPr eaLnBrk="1" hangingPunct="1"/>
            <a:r>
              <a:rPr lang="es-ES" b="1" dirty="0"/>
              <a:t>Maksimir Parque</a:t>
            </a:r>
            <a:r>
              <a:rPr lang="es-ES" dirty="0"/>
              <a:t>  es el parque público más antiguo. </a:t>
            </a:r>
          </a:p>
          <a:p>
            <a:pPr eaLnBrk="1" hangingPunct="1"/>
            <a:r>
              <a:rPr lang="es-ES" dirty="0"/>
              <a:t>Forma parte del patrimonio cultural de la ciudad y es el hábitat de muchas plantas y especies animales.</a:t>
            </a:r>
          </a:p>
          <a:p>
            <a:pPr eaLnBrk="1" hangingPunct="1"/>
            <a:r>
              <a:rPr lang="es-ES" dirty="0"/>
              <a:t>Fundado en 1787, el parque Maksimir fue el primer gran parque público en el sur de Europa, y es anterior a la mayoría de las fundamentaciones parque público de Europa. </a:t>
            </a:r>
            <a:endParaRPr lang="es-ES" baseline="30000" dirty="0"/>
          </a:p>
          <a:p>
            <a:pPr eaLnBrk="1" hangingPunct="1"/>
            <a:r>
              <a:rPr lang="es-ES" dirty="0"/>
              <a:t> El parque fue inaugurado en 1794 bajo la iniciativa del hombre por el que se fue nombrado, el obispo Maksimilijan Vrhovac de Zagreb (1752 1827). </a:t>
            </a:r>
            <a:endParaRPr lang="es-ES" baseline="30000" dirty="0"/>
          </a:p>
        </p:txBody>
      </p:sp>
    </p:spTree>
    <p:extLst>
      <p:ext uri="{BB962C8B-B14F-4D97-AF65-F5344CB8AC3E}">
        <p14:creationId xmlns:p14="http://schemas.microsoft.com/office/powerpoint/2010/main" val="23669038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4 Marcador de contenido"/>
          <p:cNvSpPr>
            <a:spLocks noGrp="1"/>
          </p:cNvSpPr>
          <p:nvPr>
            <p:ph sz="quarter" idx="1"/>
          </p:nvPr>
        </p:nvSpPr>
        <p:spPr>
          <a:xfrm>
            <a:off x="611189" y="333374"/>
            <a:ext cx="7561212" cy="6263977"/>
          </a:xfrm>
        </p:spPr>
        <p:txBody>
          <a:bodyPr>
            <a:normAutofit lnSpcReduction="10000"/>
          </a:bodyPr>
          <a:lstStyle/>
          <a:p>
            <a:pPr eaLnBrk="1" hangingPunct="1"/>
            <a:r>
              <a:rPr lang="es-ES" dirty="0"/>
              <a:t>En ese momento, el parque se encuentra en las afueras de la ciudad, aunque hoy se encuentra rodeado de muchos de los barrios de la ciudad. </a:t>
            </a:r>
            <a:endParaRPr lang="es-ES" baseline="30000" dirty="0"/>
          </a:p>
          <a:p>
            <a:pPr eaLnBrk="1" hangingPunct="1"/>
            <a:r>
              <a:rPr lang="es-ES" dirty="0"/>
              <a:t> Fue antes un denso bosque de carpes ( </a:t>
            </a:r>
            <a:r>
              <a:rPr lang="es-ES" i="1" dirty="0"/>
              <a:t>Carpinus betulus</a:t>
            </a:r>
            <a:r>
              <a:rPr lang="es-ES" dirty="0"/>
              <a:t>) y robles ( </a:t>
            </a:r>
            <a:r>
              <a:rPr lang="es-ES" i="1" dirty="0"/>
              <a:t>Quercus robur</a:t>
            </a:r>
            <a:r>
              <a:rPr lang="es-ES" dirty="0"/>
              <a:t> y </a:t>
            </a:r>
            <a:r>
              <a:rPr lang="es-ES" i="1" dirty="0"/>
              <a:t>Q. petraea</a:t>
            </a:r>
            <a:r>
              <a:rPr lang="es-ES" dirty="0"/>
              <a:t> ). </a:t>
            </a:r>
          </a:p>
          <a:p>
            <a:pPr eaLnBrk="1" hangingPunct="1"/>
            <a:r>
              <a:rPr lang="es-ES" dirty="0"/>
              <a:t>El resto del bosque original sobrevive como una faja para el parque, la zona en la medición total por encima de  (4,07 km </a:t>
            </a:r>
            <a:r>
              <a:rPr lang="es-ES" baseline="30000" dirty="0"/>
              <a:t>2).</a:t>
            </a:r>
            <a:r>
              <a:rPr lang="es-ES" dirty="0"/>
              <a:t> </a:t>
            </a:r>
            <a:endParaRPr lang="es-ES" baseline="30000" dirty="0"/>
          </a:p>
          <a:p>
            <a:pPr eaLnBrk="1" hangingPunct="1"/>
            <a:r>
              <a:rPr lang="es-ES" dirty="0"/>
              <a:t> Aunque el paisaje fue concebido por el obispo Vrhovac en el  estilo barroco ,en 1839, El obispo Juraj Haulik(1788 hasta 1.869), y otros han rediseñado el parque. </a:t>
            </a:r>
          </a:p>
          <a:p>
            <a:pPr eaLnBrk="1" hangingPunct="1"/>
            <a:r>
              <a:rPr lang="es-ES" dirty="0"/>
              <a:t>Visión Haulik fue muy en línea con las nociones de Biedermeierist  y el romántico neoclásico , con elementos de historicismo , y en la emulación del parque en el Laxenburg patrimonio del Habsburgo. .</a:t>
            </a:r>
          </a:p>
          <a:p>
            <a:pPr eaLnBrk="1" hangingPunct="1"/>
            <a:endParaRPr lang="es-ES" dirty="0"/>
          </a:p>
        </p:txBody>
      </p:sp>
    </p:spTree>
    <p:extLst>
      <p:ext uri="{BB962C8B-B14F-4D97-AF65-F5344CB8AC3E}">
        <p14:creationId xmlns:p14="http://schemas.microsoft.com/office/powerpoint/2010/main" val="40408849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Maksimir Park.-179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95991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Croatia.-Park Maksimi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55337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Croatia.-Park Maksimir.-x6.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57672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Zagreb.-Maksimir Park.-xx.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77337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Zagreb.-Maksimir Park.-xx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14898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Maksimir Park.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42411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Maksimir Park.-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51133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Maksimir Park.-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23664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Maksimir Park.-x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95496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Maksimir Park.-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86674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Maksimir Park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977911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Maksimir Park.-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87170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Maksimir Park.-r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95494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Maksimir Park.-r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545292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Maksimir Park.-r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39950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Maksimir Park.-w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83918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Park Maksimir.-w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533198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Park Maksimir Pavillo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17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975306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Zagreb.-Maksimir.-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428959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Zagreb.-Maksimi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645487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Zagreb.-Maksimir Park.-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31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990972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Zagreb.-Maksimir Park.-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17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04943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Zagreb.-Maksimir Park.-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873465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1 Título"/>
          <p:cNvSpPr>
            <a:spLocks noGrp="1"/>
          </p:cNvSpPr>
          <p:nvPr>
            <p:ph type="title"/>
          </p:nvPr>
        </p:nvSpPr>
        <p:spPr>
          <a:xfrm>
            <a:off x="914400" y="274638"/>
            <a:ext cx="7772400" cy="778098"/>
          </a:xfrm>
        </p:spPr>
        <p:txBody>
          <a:bodyPr>
            <a:normAutofit/>
          </a:bodyPr>
          <a:lstStyle/>
          <a:p>
            <a:r>
              <a:rPr lang="es-ES" dirty="0"/>
              <a:t>Trsteno Arboretum </a:t>
            </a:r>
          </a:p>
        </p:txBody>
      </p:sp>
      <p:sp>
        <p:nvSpPr>
          <p:cNvPr id="78851" name="2 Marcador de contenido"/>
          <p:cNvSpPr>
            <a:spLocks noGrp="1"/>
          </p:cNvSpPr>
          <p:nvPr>
            <p:ph sz="quarter" idx="1"/>
          </p:nvPr>
        </p:nvSpPr>
        <p:spPr>
          <a:xfrm>
            <a:off x="914400" y="1196753"/>
            <a:ext cx="7113984" cy="5184576"/>
          </a:xfrm>
        </p:spPr>
        <p:txBody>
          <a:bodyPr>
            <a:normAutofit lnSpcReduction="10000"/>
          </a:bodyPr>
          <a:lstStyle/>
          <a:p>
            <a:r>
              <a:rPr lang="es-ES" dirty="0"/>
              <a:t>Trsteno Arboretum, ubicado en Trsteno , Croacia , es el jardín botánico más antiguo de esta parte del mundo.  </a:t>
            </a:r>
          </a:p>
          <a:p>
            <a:r>
              <a:rPr lang="es-ES" dirty="0"/>
              <a:t>El arboretum fue construido por la familia noble local Gozze (véase Cámara de Gozze ) a finales del siglo 15, que pidió capitanes de barcos para traer de vuelta las semillas y las plantas de sus viajes. La fecha exacta de inicio para el arboretum es desconocido, pero que ya estaba en existencia en 1492, cuando un período de 15 m acueducto para el riego del jardín botánico fue construido, este acueducto se encuentra todavía en use.It ha sido propiedad de la Academia Croata de Ciencias y las Artes desde 1948, cuando fue donado</a:t>
            </a:r>
          </a:p>
        </p:txBody>
      </p:sp>
    </p:spTree>
    <p:extLst>
      <p:ext uri="{BB962C8B-B14F-4D97-AF65-F5344CB8AC3E}">
        <p14:creationId xmlns:p14="http://schemas.microsoft.com/office/powerpoint/2010/main" val="228817679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 El Arboretum se reserva un lugar muy especial entre la antigua Ragusa , dálmata y mediterránea parques debido a sus cinco siglo de desarrollo continuo de largo desde el gótico renacentista, barroco y renacentista formas románticas hasta la actualidad. Incluye un parque de estilo gótico renacentista que rodea la residencia de verano del siglo XV, que es un monumento de la arquitectura de jardín y el parque neorromántico del siglo XIX en Drvarica. </a:t>
            </a:r>
          </a:p>
          <a:p>
            <a:endParaRPr lang="es-ES" dirty="0"/>
          </a:p>
        </p:txBody>
      </p:sp>
    </p:spTree>
    <p:extLst>
      <p:ext uri="{BB962C8B-B14F-4D97-AF65-F5344CB8AC3E}">
        <p14:creationId xmlns:p14="http://schemas.microsoft.com/office/powerpoint/2010/main" val="19240584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a:bodyPr>
          <a:lstStyle/>
          <a:p>
            <a:r>
              <a:rPr lang="es-ES" dirty="0"/>
              <a:t>El arboretum pasó a Yugoslava propiedad del Estado en 1945, y fue declarada una rareza natural en 1948. Desde 1950 ha sido gestionado por la Academia Croata de Ciencias y Artes . En 1962, el Arboretum Trsteno fue registrado en la lista de la lista de monumentos natural protegido como monumento de la arquitectura del paisaje. El área protegida abarca alrededor de 255.000 metros cuadrados. </a:t>
            </a:r>
          </a:p>
          <a:p>
            <a:r>
              <a:rPr lang="es-ES" dirty="0"/>
              <a:t>Trsteno sufrió grandes daños y saqueos durante la Guerra Croata de Independencia , cuando el 2 de octubre y el tercero de 1991, el Ejército Popular Yugoslavo en marcha una serie de cañoneras y los ataques aéreos y establecer el Arboretum incendió, destruyendo gran parte de la misma, y causando daños parciales a la residencia de verano y la parte más antigua del arboretum</a:t>
            </a:r>
          </a:p>
        </p:txBody>
      </p:sp>
    </p:spTree>
    <p:extLst>
      <p:ext uri="{BB962C8B-B14F-4D97-AF65-F5344CB8AC3E}">
        <p14:creationId xmlns:p14="http://schemas.microsoft.com/office/powerpoint/2010/main" val="21321337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El arboretum fue más severamente dañada en 2000 por un incendio forestal durante una sequía, cuando alrededor de 120.000 metros cuadrados se perdieron en el incendio. </a:t>
            </a:r>
          </a:p>
          <a:p>
            <a:r>
              <a:rPr lang="es-ES" dirty="0"/>
              <a:t>El orgullo del jardín botánico, dos Platanos orientales ubicados en la céntrica plaza del mercado de Trsteno, sobrevivió a los desastres en buen estado. Son más de 500 años de antigüedad y son ejemplares únicos de su tipo en Europa . Los árboles antiguos se encuentran a unos 45/60 metros de altura y sus troncos son de 5 m de diámetro. Dentro de lo que fue la noble familia de casa de campo , no es la más antigua del renacimiento parque en Croacia , diseñado en 1502, con numerosas plantas exóticas. </a:t>
            </a:r>
          </a:p>
          <a:p>
            <a:endParaRPr lang="es-ES" dirty="0"/>
          </a:p>
        </p:txBody>
      </p:sp>
    </p:spTree>
    <p:extLst>
      <p:ext uri="{BB962C8B-B14F-4D97-AF65-F5344CB8AC3E}">
        <p14:creationId xmlns:p14="http://schemas.microsoft.com/office/powerpoint/2010/main" val="21537928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Dubrovnik.-Tresno Arboret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9975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894862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Dubrovnik.-Arboretum_Trsteno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512105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758048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639"/>
            <a:ext cx="9144000" cy="6818722"/>
          </a:xfrm>
          <a:prstGeom prst="rect">
            <a:avLst/>
          </a:prstGeom>
        </p:spPr>
      </p:pic>
    </p:spTree>
    <p:extLst>
      <p:ext uri="{BB962C8B-B14F-4D97-AF65-F5344CB8AC3E}">
        <p14:creationId xmlns:p14="http://schemas.microsoft.com/office/powerpoint/2010/main" val="275280017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765" y="3617976"/>
            <a:ext cx="4876800" cy="3240024"/>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3592370"/>
            <a:ext cx="4572000" cy="324002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925" y="0"/>
            <a:ext cx="9144000" cy="3856872"/>
          </a:xfrm>
          <a:prstGeom prst="rect">
            <a:avLst/>
          </a:prstGeom>
        </p:spPr>
      </p:pic>
    </p:spTree>
    <p:extLst>
      <p:ext uri="{BB962C8B-B14F-4D97-AF65-F5344CB8AC3E}">
        <p14:creationId xmlns:p14="http://schemas.microsoft.com/office/powerpoint/2010/main" val="319282677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40038921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020564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625021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344815"/>
          </a:xfrm>
          <a:prstGeom prst="rect">
            <a:avLst/>
          </a:prstGeom>
        </p:spPr>
      </p:pic>
    </p:spTree>
    <p:extLst>
      <p:ext uri="{BB962C8B-B14F-4D97-AF65-F5344CB8AC3E}">
        <p14:creationId xmlns:p14="http://schemas.microsoft.com/office/powerpoint/2010/main" val="159336458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324528" cy="6912768"/>
          </a:xfrm>
          <a:prstGeom prst="rect">
            <a:avLst/>
          </a:prstGeom>
        </p:spPr>
      </p:pic>
    </p:spTree>
    <p:extLst>
      <p:ext uri="{BB962C8B-B14F-4D97-AF65-F5344CB8AC3E}">
        <p14:creationId xmlns:p14="http://schemas.microsoft.com/office/powerpoint/2010/main" val="218145357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676088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69387" cy="6858000"/>
          </a:xfrm>
          <a:prstGeom prst="rect">
            <a:avLst/>
          </a:prstGeom>
        </p:spPr>
      </p:pic>
    </p:spTree>
    <p:extLst>
      <p:ext uri="{BB962C8B-B14F-4D97-AF65-F5344CB8AC3E}">
        <p14:creationId xmlns:p14="http://schemas.microsoft.com/office/powerpoint/2010/main" val="410280707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1 Título"/>
          <p:cNvSpPr>
            <a:spLocks noGrp="1"/>
          </p:cNvSpPr>
          <p:nvPr>
            <p:ph type="title"/>
          </p:nvPr>
        </p:nvSpPr>
        <p:spPr/>
        <p:txBody>
          <a:bodyPr/>
          <a:lstStyle/>
          <a:p>
            <a:r>
              <a:rPr lang="es-ES" dirty="0"/>
              <a:t>Cismigiu Park</a:t>
            </a:r>
          </a:p>
        </p:txBody>
      </p:sp>
      <p:sp>
        <p:nvSpPr>
          <p:cNvPr id="81923" name="2 Marcador de contenido"/>
          <p:cNvSpPr>
            <a:spLocks noGrp="1"/>
          </p:cNvSpPr>
          <p:nvPr>
            <p:ph sz="quarter" idx="1"/>
          </p:nvPr>
        </p:nvSpPr>
        <p:spPr>
          <a:xfrm>
            <a:off x="914400" y="1447800"/>
            <a:ext cx="7185992" cy="4860925"/>
          </a:xfrm>
        </p:spPr>
        <p:txBody>
          <a:bodyPr/>
          <a:lstStyle/>
          <a:p>
            <a:r>
              <a:rPr lang="vi-VN" sz="2400" dirty="0"/>
              <a:t>El </a:t>
            </a:r>
            <a:r>
              <a:rPr lang="vi-VN" sz="2400" b="1" dirty="0"/>
              <a:t>Parque Cismigiu</a:t>
            </a:r>
            <a:r>
              <a:rPr lang="vi-VN" sz="2400" i="1" dirty="0"/>
              <a:t>)</a:t>
            </a:r>
            <a:r>
              <a:rPr lang="vi-VN" sz="2400" dirty="0"/>
              <a:t> son un público parque cerca del centro de Bucarest , Rumania , que abarca las áreas en todos los lados de un lago artificial </a:t>
            </a:r>
            <a:r>
              <a:rPr lang="es-ES" sz="2400" dirty="0"/>
              <a:t>.</a:t>
            </a:r>
          </a:p>
          <a:p>
            <a:r>
              <a:rPr lang="vi-VN" sz="2400" dirty="0"/>
              <a:t>La creación de los jardines "fue un momento importante en la historia de Bucarest .</a:t>
            </a:r>
            <a:endParaRPr lang="es-ES" sz="2400" dirty="0"/>
          </a:p>
          <a:p>
            <a:r>
              <a:rPr lang="vi-VN" sz="2400" dirty="0"/>
              <a:t> Ellos forman la más antigua y, a las 17 hectáreas , el parque más grande en la zona central ciudad. </a:t>
            </a:r>
            <a:endParaRPr lang="es-ES" sz="2400" dirty="0"/>
          </a:p>
          <a:p>
            <a:r>
              <a:rPr lang="vi-VN" sz="2400" dirty="0"/>
              <a:t>La entrada principal es de Regina Elisabeta Boulevard, frente al Ayuntamiento , no hay otra entrada principal en la calle Stirbei Voda, cerca de la Palacio Cretulescu . La esquina suroeste del parque se encuentra adyacente a la Escuela de Alta Gheorghe Lazar </a:t>
            </a:r>
            <a:r>
              <a:rPr lang="vi-VN" dirty="0"/>
              <a:t>.</a:t>
            </a:r>
            <a:endParaRPr lang="es-ES" dirty="0"/>
          </a:p>
        </p:txBody>
      </p:sp>
    </p:spTree>
    <p:extLst>
      <p:ext uri="{BB962C8B-B14F-4D97-AF65-F5344CB8AC3E}">
        <p14:creationId xmlns:p14="http://schemas.microsoft.com/office/powerpoint/2010/main" val="35705743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3 Marcador de contenido"/>
          <p:cNvSpPr>
            <a:spLocks noGrp="1"/>
          </p:cNvSpPr>
          <p:nvPr>
            <p:ph sz="quarter" idx="1"/>
          </p:nvPr>
        </p:nvSpPr>
        <p:spPr>
          <a:xfrm>
            <a:off x="914400" y="836613"/>
            <a:ext cx="7041976" cy="5183187"/>
          </a:xfrm>
        </p:spPr>
        <p:txBody>
          <a:bodyPr/>
          <a:lstStyle/>
          <a:p>
            <a:r>
              <a:rPr lang="vi-VN" sz="2400" i="1" dirty="0"/>
              <a:t>El</a:t>
            </a:r>
            <a:r>
              <a:rPr lang="vi-VN" sz="2400" dirty="0"/>
              <a:t> romano </a:t>
            </a:r>
            <a:r>
              <a:rPr lang="vi-VN" sz="2400" i="1" dirty="0"/>
              <a:t>Rondul</a:t>
            </a:r>
            <a:r>
              <a:rPr lang="vi-VN" sz="2400" dirty="0"/>
              <a:t> ("Ronda de Rumania") o </a:t>
            </a:r>
            <a:r>
              <a:rPr lang="vi-VN" sz="2400" i="1" dirty="0"/>
              <a:t>Rotonda Scriitorilor</a:t>
            </a:r>
            <a:r>
              <a:rPr lang="vi-VN" sz="2400" dirty="0"/>
              <a:t> ("Rotonda de Escritores") es un callejón circular que tiene bustos de piedra de los doce escritores rumanos importantes: Mihai Eminescu , Odobescu Alexandru , Maiorescu Titu , Ion Luca Caragiale , George Cosbuc , Ştefan Octavian Iosif , Creangă Ion , Vlahuta Alexandru , Zamfirescu Duiliu , Bogdan Petriceicu Hasdeu , Balcescu Nicolás y Alecsandri Vasile . </a:t>
            </a:r>
          </a:p>
          <a:p>
            <a:r>
              <a:rPr lang="vi-VN" sz="2400" dirty="0"/>
              <a:t> </a:t>
            </a:r>
            <a:r>
              <a:rPr lang="vi-VN" sz="2400" i="1" dirty="0"/>
              <a:t>Monumentul Eroilor Francezi</a:t>
            </a:r>
            <a:r>
              <a:rPr lang="vi-VN" sz="2400" dirty="0"/>
              <a:t> ("El Monumento a los Héroes franceses") conmemora los soldados </a:t>
            </a:r>
            <a:r>
              <a:rPr lang="es-ES" sz="2400" dirty="0"/>
              <a:t>franceses </a:t>
            </a:r>
            <a:r>
              <a:rPr lang="vi-VN" sz="2400" dirty="0"/>
              <a:t>que murieron combatiendo durante la</a:t>
            </a:r>
            <a:r>
              <a:rPr lang="es-ES" sz="2400" dirty="0"/>
              <a:t> campaña rumana de la</a:t>
            </a:r>
            <a:r>
              <a:rPr lang="vi-VN" sz="2400" dirty="0"/>
              <a:t> Primera Guerra Mundial</a:t>
            </a:r>
            <a:r>
              <a:rPr lang="es-ES" sz="2400" dirty="0"/>
              <a:t>.</a:t>
            </a:r>
            <a:endParaRPr lang="vi-VN" sz="2400" dirty="0"/>
          </a:p>
          <a:p>
            <a:endParaRPr lang="es-ES" dirty="0"/>
          </a:p>
        </p:txBody>
      </p:sp>
    </p:spTree>
    <p:extLst>
      <p:ext uri="{BB962C8B-B14F-4D97-AF65-F5344CB8AC3E}">
        <p14:creationId xmlns:p14="http://schemas.microsoft.com/office/powerpoint/2010/main" val="10161096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2 Marcador de contenido"/>
          <p:cNvSpPr>
            <a:spLocks noGrp="1"/>
          </p:cNvSpPr>
          <p:nvPr>
            <p:ph sz="quarter" idx="1"/>
          </p:nvPr>
        </p:nvSpPr>
        <p:spPr>
          <a:xfrm>
            <a:off x="914400" y="549275"/>
            <a:ext cx="7113984" cy="6192093"/>
          </a:xfrm>
        </p:spPr>
        <p:txBody>
          <a:bodyPr>
            <a:normAutofit/>
          </a:bodyPr>
          <a:lstStyle/>
          <a:p>
            <a:r>
              <a:rPr lang="vi-VN" sz="2400" dirty="0"/>
              <a:t> </a:t>
            </a:r>
            <a:r>
              <a:rPr lang="vi-VN" sz="2400" i="1" dirty="0"/>
              <a:t>Izvorul Sissi Stefanidi,</a:t>
            </a:r>
            <a:r>
              <a:rPr lang="vi-VN" sz="2400" dirty="0"/>
              <a:t> creado por Ioan C. Dimitriu Bârlad (1890-1964), representa a una madre, perjudicada por la la muerte de su hija, verter agua de una jarra .</a:t>
            </a:r>
            <a:endParaRPr lang="es-ES" sz="2400" dirty="0"/>
          </a:p>
          <a:p>
            <a:r>
              <a:rPr lang="es-ES" sz="2400" dirty="0"/>
              <a:t>Otras estatuas ubicadas en Cismigiu son el de la periodista Gheorghe Panu esculpida por Gheorghe Horvath y del escritor y derechos de la mujer activista de Maica Smara (1854-1944), esculpida por Mihai Onofre.</a:t>
            </a:r>
          </a:p>
          <a:p>
            <a:r>
              <a:rPr lang="es-ES" sz="2400" dirty="0"/>
              <a:t>El parque fue construido en 1847, en un momento en Bucarest fue la capital de Valaquia , en un sitio anteriormente conocido como </a:t>
            </a:r>
            <a:r>
              <a:rPr lang="es-ES" sz="2400" i="1" dirty="0"/>
              <a:t>Lacul lui Dura neguţătorul</a:t>
            </a:r>
            <a:r>
              <a:rPr lang="es-ES" sz="2400" dirty="0"/>
              <a:t> (el "Lago de Dura, el comerciante"), o simplemente como </a:t>
            </a:r>
            <a:r>
              <a:rPr lang="es-ES" sz="2400" i="1" dirty="0"/>
              <a:t>Dura.</a:t>
            </a:r>
            <a:r>
              <a:rPr lang="es-ES" sz="2400" dirty="0"/>
              <a:t> </a:t>
            </a:r>
            <a:endParaRPr lang="es-ES" sz="2400" baseline="30000" dirty="0"/>
          </a:p>
        </p:txBody>
      </p:sp>
    </p:spTree>
    <p:extLst>
      <p:ext uri="{BB962C8B-B14F-4D97-AF65-F5344CB8AC3E}">
        <p14:creationId xmlns:p14="http://schemas.microsoft.com/office/powerpoint/2010/main" val="113723117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 La piscina se reemplazado era un sitio popular para la pesca desde tan temprano como el siglo XVII, y estaba habitada por colonias de patos reales.</a:t>
            </a:r>
          </a:p>
          <a:p>
            <a:r>
              <a:rPr lang="es-ES" dirty="0"/>
              <a:t>Una parte de los jardines de hoy en día fue ocupado por un viñedo , plantado en torno a una fuente de agua: éste tenía sido aprovechado durante la peste bubónica epidemia de 1795, cuando los dos hijos del príncipe Alexander Mourousis se refugiaron en la zona prácticamente deshabitada.</a:t>
            </a:r>
          </a:p>
          <a:p>
            <a:r>
              <a:rPr lang="es-ES" dirty="0"/>
              <a:t>La decisión de reemplazar el lago fue tomada en 1846, durante un período de la administracion de la Rusia Imperial  introducido por Regulamentul Orgánica . </a:t>
            </a:r>
          </a:p>
          <a:p>
            <a:endParaRPr lang="es-ES" dirty="0"/>
          </a:p>
          <a:p>
            <a:endParaRPr lang="es-ES" dirty="0"/>
          </a:p>
        </p:txBody>
      </p:sp>
    </p:spTree>
    <p:extLst>
      <p:ext uri="{BB962C8B-B14F-4D97-AF65-F5344CB8AC3E}">
        <p14:creationId xmlns:p14="http://schemas.microsoft.com/office/powerpoint/2010/main" val="371248360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2 Marcador de contenido"/>
          <p:cNvSpPr>
            <a:spLocks noGrp="1"/>
          </p:cNvSpPr>
          <p:nvPr>
            <p:ph sz="quarter" idx="1"/>
          </p:nvPr>
        </p:nvSpPr>
        <p:spPr>
          <a:xfrm>
            <a:off x="914400" y="981075"/>
            <a:ext cx="7113984" cy="5038725"/>
          </a:xfrm>
        </p:spPr>
        <p:txBody>
          <a:bodyPr>
            <a:normAutofit/>
          </a:bodyPr>
          <a:lstStyle/>
          <a:p>
            <a:r>
              <a:rPr lang="es-ES" sz="2400" dirty="0"/>
              <a:t>Se basaba en una propuesta anterior realizada por el gobernador ruso Pavel Kiselyov en 1830, y varias obras de pequeña escala las primeras habían sido llevadas a cabo en 1837. </a:t>
            </a:r>
          </a:p>
          <a:p>
            <a:r>
              <a:rPr lang="es-ES" dirty="0"/>
              <a:t> La iniciativa, refrendada por el príncipe Gheorghe Bibescu , formaba parte de una serie de grandes obras públicas , y el plan se remonta a 1844. [</a:t>
            </a:r>
          </a:p>
          <a:p>
            <a:r>
              <a:rPr lang="es-ES" dirty="0"/>
              <a:t> El 27 de febrero de 1845, el área pasó a ser propiedad pública a través de un decreto del príncipe</a:t>
            </a:r>
            <a:endParaRPr lang="es-ES" sz="2400" dirty="0"/>
          </a:p>
        </p:txBody>
      </p:sp>
    </p:spTree>
    <p:extLst>
      <p:ext uri="{BB962C8B-B14F-4D97-AF65-F5344CB8AC3E}">
        <p14:creationId xmlns:p14="http://schemas.microsoft.com/office/powerpoint/2010/main" val="263250753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2 Marcador de contenido"/>
          <p:cNvSpPr>
            <a:spLocks noGrp="1"/>
          </p:cNvSpPr>
          <p:nvPr>
            <p:ph sz="quarter" idx="1"/>
          </p:nvPr>
        </p:nvSpPr>
        <p:spPr>
          <a:xfrm>
            <a:off x="914400" y="404665"/>
            <a:ext cx="7113984" cy="5615136"/>
          </a:xfrm>
        </p:spPr>
        <p:txBody>
          <a:bodyPr>
            <a:normAutofit/>
          </a:bodyPr>
          <a:lstStyle/>
          <a:p>
            <a:pPr marL="0" indent="0">
              <a:buNone/>
            </a:pPr>
            <a:endParaRPr lang="es-ES" sz="2400" dirty="0"/>
          </a:p>
          <a:p>
            <a:r>
              <a:rPr lang="es-ES" sz="2400" dirty="0"/>
              <a:t>En 1843, Bibescu había pedido a los expertos en la horticultura y la planificación para unirse en el esfuerzo de reestructuración de los jardines de la ciudad, y como resultado, dos ciudadanos de la Confederación Alemana , el horticultor Wilhelm Friedrich Carl Meyer llegó y su asistente, el jardinero Franz Hörer, los en Bucarest, donde su primer trabajo involucró a los arreglos florales a cada lado de Soseaua Kiseleff. </a:t>
            </a:r>
          </a:p>
          <a:p>
            <a:r>
              <a:rPr lang="es-ES" dirty="0"/>
              <a:t>El parque fue claramente delimitado después de Bucarest se convirtió en capital del Reino de Rumania : en 1871, </a:t>
            </a:r>
          </a:p>
        </p:txBody>
      </p:sp>
    </p:spTree>
    <p:extLst>
      <p:ext uri="{BB962C8B-B14F-4D97-AF65-F5344CB8AC3E}">
        <p14:creationId xmlns:p14="http://schemas.microsoft.com/office/powerpoint/2010/main" val="231652704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2 Marcador de contenido"/>
          <p:cNvSpPr>
            <a:spLocks noGrp="1"/>
          </p:cNvSpPr>
          <p:nvPr>
            <p:ph sz="quarter" idx="1"/>
          </p:nvPr>
        </p:nvSpPr>
        <p:spPr>
          <a:xfrm>
            <a:off x="914400" y="476673"/>
            <a:ext cx="7772400" cy="5543128"/>
          </a:xfrm>
        </p:spPr>
        <p:txBody>
          <a:bodyPr>
            <a:normAutofit lnSpcReduction="10000"/>
          </a:bodyPr>
          <a:lstStyle/>
          <a:p>
            <a:pPr marL="0" indent="0">
              <a:buNone/>
            </a:pPr>
            <a:r>
              <a:rPr lang="vi-VN" sz="2400" dirty="0"/>
              <a:t> </a:t>
            </a:r>
            <a:endParaRPr lang="es-ES" sz="2400" dirty="0"/>
          </a:p>
          <a:p>
            <a:r>
              <a:rPr lang="vi-VN" dirty="0"/>
              <a:t>Academiei bulevar se extendió a su lado occidental,  y, en 1890, bajo el alcalde Pache Protopopescu ., Elisabeta Boulevard fue creada en su lado sur </a:t>
            </a:r>
            <a:r>
              <a:rPr lang="es-ES" baseline="30000" dirty="0">
                <a:latin typeface="Century" pitchFamily="18" charset="0"/>
              </a:rPr>
              <a:t>.</a:t>
            </a:r>
          </a:p>
          <a:p>
            <a:r>
              <a:rPr lang="vi-VN" dirty="0"/>
              <a:t>Durante la década de 1860, Bucarest fue visitado por el socialist</a:t>
            </a:r>
            <a:r>
              <a:rPr lang="es-ES" dirty="0">
                <a:latin typeface="Century" pitchFamily="18" charset="0"/>
              </a:rPr>
              <a:t>a</a:t>
            </a:r>
            <a:r>
              <a:rPr lang="vi-VN" dirty="0"/>
              <a:t>, activista y filósofo Ferdinand Lasalle , quien argumentó que "Cismigiu supera con creces todo lo que Alemania tiene para ofrecer".  </a:t>
            </a:r>
          </a:p>
          <a:p>
            <a:r>
              <a:rPr lang="vi-VN" dirty="0"/>
              <a:t>En 1882, los jardines fueron equipados con alumbrado eléctrico.</a:t>
            </a:r>
            <a:r>
              <a:rPr lang="es-ES" dirty="0">
                <a:latin typeface="Century" pitchFamily="18" charset="0"/>
              </a:rPr>
              <a:t> </a:t>
            </a:r>
          </a:p>
          <a:p>
            <a:r>
              <a:rPr lang="es-ES" dirty="0"/>
              <a:t>Siete años más tarde, la Escuela de Alta Gheorgh Lazar fue construido en la esquina suroeste (que se extendería durante los años 1930). </a:t>
            </a:r>
          </a:p>
          <a:p>
            <a:endParaRPr lang="es-ES" dirty="0"/>
          </a:p>
          <a:p>
            <a:pPr>
              <a:buFont typeface="Wingdings 2" pitchFamily="18" charset="2"/>
              <a:buNone/>
            </a:pPr>
            <a:r>
              <a:rPr lang="vi-VN" dirty="0"/>
              <a:t> </a:t>
            </a:r>
            <a:endParaRPr lang="es-ES" dirty="0"/>
          </a:p>
        </p:txBody>
      </p:sp>
    </p:spTree>
    <p:extLst>
      <p:ext uri="{BB962C8B-B14F-4D97-AF65-F5344CB8AC3E}">
        <p14:creationId xmlns:p14="http://schemas.microsoft.com/office/powerpoint/2010/main" val="392633673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2 Marcador de contenido"/>
          <p:cNvSpPr>
            <a:spLocks noGrp="1"/>
          </p:cNvSpPr>
          <p:nvPr>
            <p:ph sz="quarter" idx="1"/>
          </p:nvPr>
        </p:nvSpPr>
        <p:spPr>
          <a:xfrm>
            <a:off x="914400" y="1196975"/>
            <a:ext cx="7772400" cy="5472113"/>
          </a:xfrm>
        </p:spPr>
        <p:txBody>
          <a:bodyPr/>
          <a:lstStyle/>
          <a:p>
            <a:r>
              <a:rPr lang="vi-VN" sz="2400" dirty="0">
                <a:latin typeface="+mj-lt"/>
              </a:rPr>
              <a:t>A finales de los </a:t>
            </a:r>
            <a:r>
              <a:rPr lang="es-ES" sz="2400" dirty="0">
                <a:latin typeface="+mj-lt"/>
              </a:rPr>
              <a:t>XIX</a:t>
            </a:r>
            <a:r>
              <a:rPr lang="vi-VN" sz="2400" dirty="0">
                <a:latin typeface="+mj-lt"/>
              </a:rPr>
              <a:t> y principios de siglo </a:t>
            </a:r>
            <a:r>
              <a:rPr lang="es-ES" sz="2400" dirty="0">
                <a:latin typeface="+mj-lt"/>
              </a:rPr>
              <a:t>XX</a:t>
            </a:r>
            <a:r>
              <a:rPr lang="vi-VN" sz="2400" dirty="0">
                <a:latin typeface="+mj-lt"/>
              </a:rPr>
              <a:t> siglo, se convirtió en Cismigiu señaló para alojar el </a:t>
            </a:r>
            <a:r>
              <a:rPr lang="vi-VN" sz="2400" i="1" dirty="0">
                <a:latin typeface="+mj-lt"/>
              </a:rPr>
              <a:t>restaurante Thierry,</a:t>
            </a:r>
            <a:r>
              <a:rPr lang="vi-VN" sz="2400" dirty="0">
                <a:latin typeface="+mj-lt"/>
              </a:rPr>
              <a:t> a cargo de un francés , y varios fotógrafos aficionados que hicieron retratos asequibles.</a:t>
            </a:r>
            <a:endParaRPr lang="es-ES" sz="2400" dirty="0">
              <a:latin typeface="+mj-lt"/>
            </a:endParaRPr>
          </a:p>
          <a:p>
            <a:r>
              <a:rPr lang="vi-VN" sz="2400" dirty="0">
                <a:latin typeface="+mj-lt"/>
              </a:rPr>
              <a:t> El edificio en frente del parque fue asignada a la Municipalidad durante el régimen comunista</a:t>
            </a:r>
            <a:r>
              <a:rPr lang="es-ES" sz="2400" dirty="0">
                <a:latin typeface="+mj-lt"/>
              </a:rPr>
              <a:t>.</a:t>
            </a:r>
          </a:p>
          <a:p>
            <a:r>
              <a:rPr lang="es-ES" dirty="0">
                <a:latin typeface="+mj-lt"/>
              </a:rPr>
              <a:t>Meyer le sucedió en su cargo de administrador de jardín por otros alemanes: Ulrich Hoffmann, Knechtel Wilhelm y Friedrich Rebhuhn .  Fue Rebhuhn que, a partir de 1910, rediseñado muchas partes de los jardines a su aspecto actual </a:t>
            </a:r>
            <a:endParaRPr lang="es-ES" sz="2400" dirty="0">
              <a:latin typeface="+mj-lt"/>
            </a:endParaRPr>
          </a:p>
          <a:p>
            <a:endParaRPr lang="es-ES" sz="2400" dirty="0"/>
          </a:p>
          <a:p>
            <a:endParaRPr lang="es-ES" dirty="0"/>
          </a:p>
          <a:p>
            <a:endParaRPr lang="es-ES" dirty="0"/>
          </a:p>
        </p:txBody>
      </p:sp>
    </p:spTree>
    <p:extLst>
      <p:ext uri="{BB962C8B-B14F-4D97-AF65-F5344CB8AC3E}">
        <p14:creationId xmlns:p14="http://schemas.microsoft.com/office/powerpoint/2010/main" val="413794556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Cismigiu.-Buchares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5888"/>
            <a:ext cx="9144000" cy="674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665084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Cismigiu.-bucharest_architecture_.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488435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Cismigiu Paerk.-w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315644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Cismigiu Park.-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667687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Cismigiu Park.-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035156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Cismigiu Park.-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087129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Cismigiu Park.-Bucares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988924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Cismigiu Park.-Bucarest.-x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5888"/>
            <a:ext cx="9144000" cy="674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150028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Cismigiu Park.-Bucarest.-x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858071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Cismigiu Park.-Bucarest Craiov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190552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Cismigiu Park.-Buchares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895134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Cismigiu Park.-Fitnes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514958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Cismigiu Park.-Fitness.-x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352219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Cismigiu Park.-Ic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336786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Cismigiu Par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251528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Cismigiu Park.-Pascu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224448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Cismigiu Park.-v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009571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Cismigiu Park.-w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760854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Cismigiu Park.-w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094523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Cismigiu Park.-w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130348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Cismigiu Park.-w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92010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Cismigiu Park.-w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436802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Cismigiu Park.-w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090832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Cismigiu Park.-w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916268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Cismigiu Park.-w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117376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Cismigiu Park.-w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604503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Cismigiu Park.-w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792043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Cismigiu Park.-w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367442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Cismigiu smg[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220680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cismigiu_park_bucharest[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271577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Cismigiu-Garden-Bucharest-2[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507699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2 Imagen" descr="Cismigiu-Garden-Bucharest-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970008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Cismigiu-Garden-Bucharest-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3279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Cismigiu-Garden-Bucharest-6[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329697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Cismigiu-Garden-Bucharest-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505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575828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Cismigiu-Garden-Bucharest-8[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685317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Cismigiu-park.-v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087906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Cismigiu-park.-v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944265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2 Imagen" descr="Cismigiu-park-romania[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69982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Summer-Cismigiu[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316117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The_Cismigiu_Lake_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932300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Rumania.-Cismigiu Gardens.-a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113182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Rumania.-Cismigiu Gardens.-a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025101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Rumania.-Cismigiu Gardens.-a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737447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44</TotalTime>
  <Words>2053</Words>
  <Application>Microsoft Office PowerPoint</Application>
  <PresentationFormat>Presentación en pantalla (4:3)</PresentationFormat>
  <Paragraphs>192</Paragraphs>
  <Slides>140</Slides>
  <Notes>62</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140</vt:i4>
      </vt:variant>
    </vt:vector>
  </HeadingPairs>
  <TitlesOfParts>
    <vt:vector size="147" baseType="lpstr">
      <vt:lpstr>Calibri</vt:lpstr>
      <vt:lpstr>Century</vt:lpstr>
      <vt:lpstr>Century Schoolbook</vt:lpstr>
      <vt:lpstr>Times New Roman</vt:lpstr>
      <vt:lpstr>Wingdings</vt:lpstr>
      <vt:lpstr>Wingdings 2</vt:lpstr>
      <vt:lpstr>Default Theme</vt:lpstr>
      <vt:lpstr>EUROPA.-LA VUELTA AL MUNDO EN 885 JARDINES.-CROATIA</vt:lpstr>
      <vt:lpstr>Zagreb.-Zrinjevac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Zagreb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Maksimir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Trsteno Arboretum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Cismigiu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365 JARDINES.-SUECIA</dc:title>
  <dc:creator>Josep</dc:creator>
  <cp:lastModifiedBy>Usuario</cp:lastModifiedBy>
  <cp:revision>8</cp:revision>
  <dcterms:created xsi:type="dcterms:W3CDTF">2013-09-11T14:11:41Z</dcterms:created>
  <dcterms:modified xsi:type="dcterms:W3CDTF">2018-03-10T04:59:54Z</dcterms:modified>
</cp:coreProperties>
</file>