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10"/>
  </p:notesMasterIdLst>
  <p:sldIdLst>
    <p:sldId id="257" r:id="rId2"/>
    <p:sldId id="258" r:id="rId3"/>
    <p:sldId id="369" r:id="rId4"/>
    <p:sldId id="370" r:id="rId5"/>
    <p:sldId id="371" r:id="rId6"/>
    <p:sldId id="372" r:id="rId7"/>
    <p:sldId id="285" r:id="rId8"/>
    <p:sldId id="259" r:id="rId9"/>
    <p:sldId id="261" r:id="rId10"/>
    <p:sldId id="262" r:id="rId11"/>
    <p:sldId id="263" r:id="rId12"/>
    <p:sldId id="264" r:id="rId13"/>
    <p:sldId id="265" r:id="rId14"/>
    <p:sldId id="266" r:id="rId15"/>
    <p:sldId id="270" r:id="rId16"/>
    <p:sldId id="272" r:id="rId17"/>
    <p:sldId id="273" r:id="rId18"/>
    <p:sldId id="277" r:id="rId19"/>
    <p:sldId id="268" r:id="rId20"/>
    <p:sldId id="284" r:id="rId21"/>
    <p:sldId id="280" r:id="rId22"/>
    <p:sldId id="281" r:id="rId23"/>
    <p:sldId id="283" r:id="rId24"/>
    <p:sldId id="293" r:id="rId25"/>
    <p:sldId id="291" r:id="rId26"/>
    <p:sldId id="298" r:id="rId27"/>
    <p:sldId id="269" r:id="rId28"/>
    <p:sldId id="267" r:id="rId29"/>
    <p:sldId id="274" r:id="rId30"/>
    <p:sldId id="275" r:id="rId31"/>
    <p:sldId id="276" r:id="rId32"/>
    <p:sldId id="278" r:id="rId33"/>
    <p:sldId id="279" r:id="rId34"/>
    <p:sldId id="282" r:id="rId35"/>
    <p:sldId id="286" r:id="rId36"/>
    <p:sldId id="287" r:id="rId37"/>
    <p:sldId id="288" r:id="rId38"/>
    <p:sldId id="289" r:id="rId39"/>
    <p:sldId id="292" r:id="rId40"/>
    <p:sldId id="294" r:id="rId41"/>
    <p:sldId id="295" r:id="rId42"/>
    <p:sldId id="296" r:id="rId43"/>
    <p:sldId id="297" r:id="rId44"/>
    <p:sldId id="300" r:id="rId45"/>
    <p:sldId id="301" r:id="rId46"/>
    <p:sldId id="302" r:id="rId47"/>
    <p:sldId id="305" r:id="rId48"/>
    <p:sldId id="309" r:id="rId49"/>
    <p:sldId id="365" r:id="rId50"/>
    <p:sldId id="310" r:id="rId51"/>
    <p:sldId id="308" r:id="rId52"/>
    <p:sldId id="307" r:id="rId53"/>
    <p:sldId id="331" r:id="rId54"/>
    <p:sldId id="333" r:id="rId55"/>
    <p:sldId id="303" r:id="rId56"/>
    <p:sldId id="304" r:id="rId57"/>
    <p:sldId id="306" r:id="rId58"/>
    <p:sldId id="311" r:id="rId59"/>
    <p:sldId id="312" r:id="rId60"/>
    <p:sldId id="313" r:id="rId61"/>
    <p:sldId id="314" r:id="rId62"/>
    <p:sldId id="315" r:id="rId63"/>
    <p:sldId id="316" r:id="rId64"/>
    <p:sldId id="318" r:id="rId65"/>
    <p:sldId id="324" r:id="rId66"/>
    <p:sldId id="319" r:id="rId67"/>
    <p:sldId id="320" r:id="rId68"/>
    <p:sldId id="321" r:id="rId69"/>
    <p:sldId id="329" r:id="rId70"/>
    <p:sldId id="323" r:id="rId71"/>
    <p:sldId id="326" r:id="rId72"/>
    <p:sldId id="361" r:id="rId73"/>
    <p:sldId id="352" r:id="rId74"/>
    <p:sldId id="355" r:id="rId75"/>
    <p:sldId id="356" r:id="rId76"/>
    <p:sldId id="363" r:id="rId77"/>
    <p:sldId id="362" r:id="rId78"/>
    <p:sldId id="366" r:id="rId79"/>
    <p:sldId id="373" r:id="rId80"/>
    <p:sldId id="375" r:id="rId81"/>
    <p:sldId id="327" r:id="rId82"/>
    <p:sldId id="328" r:id="rId83"/>
    <p:sldId id="325" r:id="rId84"/>
    <p:sldId id="330" r:id="rId85"/>
    <p:sldId id="332" r:id="rId86"/>
    <p:sldId id="334" r:id="rId87"/>
    <p:sldId id="335" r:id="rId88"/>
    <p:sldId id="336" r:id="rId89"/>
    <p:sldId id="337" r:id="rId90"/>
    <p:sldId id="338" r:id="rId91"/>
    <p:sldId id="339" r:id="rId92"/>
    <p:sldId id="346" r:id="rId93"/>
    <p:sldId id="340" r:id="rId94"/>
    <p:sldId id="342" r:id="rId95"/>
    <p:sldId id="341" r:id="rId96"/>
    <p:sldId id="350" r:id="rId97"/>
    <p:sldId id="360" r:id="rId98"/>
    <p:sldId id="368" r:id="rId99"/>
    <p:sldId id="374" r:id="rId100"/>
    <p:sldId id="367" r:id="rId101"/>
    <p:sldId id="351" r:id="rId102"/>
    <p:sldId id="353" r:id="rId103"/>
    <p:sldId id="343" r:id="rId104"/>
    <p:sldId id="344" r:id="rId105"/>
    <p:sldId id="345" r:id="rId106"/>
    <p:sldId id="347" r:id="rId107"/>
    <p:sldId id="348" r:id="rId108"/>
    <p:sldId id="349" r:id="rId10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viewProps" Target="viewProp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theme" Target="theme/theme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notesMaster" Target="notesMasters/notesMaster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2EA935-5BBA-4CFC-8B30-A18B36C86052}" type="datetimeFigureOut">
              <a:rPr lang="es-ES" smtClean="0"/>
              <a:t>07/03/2018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EF22DD-0B51-4AA9-AF41-A5604167F41E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29400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Arboretum Trsteno.-Croatia.-Dubrovnik.-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F22DD-0B51-4AA9-AF41-A5604167F41E}" type="slidenum">
              <a:rPr lang="es-ES" smtClean="0"/>
              <a:t>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817092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Arboretum</a:t>
            </a:r>
            <a:r>
              <a:rPr lang="es-ES" baseline="0" dirty="0"/>
              <a:t> T</a:t>
            </a:r>
            <a:r>
              <a:rPr lang="es-ES" dirty="0"/>
              <a:t>rsteno .-Croatia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F22DD-0B51-4AA9-AF41-A5604167F41E}" type="slidenum">
              <a:rPr lang="es-ES" smtClean="0"/>
              <a:t>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669165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Arboretum</a:t>
            </a:r>
            <a:r>
              <a:rPr lang="es-ES" baseline="0" dirty="0"/>
              <a:t> </a:t>
            </a:r>
            <a:r>
              <a:rPr lang="es-ES" dirty="0"/>
              <a:t>Trsteno.-Trachycarpus fortunei y Aloe maloti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F22DD-0B51-4AA9-AF41-A5604167F41E}" type="slidenum">
              <a:rPr lang="es-ES" smtClean="0"/>
              <a:t>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748334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Arboretum.-Trsteno.-Opuntia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F22DD-0B51-4AA9-AF41-A5604167F41E}" type="slidenum">
              <a:rPr lang="es-ES" smtClean="0"/>
              <a:t>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511062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Arboretum.-Trsteno.-Trachycarpus,yuccas y</a:t>
            </a:r>
            <a:r>
              <a:rPr lang="es-ES" baseline="0" dirty="0"/>
              <a:t> cycas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F22DD-0B51-4AA9-AF41-A5604167F41E}" type="slidenum">
              <a:rPr lang="es-ES" smtClean="0"/>
              <a:t>11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877444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Arboretum.-Trsteno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F22DD-0B51-4AA9-AF41-A5604167F41E}" type="slidenum">
              <a:rPr lang="es-ES" smtClean="0"/>
              <a:t>12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799904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Arboretum.-Trsteno.-Colocasia odora.-Orejas de elefante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F22DD-0B51-4AA9-AF41-A5604167F41E}" type="slidenum">
              <a:rPr lang="es-ES" smtClean="0"/>
              <a:t>13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008334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Arboretum.-Trsteno.-Neptuno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F22DD-0B51-4AA9-AF41-A5604167F41E}" type="slidenum">
              <a:rPr lang="es-ES" smtClean="0"/>
              <a:t>14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311788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Arboretum</a:t>
            </a:r>
            <a:r>
              <a:rPr lang="es-ES" baseline="0" dirty="0"/>
              <a:t> T</a:t>
            </a:r>
            <a:r>
              <a:rPr lang="es-ES" dirty="0"/>
              <a:t>rsteno.-Croatia.-Dubrovnik.-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F22DD-0B51-4AA9-AF41-A5604167F41E}" type="slidenum">
              <a:rPr lang="es-ES" smtClean="0"/>
              <a:t>15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665798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Arboretum Trsteno.-Croatia.-Dubrovnik.-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F22DD-0B51-4AA9-AF41-A5604167F41E}" type="slidenum">
              <a:rPr lang="es-ES" smtClean="0"/>
              <a:t>16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850062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Arboretum Trsteno.-Croatia.-Dubrovnik.-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F22DD-0B51-4AA9-AF41-A5604167F41E}" type="slidenum">
              <a:rPr lang="es-ES" smtClean="0"/>
              <a:t>17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56349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Arboretum Trsteno.-Croatia.-Dubrovnik.-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F22DD-0B51-4AA9-AF41-A5604167F41E}" type="slidenum">
              <a:rPr lang="es-ES" smtClean="0"/>
              <a:t>18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415519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Arboretum_Trsteno.-Croatia-x_Dubrovnik.-Platanus orientalis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F22DD-0B51-4AA9-AF41-A5604167F41E}" type="slidenum">
              <a:rPr lang="es-ES" smtClean="0"/>
              <a:t>19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155557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Arboretum Trsteno.-Croatia.-Dubrovnik.-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F22DD-0B51-4AA9-AF41-A5604167F41E}" type="slidenum">
              <a:rPr lang="es-ES" smtClean="0"/>
              <a:t>20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5764426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Arboretum Trsteno.-Croatia.-Dubrovnik.-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F22DD-0B51-4AA9-AF41-A5604167F41E}" type="slidenum">
              <a:rPr lang="es-ES" smtClean="0"/>
              <a:t>21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408926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Arboretum Trsteno.-Croatia.-Dubrovnik.-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F22DD-0B51-4AA9-AF41-A5604167F41E}" type="slidenum">
              <a:rPr lang="es-ES" smtClean="0"/>
              <a:t>22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8781451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Arboretum Trsteno.-Croatia.-Dubrovnik.-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F22DD-0B51-4AA9-AF41-A5604167F41E}" type="slidenum">
              <a:rPr lang="es-ES" smtClean="0"/>
              <a:t>23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5334739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Arboretum Trsteno.-Croatia.-Dubrovnik.-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F22DD-0B51-4AA9-AF41-A5604167F41E}" type="slidenum">
              <a:rPr lang="es-ES" smtClean="0"/>
              <a:t>24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8718333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Arboretum Trsteno.-Croatia.-Dubrovnik.-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F22DD-0B51-4AA9-AF41-A5604167F41E}" type="slidenum">
              <a:rPr lang="es-ES" smtClean="0"/>
              <a:t>25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3558682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Arboretum Trsteno.-Croatia.-Dubrovnik.-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F22DD-0B51-4AA9-AF41-A5604167F41E}" type="slidenum">
              <a:rPr lang="es-ES" smtClean="0"/>
              <a:t>26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078569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Arboretum_Trsteno.-Croatia-x_Dubrovnik.-Platanus orientalis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F22DD-0B51-4AA9-AF41-A5604167F41E}" type="slidenum">
              <a:rPr lang="es-ES" smtClean="0"/>
              <a:t>27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615847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Arboretum_Trsteno.-Croatia-x_Dubrovnik.-Platanus orientalis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F22DD-0B51-4AA9-AF41-A5604167F41E}" type="slidenum">
              <a:rPr lang="es-ES" smtClean="0"/>
              <a:t>28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7190779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Arboretum Trsteno.-Croatia.-Dubrovnik.-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F22DD-0B51-4AA9-AF41-A5604167F41E}" type="slidenum">
              <a:rPr lang="es-ES" smtClean="0"/>
              <a:t>29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4634522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Arboretum Trsteno.-Croatia.-Dubrovnik.-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F22DD-0B51-4AA9-AF41-A5604167F41E}" type="slidenum">
              <a:rPr lang="es-ES" smtClean="0"/>
              <a:t>30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4618976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Arboretum Trsteno.-Croatia.-Dubrovnik.-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F22DD-0B51-4AA9-AF41-A5604167F41E}" type="slidenum">
              <a:rPr lang="es-ES" smtClean="0"/>
              <a:t>31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4051251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Arboretum Trsteno.-Croatia.-Dubrovnik.-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F22DD-0B51-4AA9-AF41-A5604167F41E}" type="slidenum">
              <a:rPr lang="es-ES" smtClean="0"/>
              <a:t>32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0144104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Arboretum Trsteno.-Croatia.-Dubrovnik.-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F22DD-0B51-4AA9-AF41-A5604167F41E}" type="slidenum">
              <a:rPr lang="es-ES" smtClean="0"/>
              <a:t>33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6680980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Arboretum Trsteno.-Croatia.-Dubrovnik.-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F22DD-0B51-4AA9-AF41-A5604167F41E}" type="slidenum">
              <a:rPr lang="es-ES" smtClean="0"/>
              <a:t>34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4029880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Arboretum Trsteno.-Croatia.-Dubrovnik.-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F22DD-0B51-4AA9-AF41-A5604167F41E}" type="slidenum">
              <a:rPr lang="es-ES" smtClean="0"/>
              <a:t>35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5144242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Arboretum Trsteno.-Croatia.-Dubrovnik.-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F22DD-0B51-4AA9-AF41-A5604167F41E}" type="slidenum">
              <a:rPr lang="es-ES" smtClean="0"/>
              <a:t>36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7506310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Arboretum Trsteno.-Croatia.-Dubrovnik.-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F22DD-0B51-4AA9-AF41-A5604167F41E}" type="slidenum">
              <a:rPr lang="es-ES" smtClean="0"/>
              <a:t>37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2374791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Arboretum Trsteno.-Croatia.-Dubrovnik.-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F22DD-0B51-4AA9-AF41-A5604167F41E}" type="slidenum">
              <a:rPr lang="es-ES" smtClean="0"/>
              <a:t>38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0553737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Arboretum Trsteno.-Croatia.-Dubrovnik.-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F22DD-0B51-4AA9-AF41-A5604167F41E}" type="slidenum">
              <a:rPr lang="es-ES" smtClean="0"/>
              <a:t>39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3617276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Arboretum Trsteno.-Croatia.-Dubrovnik.-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F22DD-0B51-4AA9-AF41-A5604167F41E}" type="slidenum">
              <a:rPr lang="es-ES" smtClean="0"/>
              <a:t>40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5455665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Arboretum Trsteno.-Croatia.-Dubrovnik.-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F22DD-0B51-4AA9-AF41-A5604167F41E}" type="slidenum">
              <a:rPr lang="es-ES" smtClean="0"/>
              <a:t>41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7626285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Arboretum Trsteno.-Croatia.-Dubrovnik.-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F22DD-0B51-4AA9-AF41-A5604167F41E}" type="slidenum">
              <a:rPr lang="es-ES" smtClean="0"/>
              <a:t>42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6768063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Arboretum Trsteno.-Croatia.-Dubrovnik.-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F22DD-0B51-4AA9-AF41-A5604167F41E}" type="slidenum">
              <a:rPr lang="es-ES" smtClean="0"/>
              <a:t>43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0934187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Arboretum Trsteno.-Croatia.-Dubrovnik.-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F22DD-0B51-4AA9-AF41-A5604167F41E}" type="slidenum">
              <a:rPr lang="es-ES" smtClean="0"/>
              <a:t>44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4920859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Arboretum Trsteno.-Croatia.-Dubrovnik.-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F22DD-0B51-4AA9-AF41-A5604167F41E}" type="slidenum">
              <a:rPr lang="es-ES" smtClean="0"/>
              <a:t>45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0198327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Botanical Garden Zagreb Croatia.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F22DD-0B51-4AA9-AF41-A5604167F41E}" type="slidenum">
              <a:rPr lang="es-ES" smtClean="0"/>
              <a:t>47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3001505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Botanical Garden Zagreb Croatia.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F22DD-0B51-4AA9-AF41-A5604167F41E}" type="slidenum">
              <a:rPr lang="es-ES" smtClean="0"/>
              <a:t>48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0902510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F22DD-0B51-4AA9-AF41-A5604167F41E}" type="slidenum">
              <a:rPr lang="es-ES" smtClean="0"/>
              <a:t>49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295563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Botanical Garden Zagreb Croatia.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F22DD-0B51-4AA9-AF41-A5604167F41E}" type="slidenum">
              <a:rPr lang="es-ES" smtClean="0"/>
              <a:t>50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1234464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Botanical Garden Zagreb Croatia.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F22DD-0B51-4AA9-AF41-A5604167F41E}" type="slidenum">
              <a:rPr lang="es-ES" smtClean="0"/>
              <a:t>51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8930988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Botanical Garden Zagreb Croatia.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F22DD-0B51-4AA9-AF41-A5604167F41E}" type="slidenum">
              <a:rPr lang="es-ES" smtClean="0"/>
              <a:t>52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71966038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Zagreb Botanical Garden.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F22DD-0B51-4AA9-AF41-A5604167F41E}" type="slidenum">
              <a:rPr lang="es-ES" smtClean="0"/>
              <a:t>53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3944930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Zagreb Botanical Garden.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F22DD-0B51-4AA9-AF41-A5604167F41E}" type="slidenum">
              <a:rPr lang="es-ES" smtClean="0"/>
              <a:t>54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9345609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Botanical Garden Zagreb Croatia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F22DD-0B51-4AA9-AF41-A5604167F41E}" type="slidenum">
              <a:rPr lang="es-ES" smtClean="0"/>
              <a:t>55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6866600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Botanical Garden Zagreb Croatia.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F22DD-0B51-4AA9-AF41-A5604167F41E}" type="slidenum">
              <a:rPr lang="es-ES" smtClean="0"/>
              <a:t>57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03122163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Botanical Garden Zagreb Croatia.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F22DD-0B51-4AA9-AF41-A5604167F41E}" type="slidenum">
              <a:rPr lang="es-ES" smtClean="0"/>
              <a:t>58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71732528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Botanical Garden Zagreb Croatia.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F22DD-0B51-4AA9-AF41-A5604167F41E}" type="slidenum">
              <a:rPr lang="es-ES" smtClean="0"/>
              <a:t>59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87903386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Botanical Garden Zagreb Croatia.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F22DD-0B51-4AA9-AF41-A5604167F41E}" type="slidenum">
              <a:rPr lang="es-ES" smtClean="0"/>
              <a:t>60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12302925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Botanical Garden Zagreb Croatia.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F22DD-0B51-4AA9-AF41-A5604167F41E}" type="slidenum">
              <a:rPr lang="es-ES" smtClean="0"/>
              <a:t>61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56963888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Botanical Garden Zagreb Croatia.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F22DD-0B51-4AA9-AF41-A5604167F41E}" type="slidenum">
              <a:rPr lang="es-ES" smtClean="0"/>
              <a:t>62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88855630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Botanical Garden Zagreb Croatia.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F22DD-0B51-4AA9-AF41-A5604167F41E}" type="slidenum">
              <a:rPr lang="es-ES" smtClean="0"/>
              <a:t>63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52885292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Botanical Garden Zagreb Croatia.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F22DD-0B51-4AA9-AF41-A5604167F41E}" type="slidenum">
              <a:rPr lang="es-ES" smtClean="0"/>
              <a:t>64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44318732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Zagreb Botanical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F22DD-0B51-4AA9-AF41-A5604167F41E}" type="slidenum">
              <a:rPr lang="es-ES" smtClean="0"/>
              <a:t>65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04633480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Botanical Garden Zagreb Croatia.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F22DD-0B51-4AA9-AF41-A5604167F41E}" type="slidenum">
              <a:rPr lang="es-ES" smtClean="0"/>
              <a:t>66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00483979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Botanical Garden Zagreb Croatia.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F22DD-0B51-4AA9-AF41-A5604167F41E}" type="slidenum">
              <a:rPr lang="es-ES" smtClean="0"/>
              <a:t>67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42577652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F22DD-0B51-4AA9-AF41-A5604167F41E}" type="slidenum">
              <a:rPr lang="es-ES" smtClean="0"/>
              <a:t>68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06971914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Zagreb Botanical Garden.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F22DD-0B51-4AA9-AF41-A5604167F41E}" type="slidenum">
              <a:rPr lang="es-ES" smtClean="0"/>
              <a:t>69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44076360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Zagreb Botanical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F22DD-0B51-4AA9-AF41-A5604167F41E}" type="slidenum">
              <a:rPr lang="es-ES" smtClean="0"/>
              <a:t>70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96141481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Zagreb Botanical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F22DD-0B51-4AA9-AF41-A5604167F41E}" type="slidenum">
              <a:rPr lang="es-ES" smtClean="0"/>
              <a:t>71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65758893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Zagreb Botanical Garden.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F22DD-0B51-4AA9-AF41-A5604167F41E}" type="slidenum">
              <a:rPr lang="es-ES" smtClean="0"/>
              <a:t>72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53282693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Zagreb Botanical Garden.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F22DD-0B51-4AA9-AF41-A5604167F41E}" type="slidenum">
              <a:rPr lang="es-ES" smtClean="0"/>
              <a:t>73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58295667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Zagreb Botanical Garden.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F22DD-0B51-4AA9-AF41-A5604167F41E}" type="slidenum">
              <a:rPr lang="es-ES" smtClean="0"/>
              <a:t>74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05886919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Zagreb Botanical Garden.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F22DD-0B51-4AA9-AF41-A5604167F41E}" type="slidenum">
              <a:rPr lang="es-ES" smtClean="0"/>
              <a:t>75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01940322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Zagreb Botanical Garden.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F22DD-0B51-4AA9-AF41-A5604167F41E}" type="slidenum">
              <a:rPr lang="es-ES" smtClean="0"/>
              <a:t>76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89281293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Zagreb Botanical Garden.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F22DD-0B51-4AA9-AF41-A5604167F41E}" type="slidenum">
              <a:rPr lang="es-ES" smtClean="0"/>
              <a:t>77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0777111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F22DD-0B51-4AA9-AF41-A5604167F41E}" type="slidenum">
              <a:rPr lang="es-ES" smtClean="0"/>
              <a:t>78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82086270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F22DD-0B51-4AA9-AF41-A5604167F41E}" type="slidenum">
              <a:rPr lang="es-ES" smtClean="0"/>
              <a:t>80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92520250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Zagreb Botanical Garden.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F22DD-0B51-4AA9-AF41-A5604167F41E}" type="slidenum">
              <a:rPr lang="es-ES" smtClean="0"/>
              <a:t>81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55451054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Zagreb Botanical Garden.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F22DD-0B51-4AA9-AF41-A5604167F41E}" type="slidenum">
              <a:rPr lang="es-ES" smtClean="0"/>
              <a:t>82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76554718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Zagreb Botanical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F22DD-0B51-4AA9-AF41-A5604167F41E}" type="slidenum">
              <a:rPr lang="es-ES" smtClean="0"/>
              <a:t>83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16998791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Zagreb Botanical Garden.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F22DD-0B51-4AA9-AF41-A5604167F41E}" type="slidenum">
              <a:rPr lang="es-ES" smtClean="0"/>
              <a:t>84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78800792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Zagreb Botanical Garden.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F22DD-0B51-4AA9-AF41-A5604167F41E}" type="slidenum">
              <a:rPr lang="es-ES" smtClean="0"/>
              <a:t>85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36573347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Zagreb Botanical Garden.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F22DD-0B51-4AA9-AF41-A5604167F41E}" type="slidenum">
              <a:rPr lang="es-ES" smtClean="0"/>
              <a:t>86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28646667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Zagreb Botanical Garden.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F22DD-0B51-4AA9-AF41-A5604167F41E}" type="slidenum">
              <a:rPr lang="es-ES" smtClean="0"/>
              <a:t>87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43801479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Zagreb Botanical Garden.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F22DD-0B51-4AA9-AF41-A5604167F41E}" type="slidenum">
              <a:rPr lang="es-ES" smtClean="0"/>
              <a:t>88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6790478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Zagreb Botanical Garden.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F22DD-0B51-4AA9-AF41-A5604167F41E}" type="slidenum">
              <a:rPr lang="es-ES" smtClean="0"/>
              <a:t>89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45590011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Zagreb Botanical Garden.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F22DD-0B51-4AA9-AF41-A5604167F41E}" type="slidenum">
              <a:rPr lang="es-ES" smtClean="0"/>
              <a:t>91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55672830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Zagreb Botanical Garden.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F22DD-0B51-4AA9-AF41-A5604167F41E}" type="slidenum">
              <a:rPr lang="es-ES" smtClean="0"/>
              <a:t>92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03462899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Zagreb Botanical Garden.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F22DD-0B51-4AA9-AF41-A5604167F41E}" type="slidenum">
              <a:rPr lang="es-ES" smtClean="0"/>
              <a:t>93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82813628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Zagreb Botanical Garden.-Sophora japonica var.pendula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F22DD-0B51-4AA9-AF41-A5604167F41E}" type="slidenum">
              <a:rPr lang="es-ES" smtClean="0"/>
              <a:t>94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99313602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Zagreb Botanical Garden.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F22DD-0B51-4AA9-AF41-A5604167F41E}" type="slidenum">
              <a:rPr lang="es-ES" smtClean="0"/>
              <a:t>95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08576651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Zagreb Botanical Garden.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F22DD-0B51-4AA9-AF41-A5604167F41E}" type="slidenum">
              <a:rPr lang="es-ES" smtClean="0"/>
              <a:t>96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66776707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Zagreb Botanical Garden.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F22DD-0B51-4AA9-AF41-A5604167F41E}" type="slidenum">
              <a:rPr lang="es-ES" smtClean="0"/>
              <a:t>97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78179681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Zagreb Botanical Garden.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F22DD-0B51-4AA9-AF41-A5604167F41E}" type="slidenum">
              <a:rPr lang="es-ES" smtClean="0"/>
              <a:t>101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80400113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Zagreb Botanical Garden.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F22DD-0B51-4AA9-AF41-A5604167F41E}" type="slidenum">
              <a:rPr lang="es-ES" smtClean="0"/>
              <a:t>102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65765669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Zagreb Botanical Garden.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F22DD-0B51-4AA9-AF41-A5604167F41E}" type="slidenum">
              <a:rPr lang="es-ES" smtClean="0"/>
              <a:t>103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50404920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Zagreb Botanical Garden.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F22DD-0B51-4AA9-AF41-A5604167F41E}" type="slidenum">
              <a:rPr lang="es-ES" smtClean="0"/>
              <a:t>104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02278629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Zagreb Botanical Garden.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F22DD-0B51-4AA9-AF41-A5604167F41E}" type="slidenum">
              <a:rPr lang="es-ES" smtClean="0"/>
              <a:t>105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82272341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Zagreb Botanical Garden.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F22DD-0B51-4AA9-AF41-A5604167F41E}" type="slidenum">
              <a:rPr lang="es-ES" smtClean="0"/>
              <a:t>106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96299333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Zagreb Botanical Garden.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F22DD-0B51-4AA9-AF41-A5604167F41E}" type="slidenum">
              <a:rPr lang="es-ES" smtClean="0"/>
              <a:t>107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79108061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Zagreb Botanical Garden.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F22DD-0B51-4AA9-AF41-A5604167F41E}" type="slidenum">
              <a:rPr lang="es-ES" smtClean="0"/>
              <a:t>108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043729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575F6D"/>
                </a:solidFill>
              </a:rPr>
              <a:pPr/>
              <a:t>3/7/2018</a:t>
            </a:fld>
            <a:endParaRPr lang="en-US" dirty="0">
              <a:solidFill>
                <a:srgbClr val="575F6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575F6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60092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575F6D"/>
                </a:solidFill>
              </a:rPr>
              <a:pPr/>
              <a:t>3/7/2018</a:t>
            </a:fld>
            <a:endParaRPr lang="en-US" dirty="0">
              <a:solidFill>
                <a:srgbClr val="575F6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575F6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82100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575F6D"/>
                </a:solidFill>
              </a:rPr>
              <a:pPr/>
              <a:t>3/7/2018</a:t>
            </a:fld>
            <a:endParaRPr lang="en-US" dirty="0">
              <a:solidFill>
                <a:srgbClr val="575F6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575F6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9335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575F6D"/>
                </a:solidFill>
              </a:rPr>
              <a:pPr/>
              <a:t>3/7/2018</a:t>
            </a:fld>
            <a:endParaRPr lang="en-US" dirty="0">
              <a:solidFill>
                <a:srgbClr val="575F6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575F6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50812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575F6D"/>
                </a:solidFill>
              </a:rPr>
              <a:pPr/>
              <a:t>3/7/2018</a:t>
            </a:fld>
            <a:endParaRPr lang="en-US" dirty="0">
              <a:solidFill>
                <a:srgbClr val="575F6D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575F6D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159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575F6D"/>
                </a:solidFill>
              </a:rPr>
              <a:pPr/>
              <a:t>3/7/2018</a:t>
            </a:fld>
            <a:endParaRPr lang="en-US" dirty="0">
              <a:solidFill>
                <a:srgbClr val="575F6D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575F6D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1755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575F6D"/>
                </a:solidFill>
              </a:rPr>
              <a:pPr/>
              <a:t>3/7/2018</a:t>
            </a:fld>
            <a:endParaRPr lang="en-US" dirty="0">
              <a:solidFill>
                <a:srgbClr val="575F6D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575F6D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09328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575F6D"/>
                </a:solidFill>
              </a:rPr>
              <a:pPr/>
              <a:t>3/7/2018</a:t>
            </a:fld>
            <a:endParaRPr lang="en-US" dirty="0">
              <a:solidFill>
                <a:srgbClr val="575F6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575F6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43606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dirty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575F6D"/>
                </a:solidFill>
              </a:rPr>
              <a:pPr/>
              <a:t>3/7/2018</a:t>
            </a:fld>
            <a:endParaRPr lang="en-US" dirty="0">
              <a:solidFill>
                <a:srgbClr val="575F6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575F6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22742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575F6D"/>
                </a:solidFill>
              </a:rPr>
              <a:pPr/>
              <a:t>3/7/2018</a:t>
            </a:fld>
            <a:endParaRPr lang="en-US" dirty="0">
              <a:solidFill>
                <a:srgbClr val="575F6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575F6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00550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575F6D"/>
                </a:solidFill>
              </a:rPr>
              <a:pPr/>
              <a:t>3/7/2018</a:t>
            </a:fld>
            <a:endParaRPr lang="en-US" dirty="0">
              <a:solidFill>
                <a:srgbClr val="575F6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575F6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2796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575F6D"/>
                </a:solidFill>
              </a:rPr>
              <a:pPr/>
              <a:t>3/7/2018</a:t>
            </a:fld>
            <a:endParaRPr lang="en-US" dirty="0">
              <a:solidFill>
                <a:srgbClr val="575F6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575F6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42505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575F6D"/>
                </a:solidFill>
              </a:rPr>
              <a:pPr/>
              <a:t>3/7/2018</a:t>
            </a:fld>
            <a:endParaRPr lang="en-US" dirty="0">
              <a:solidFill>
                <a:srgbClr val="575F6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575F6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291797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575F6D"/>
                </a:solidFill>
              </a:rPr>
              <a:pPr/>
              <a:t>3/7/2018</a:t>
            </a:fld>
            <a:endParaRPr lang="en-US" dirty="0">
              <a:solidFill>
                <a:srgbClr val="575F6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575F6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59107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575F6D"/>
                </a:solidFill>
              </a:rPr>
              <a:pPr/>
              <a:t>3/7/2018</a:t>
            </a:fld>
            <a:endParaRPr lang="en-US" dirty="0">
              <a:solidFill>
                <a:srgbClr val="575F6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575F6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17284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575F6D"/>
                </a:solidFill>
              </a:rPr>
              <a:pPr/>
              <a:t>3/7/2018</a:t>
            </a:fld>
            <a:endParaRPr lang="en-US" dirty="0">
              <a:solidFill>
                <a:srgbClr val="575F6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575F6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28188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F9B8CD-342D-4579-98EC-A8FD6B7370E1}" type="datetimeFigureOut">
              <a:rPr lang="en-US" smtClean="0">
                <a:solidFill>
                  <a:srgbClr val="575F6D"/>
                </a:solidFill>
              </a:rPr>
              <a:pPr/>
              <a:t>3/7/2018</a:t>
            </a:fld>
            <a:endParaRPr lang="en-US" dirty="0">
              <a:solidFill>
                <a:srgbClr val="575F6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srgbClr val="575F6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8678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g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g"/><Relationship Id="rId5" Type="http://schemas.openxmlformats.org/officeDocument/2006/relationships/image" Target="../media/image29.jpg"/><Relationship Id="rId4" Type="http://schemas.openxmlformats.org/officeDocument/2006/relationships/image" Target="../media/image28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g"/><Relationship Id="rId5" Type="http://schemas.openxmlformats.org/officeDocument/2006/relationships/image" Target="../media/image34.jpg"/><Relationship Id="rId4" Type="http://schemas.openxmlformats.org/officeDocument/2006/relationships/image" Target="../media/image33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jpg"/><Relationship Id="rId4" Type="http://schemas.openxmlformats.org/officeDocument/2006/relationships/image" Target="../media/image21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jpg"/><Relationship Id="rId5" Type="http://schemas.openxmlformats.org/officeDocument/2006/relationships/image" Target="../media/image51.jpg"/><Relationship Id="rId4" Type="http://schemas.openxmlformats.org/officeDocument/2006/relationships/image" Target="../media/image50.jp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jp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403648" y="980728"/>
            <a:ext cx="4086200" cy="3096344"/>
          </a:xfrm>
        </p:spPr>
        <p:txBody>
          <a:bodyPr/>
          <a:lstStyle/>
          <a:p>
            <a:r>
              <a:rPr lang="es-ES" sz="3200" dirty="0"/>
              <a:t>EUROPA.-LA VUELTA AL MUNDO EN 885 JARDINES .-CROATIA.-Arboretum Trsteno.-Zagreb Botanical Gardens 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051720" y="5003322"/>
            <a:ext cx="4248472" cy="1371600"/>
          </a:xfrm>
        </p:spPr>
        <p:txBody>
          <a:bodyPr>
            <a:normAutofit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32810772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Arboretum Trsteno .-Croatia</a:t>
            </a:r>
            <a:br>
              <a:rPr lang="es-ES" dirty="0"/>
            </a:b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09599" y="2160590"/>
            <a:ext cx="5978625" cy="3880773"/>
          </a:xfrm>
        </p:spPr>
        <p:txBody>
          <a:bodyPr>
            <a:normAutofit/>
          </a:bodyPr>
          <a:lstStyle/>
          <a:p>
            <a:r>
              <a:rPr lang="es-ES" dirty="0"/>
              <a:t>Trsteno Arboretum, ubicado en Trsteno , Croacia , es el más antiguo arboretum en esta parte del mundo. </a:t>
            </a:r>
          </a:p>
          <a:p>
            <a:r>
              <a:rPr lang="es-ES" dirty="0"/>
              <a:t>El arboreto fue erigido por el Gozze locales noble familia a finales del siglo XV, que pidió capitanes de barcos para traer de vuelta las semillas y las plantas de sus viajes. </a:t>
            </a:r>
          </a:p>
          <a:p>
            <a:r>
              <a:rPr lang="es-ES" dirty="0"/>
              <a:t>La fecha exacta de inicio para el arboreto es desconocida, pero ya existía por 1492, cuando un 15 m de luz acueducto fue construido para regar el jardín botánico; este acueducto se encuentra todavía en uso .</a:t>
            </a:r>
          </a:p>
        </p:txBody>
      </p:sp>
    </p:spTree>
    <p:extLst>
      <p:ext uri="{BB962C8B-B14F-4D97-AF65-F5344CB8AC3E}">
        <p14:creationId xmlns:p14="http://schemas.microsoft.com/office/powerpoint/2010/main" val="25070737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980728"/>
            <a:ext cx="6707088" cy="5493224"/>
          </a:xfrm>
        </p:spPr>
        <p:txBody>
          <a:bodyPr/>
          <a:lstStyle/>
          <a:p>
            <a:r>
              <a:rPr lang="es-ES" dirty="0"/>
              <a:t>Ha sido propiedad de la Academia Croata de Ciencias y de las Artes desde 1948, cuando fue donado.</a:t>
            </a:r>
          </a:p>
          <a:p>
            <a:r>
              <a:rPr lang="es-ES" dirty="0"/>
              <a:t>El Arboretum se reserva un lugar muy especial entre los ancianos de Ragusa , dálmata y mediterránea parques debido a su continuo desarrollo a largo de cinco siglo de estilo gótico renacentista, barroco y renacentista formas románticas hasta la actualidad. </a:t>
            </a:r>
          </a:p>
          <a:p>
            <a:r>
              <a:rPr lang="es-ES" dirty="0"/>
              <a:t>Incluye un parque gótico renacentista que rodea la residencia de verano del siglo XV, que es un monumento de la arquitectura del jardín, y el parque neorromántico del siglo XIX en Drvarica.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975138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980728"/>
            <a:ext cx="6131024" cy="5493224"/>
          </a:xfrm>
        </p:spPr>
        <p:txBody>
          <a:bodyPr>
            <a:normAutofit/>
          </a:bodyPr>
          <a:lstStyle/>
          <a:p>
            <a:r>
              <a:rPr lang="es-ES" dirty="0"/>
              <a:t>El arboretum pasó a Yugoslavia la propiedad estatal en 1945, y fue declarado una rareza natural en 1948.</a:t>
            </a:r>
          </a:p>
          <a:p>
            <a:r>
              <a:rPr lang="es-ES" dirty="0"/>
              <a:t> Desde 1950 ha sido gestionado por la Academia Croata de Ciencias y Artes . </a:t>
            </a:r>
          </a:p>
          <a:p>
            <a:r>
              <a:rPr lang="es-ES" dirty="0"/>
              <a:t>Trsteno sufrió grandes daños y saqueos durante la Guerra Croata de Independencia , cuando el 2 y 3 de octubre de 1991, el Ejército Popular Yugoslavo lanzó una serie de cañoneras y ataques aéreos y establecer el Arboretum incendiar, destruir una gran parte , y causando daños parciales a la residencia de verano y la parte más antigua del arboreto. </a:t>
            </a:r>
          </a:p>
        </p:txBody>
      </p:sp>
    </p:spTree>
    <p:extLst>
      <p:ext uri="{BB962C8B-B14F-4D97-AF65-F5344CB8AC3E}">
        <p14:creationId xmlns:p14="http://schemas.microsoft.com/office/powerpoint/2010/main" val="25438062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052736"/>
            <a:ext cx="6203032" cy="5421216"/>
          </a:xfrm>
        </p:spPr>
        <p:txBody>
          <a:bodyPr>
            <a:normAutofit/>
          </a:bodyPr>
          <a:lstStyle/>
          <a:p>
            <a:r>
              <a:rPr lang="es-ES" dirty="0"/>
              <a:t>En 1962, el Arboretum Trsteno fue registrado en la lista de la lista de monumentos naturales protegidos como monumento de la arquitectura del paisaje. </a:t>
            </a:r>
          </a:p>
          <a:p>
            <a:r>
              <a:rPr lang="es-ES" dirty="0"/>
              <a:t>El área protegida abarca alrededor de 255.000 metros cuadrados.</a:t>
            </a:r>
          </a:p>
          <a:p>
            <a:r>
              <a:rPr lang="es-ES" dirty="0"/>
              <a:t>El arboreto fue más severamente dañada en 2000 por un incendio forestal durante una sequía, cuando alrededor de 120.000 metros cuadrados se perdieron en un incendio.</a:t>
            </a:r>
          </a:p>
          <a:p>
            <a:r>
              <a:rPr lang="es-ES" dirty="0"/>
              <a:t>El orgullo del arboreto, dos aviones orientales ubicados en la céntrica plaza del mercado de Trsteno, sobrevivieron a los desastres en buen estado. </a:t>
            </a:r>
          </a:p>
        </p:txBody>
      </p:sp>
    </p:spTree>
    <p:extLst>
      <p:ext uri="{BB962C8B-B14F-4D97-AF65-F5344CB8AC3E}">
        <p14:creationId xmlns:p14="http://schemas.microsoft.com/office/powerpoint/2010/main" val="29202980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124744"/>
            <a:ext cx="5904656" cy="5161784"/>
          </a:xfrm>
        </p:spPr>
        <p:txBody>
          <a:bodyPr/>
          <a:lstStyle/>
          <a:p>
            <a:r>
              <a:rPr lang="es-ES" dirty="0"/>
              <a:t>Tienen más de 500 años de antigüedad y son ejemplares únicos de su tipo en Europa .</a:t>
            </a:r>
          </a:p>
          <a:p>
            <a:r>
              <a:rPr lang="es-ES" dirty="0"/>
              <a:t> Los árboles antiguos se encuentran a unos 45/60 metros de altura y sus troncos son de 5 m de diámetro. </a:t>
            </a:r>
          </a:p>
          <a:p>
            <a:r>
              <a:rPr lang="es-ES" dirty="0"/>
              <a:t>Dentro de lo que fue de la familia noble casa de campo , es la más antigua del renacimiento parque en Croacia , diseñado en 1502, con numerosas plantas exóticas.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958106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639"/>
            <a:ext cx="9144000" cy="6818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9610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0993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389120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9120" y="3056"/>
            <a:ext cx="48006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09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6433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456" y="6856"/>
            <a:ext cx="4802480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47233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4792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252520" cy="7128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0193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9834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91565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7378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2669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35057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5580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450496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7" t="3111" r="2000" b="6445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6598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8716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8" y="0"/>
            <a:ext cx="4681032" cy="356235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448" y="0"/>
            <a:ext cx="4427552" cy="3562350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8" y="3562350"/>
            <a:ext cx="4717976" cy="3430910"/>
          </a:xfrm>
          <a:prstGeom prst="rect">
            <a:avLst/>
          </a:prstGeom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9504" y="3562350"/>
            <a:ext cx="4464496" cy="3295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2642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72000" cy="6880096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9776" y="-171400"/>
            <a:ext cx="4544224" cy="7051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1978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8315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0"/>
            <a:ext cx="9324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10555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" y="33144"/>
            <a:ext cx="5547360" cy="3240024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73168"/>
            <a:ext cx="5562600" cy="3584832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600" y="1"/>
            <a:ext cx="3581400" cy="3273168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600" y="3273169"/>
            <a:ext cx="3581400" cy="3584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49988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77534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11" y="0"/>
            <a:ext cx="4978137" cy="3450312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0"/>
            <a:ext cx="4139952" cy="3407440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11" y="3435464"/>
            <a:ext cx="4978137" cy="3443848"/>
          </a:xfrm>
          <a:prstGeom prst="rect">
            <a:avLst/>
          </a:prstGeom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3450312"/>
            <a:ext cx="4139952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87689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632"/>
            <a:ext cx="4857750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7750" y="0"/>
            <a:ext cx="42862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27472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3429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16" y="3429000"/>
            <a:ext cx="5238750" cy="3456424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6566" y="3429000"/>
            <a:ext cx="3877434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707595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0"/>
            <a:ext cx="9324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3411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83689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28275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83059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76097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131554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19911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43408"/>
            <a:ext cx="9144000" cy="7344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60690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1400"/>
            <a:ext cx="9144000" cy="72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42657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25252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51127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-171400"/>
            <a:ext cx="9361040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0953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644008" cy="378904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0"/>
            <a:ext cx="4499992" cy="3645023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89040"/>
            <a:ext cx="4644008" cy="3068960"/>
          </a:xfrm>
          <a:prstGeom prst="rect">
            <a:avLst/>
          </a:prstGeom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3645023"/>
            <a:ext cx="4499992" cy="3212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81783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77258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04" y="3027024"/>
            <a:ext cx="9144000" cy="3856872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04" y="-171400"/>
            <a:ext cx="9144000" cy="36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90066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Botanical Garden Zagreb Croatia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El Jardín Botánico de Zagreb es un jardín botánico situado en el centro de Zagreb , Croacia .</a:t>
            </a:r>
          </a:p>
          <a:p>
            <a:r>
              <a:rPr lang="es-ES" dirty="0"/>
              <a:t> Fundado en 1889 por Antun Heinz, Profesor de la Universidad de Zagreb , que es parte de la Facultad de Ciencias. </a:t>
            </a:r>
          </a:p>
          <a:p>
            <a:r>
              <a:rPr lang="es-ES" dirty="0"/>
              <a:t>Con una superficie de 5 hectáreas, el jardín está situado a una altitud de 120 metros sobre el nivel del mar . </a:t>
            </a:r>
          </a:p>
          <a:p>
            <a:r>
              <a:rPr lang="es-ES" dirty="0"/>
              <a:t>Es el hogar de más de 10.000 especies de plantas de todo el mundo, incluyendo 1.800 especies exóticas. Tiene grandes estanques para plantas acuáticas..</a:t>
            </a:r>
          </a:p>
        </p:txBody>
      </p:sp>
    </p:spTree>
    <p:extLst>
      <p:ext uri="{BB962C8B-B14F-4D97-AF65-F5344CB8AC3E}">
        <p14:creationId xmlns:p14="http://schemas.microsoft.com/office/powerpoint/2010/main" val="128996573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0235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37643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030" b="9020"/>
          <a:stretch/>
        </p:blipFill>
        <p:spPr>
          <a:xfrm>
            <a:off x="-1" y="0"/>
            <a:ext cx="92381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31956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21053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30135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24509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04161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82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47845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64835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78731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12512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30669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160289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9678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0020"/>
            <a:ext cx="9144000" cy="6697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45135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77436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36921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23455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67566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50344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11446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70163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98"/>
          <a:stretch/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76484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930" y="53788"/>
            <a:ext cx="92704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8633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74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61948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61149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91303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54346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62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43071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46" b="3726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275071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979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25714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323" b="6862"/>
          <a:stretch/>
        </p:blipFill>
        <p:spPr>
          <a:xfrm>
            <a:off x="0" y="0"/>
            <a:ext cx="9265024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39071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62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5022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66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6813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7864511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45259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726528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774843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683024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9939952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87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6965374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62853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74808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1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653601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9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929110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216377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22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431818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5576553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06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60719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27677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29"/>
          <a:stretch/>
        </p:blipFill>
        <p:spPr>
          <a:xfrm>
            <a:off x="1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420750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030" b="9020"/>
          <a:stretch/>
        </p:blipFill>
        <p:spPr>
          <a:xfrm>
            <a:off x="-1" y="0"/>
            <a:ext cx="92381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437742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58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567447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51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51507238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940950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61641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88164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020313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771302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9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877571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9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123232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275478"/>
      </p:ext>
    </p:extLst>
  </p:cSld>
  <p:clrMapOvr>
    <a:masterClrMapping/>
  </p:clrMapOvr>
</p:sld>
</file>

<file path=ppt/theme/theme1.xml><?xml version="1.0" encoding="utf-8"?>
<a:theme xmlns:a="http://schemas.openxmlformats.org/drawingml/2006/main" name="Faceta">
  <a:themeElements>
    <a:clrScheme name="Fac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99</TotalTime>
  <Words>1173</Words>
  <Application>Microsoft Office PowerPoint</Application>
  <PresentationFormat>Presentación en pantalla (4:3)</PresentationFormat>
  <Paragraphs>211</Paragraphs>
  <Slides>108</Slides>
  <Notes>95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108</vt:i4>
      </vt:variant>
    </vt:vector>
  </HeadingPairs>
  <TitlesOfParts>
    <vt:vector size="113" baseType="lpstr">
      <vt:lpstr>Arial</vt:lpstr>
      <vt:lpstr>Calibri</vt:lpstr>
      <vt:lpstr>Trebuchet MS</vt:lpstr>
      <vt:lpstr>Wingdings 3</vt:lpstr>
      <vt:lpstr>Faceta</vt:lpstr>
      <vt:lpstr>EUROPA.-LA VUELTA AL MUNDO EN 885 JARDINES .-CROATIA.-Arboretum Trsteno.-Zagreb Botanical Gardens </vt:lpstr>
      <vt:lpstr>Arboretum Trsteno .-Croatia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Botanical Garden Zagreb Croatia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EUROPA.-LA VUELTA AL MUNDO EN 385 JARDINES .-CROATIA.-</dc:title>
  <dc:creator>Josep</dc:creator>
  <cp:lastModifiedBy>Usuario</cp:lastModifiedBy>
  <cp:revision>11</cp:revision>
  <dcterms:created xsi:type="dcterms:W3CDTF">2014-02-16T07:33:37Z</dcterms:created>
  <dcterms:modified xsi:type="dcterms:W3CDTF">2018-03-07T11:18:25Z</dcterms:modified>
</cp:coreProperties>
</file>