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398"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143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theme" Target="theme/theme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27818-67C2-44E0-9824-E8C5E28EBE34}"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690D1F-0F46-47C3-B78F-935854F63E88}" type="slidenum">
              <a:rPr lang="es-ES" smtClean="0"/>
              <a:t>‹Nº›</a:t>
            </a:fld>
            <a:endParaRPr lang="es-ES" dirty="0"/>
          </a:p>
        </p:txBody>
      </p:sp>
    </p:spTree>
    <p:extLst>
      <p:ext uri="{BB962C8B-B14F-4D97-AF65-F5344CB8AC3E}">
        <p14:creationId xmlns:p14="http://schemas.microsoft.com/office/powerpoint/2010/main" val="3592575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Saxifraga_stolonifera</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997474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Sedum_pachyclados</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280203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Copenhagen_Kongens_Nytorv</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324759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Park</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67547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Valby Rosenhaven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440883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609593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777209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907471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Liselund</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571620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Liselund</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267394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Liselund</a:t>
            </a:r>
          </a:p>
          <a:p>
            <a:endParaRPr lang="es-ES" dirty="0"/>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282817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Ørstedsparken_sommer_</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17840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Castle.-</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617123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477624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Castle.-</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133949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Castle.-</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486532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797535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845910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905088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674341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414646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412470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Fuchsia</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solidFill>
                  <a:prstClr val="black"/>
                </a:solidFill>
              </a:rPr>
              <a:pPr/>
              <a:t>143</a:t>
            </a:fld>
            <a:endParaRPr lang="es-ES" dirty="0">
              <a:solidFill>
                <a:prstClr val="black"/>
              </a:solidFill>
            </a:endParaRPr>
          </a:p>
        </p:txBody>
      </p:sp>
    </p:spTree>
    <p:extLst>
      <p:ext uri="{BB962C8B-B14F-4D97-AF65-F5344CB8AC3E}">
        <p14:creationId xmlns:p14="http://schemas.microsoft.com/office/powerpoint/2010/main" val="3946275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72B3B08E-5EE0-4402-A973-3FE86F079DF1}" type="slidenum">
              <a:rPr lang="es-ES" smtClean="0"/>
              <a:pPr/>
              <a:t>‹Nº›</a:t>
            </a:fld>
            <a:endParaRPr lang="es-ES" dirty="0"/>
          </a:p>
        </p:txBody>
      </p:sp>
    </p:spTree>
    <p:extLst>
      <p:ext uri="{BB962C8B-B14F-4D97-AF65-F5344CB8AC3E}">
        <p14:creationId xmlns:p14="http://schemas.microsoft.com/office/powerpoint/2010/main" val="401227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9" name="8 Marcador de número de diapositiva"/>
          <p:cNvSpPr>
            <a:spLocks noGrp="1"/>
          </p:cNvSpPr>
          <p:nvPr>
            <p:ph type="sldNum" sz="quarter" idx="15"/>
          </p:nvPr>
        </p:nvSpPr>
        <p:spPr/>
        <p:txBody>
          <a:bodyPr rtlCol="0"/>
          <a:lstStyle/>
          <a:p>
            <a:fld id="{72B3B08E-5EE0-4402-A973-3FE86F079DF1}" type="slidenum">
              <a:rPr lang="es-ES" smtClean="0"/>
              <a:pPr/>
              <a:t>‹Nº›</a:t>
            </a:fld>
            <a:endParaRPr lang="es-ES" dirty="0"/>
          </a:p>
        </p:txBody>
      </p:sp>
      <p:sp>
        <p:nvSpPr>
          <p:cNvPr id="10" name="9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754037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03E3A2DA-5D27-4A75-899D-F3CC08936990}" type="datetimeFigureOut">
              <a:rPr lang="es-ES" smtClean="0">
                <a:solidFill>
                  <a:srgbClr val="FFF39D"/>
                </a:solidFill>
              </a:rPr>
              <a:pPr/>
              <a:t>10/03/2018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72B3B08E-5EE0-4402-A973-3FE86F079DF1}" type="slidenum">
              <a:rPr lang="es-ES" smtClean="0"/>
              <a:pPr/>
              <a:t>‹Nº›</a:t>
            </a:fld>
            <a:endParaRPr lang="es-ES" dirty="0"/>
          </a:p>
        </p:txBody>
      </p:sp>
    </p:spTree>
    <p:extLst>
      <p:ext uri="{BB962C8B-B14F-4D97-AF65-F5344CB8AC3E}">
        <p14:creationId xmlns:p14="http://schemas.microsoft.com/office/powerpoint/2010/main" val="2188536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6" name="5 Marcador de pie de página"/>
          <p:cNvSpPr>
            <a:spLocks noGrp="1"/>
          </p:cNvSpPr>
          <p:nvPr>
            <p:ph type="ftr" sz="quarter" idx="11"/>
          </p:nvPr>
        </p:nvSpPr>
        <p:spPr/>
        <p:txBody>
          <a:bodyPr/>
          <a:lstStyle/>
          <a:p>
            <a:endParaRPr lang="es-ES" dirty="0">
              <a:solidFill>
                <a:srgbClr val="575F6D"/>
              </a:solidFill>
            </a:endParaRPr>
          </a:p>
        </p:txBody>
      </p:sp>
      <p:sp>
        <p:nvSpPr>
          <p:cNvPr id="7" name="6 Marcador de número de diapositiva"/>
          <p:cNvSpPr>
            <a:spLocks noGrp="1"/>
          </p:cNvSpPr>
          <p:nvPr>
            <p:ph type="sldNum" sz="quarter" idx="12"/>
          </p:nvPr>
        </p:nvSpPr>
        <p:spPr/>
        <p:txBody>
          <a:bodyPr/>
          <a:lstStyle/>
          <a:p>
            <a:fld id="{72B3B08E-5EE0-4402-A973-3FE86F079DF1}" type="slidenum">
              <a:rPr lang="es-ES" smtClean="0"/>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33752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8" name="7 Marcador de pie de página"/>
          <p:cNvSpPr>
            <a:spLocks noGrp="1"/>
          </p:cNvSpPr>
          <p:nvPr>
            <p:ph type="ftr" sz="quarter" idx="11"/>
          </p:nvPr>
        </p:nvSpPr>
        <p:spPr/>
        <p:txBody>
          <a:bodyPr/>
          <a:lstStyle/>
          <a:p>
            <a:endParaRPr lang="es-ES" dirty="0">
              <a:solidFill>
                <a:srgbClr val="575F6D"/>
              </a:solidFill>
            </a:endParaRPr>
          </a:p>
        </p:txBody>
      </p:sp>
      <p:sp>
        <p:nvSpPr>
          <p:cNvPr id="9" name="8 Marcador de número de diapositiva"/>
          <p:cNvSpPr>
            <a:spLocks noGrp="1"/>
          </p:cNvSpPr>
          <p:nvPr>
            <p:ph type="sldNum" sz="quarter" idx="12"/>
          </p:nvPr>
        </p:nvSpPr>
        <p:spPr/>
        <p:txBody>
          <a:bodyPr/>
          <a:lstStyle/>
          <a:p>
            <a:fld id="{72B3B08E-5EE0-4402-A973-3FE86F079DF1}" type="slidenum">
              <a:rPr lang="es-ES" smtClean="0"/>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6838364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7" name="6 Marcador de número de diapositiva"/>
          <p:cNvSpPr>
            <a:spLocks noGrp="1"/>
          </p:cNvSpPr>
          <p:nvPr>
            <p:ph type="sldNum" sz="quarter" idx="11"/>
          </p:nvPr>
        </p:nvSpPr>
        <p:spPr/>
        <p:txBody>
          <a:bodyPr rtlCol="0"/>
          <a:lstStyle/>
          <a:p>
            <a:fld id="{72B3B08E-5EE0-4402-A973-3FE86F079DF1}" type="slidenum">
              <a:rPr lang="es-ES" smtClean="0"/>
              <a:pPr/>
              <a:t>‹Nº›</a:t>
            </a:fld>
            <a:endParaRPr lang="es-ES" dirty="0"/>
          </a:p>
        </p:txBody>
      </p:sp>
      <p:sp>
        <p:nvSpPr>
          <p:cNvPr id="8" name="7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2238258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3" name="2 Marcador de pie de página"/>
          <p:cNvSpPr>
            <a:spLocks noGrp="1"/>
          </p:cNvSpPr>
          <p:nvPr>
            <p:ph type="ftr" sz="quarter" idx="11"/>
          </p:nvPr>
        </p:nvSpPr>
        <p:spPr/>
        <p:txBody>
          <a:bodyPr/>
          <a:lstStyle/>
          <a:p>
            <a:endParaRPr lang="es-ES" dirty="0">
              <a:solidFill>
                <a:srgbClr val="575F6D"/>
              </a:solidFill>
            </a:endParaRPr>
          </a:p>
        </p:txBody>
      </p:sp>
      <p:sp>
        <p:nvSpPr>
          <p:cNvPr id="4" name="3 Marcador de número de diapositiva"/>
          <p:cNvSpPr>
            <a:spLocks noGrp="1"/>
          </p:cNvSpPr>
          <p:nvPr>
            <p:ph type="sldNum" sz="quarter" idx="12"/>
          </p:nvPr>
        </p:nvSpPr>
        <p:spPr/>
        <p:txBody>
          <a:bodyPr/>
          <a:lstStyle/>
          <a:p>
            <a:fld id="{72B3B08E-5EE0-4402-A973-3FE86F079DF1}" type="slidenum">
              <a:rPr lang="es-ES" smtClean="0"/>
              <a:pPr/>
              <a:t>‹Nº›</a:t>
            </a:fld>
            <a:endParaRPr lang="es-ES" dirty="0"/>
          </a:p>
        </p:txBody>
      </p:sp>
    </p:spTree>
    <p:extLst>
      <p:ext uri="{BB962C8B-B14F-4D97-AF65-F5344CB8AC3E}">
        <p14:creationId xmlns:p14="http://schemas.microsoft.com/office/powerpoint/2010/main" val="2824690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22" name="21 Marcador de número de diapositiva"/>
          <p:cNvSpPr>
            <a:spLocks noGrp="1"/>
          </p:cNvSpPr>
          <p:nvPr>
            <p:ph type="sldNum" sz="quarter" idx="15"/>
          </p:nvPr>
        </p:nvSpPr>
        <p:spPr/>
        <p:txBody>
          <a:bodyPr rtlCol="0"/>
          <a:lstStyle/>
          <a:p>
            <a:fld id="{72B3B08E-5EE0-4402-A973-3FE86F079DF1}" type="slidenum">
              <a:rPr lang="es-ES" smtClean="0"/>
              <a:pPr/>
              <a:t>‹Nº›</a:t>
            </a:fld>
            <a:endParaRPr lang="es-ES" dirty="0"/>
          </a:p>
        </p:txBody>
      </p:sp>
      <p:sp>
        <p:nvSpPr>
          <p:cNvPr id="23" name="22 Marcador de pie de página"/>
          <p:cNvSpPr>
            <a:spLocks noGrp="1"/>
          </p:cNvSpPr>
          <p:nvPr>
            <p:ph type="ftr" sz="quarter" idx="16"/>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4245199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18" name="17 Marcador de número de diapositiva"/>
          <p:cNvSpPr>
            <a:spLocks noGrp="1"/>
          </p:cNvSpPr>
          <p:nvPr>
            <p:ph type="sldNum" sz="quarter" idx="11"/>
          </p:nvPr>
        </p:nvSpPr>
        <p:spPr/>
        <p:txBody>
          <a:bodyPr rtlCol="0"/>
          <a:lstStyle/>
          <a:p>
            <a:fld id="{72B3B08E-5EE0-4402-A973-3FE86F079DF1}" type="slidenum">
              <a:rPr lang="es-ES" smtClean="0"/>
              <a:pPr/>
              <a:t>‹Nº›</a:t>
            </a:fld>
            <a:endParaRPr lang="es-ES" dirty="0"/>
          </a:p>
        </p:txBody>
      </p:sp>
      <p:sp>
        <p:nvSpPr>
          <p:cNvPr id="21" name="20 Marcador de pie de página"/>
          <p:cNvSpPr>
            <a:spLocks noGrp="1"/>
          </p:cNvSpPr>
          <p:nvPr>
            <p:ph type="ftr" sz="quarter" idx="12"/>
          </p:nvPr>
        </p:nvSpPr>
        <p:spPr/>
        <p:txBody>
          <a:bodyPr rtlCol="0"/>
          <a:lstStyle/>
          <a:p>
            <a:endParaRPr lang="es-ES" dirty="0">
              <a:solidFill>
                <a:srgbClr val="575F6D"/>
              </a:solidFill>
            </a:endParaRPr>
          </a:p>
        </p:txBody>
      </p:sp>
    </p:spTree>
    <p:extLst>
      <p:ext uri="{BB962C8B-B14F-4D97-AF65-F5344CB8AC3E}">
        <p14:creationId xmlns:p14="http://schemas.microsoft.com/office/powerpoint/2010/main" val="3772347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72B3B08E-5EE0-4402-A973-3FE86F079DF1}" type="slidenum">
              <a:rPr lang="es-ES" smtClean="0"/>
              <a:pPr/>
              <a:t>‹Nº›</a:t>
            </a:fld>
            <a:endParaRPr lang="es-ES" dirty="0"/>
          </a:p>
        </p:txBody>
      </p:sp>
    </p:spTree>
    <p:extLst>
      <p:ext uri="{BB962C8B-B14F-4D97-AF65-F5344CB8AC3E}">
        <p14:creationId xmlns:p14="http://schemas.microsoft.com/office/powerpoint/2010/main" val="2559907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5" name="4 Marcador de pie de página"/>
          <p:cNvSpPr>
            <a:spLocks noGrp="1"/>
          </p:cNvSpPr>
          <p:nvPr>
            <p:ph type="ftr" sz="quarter" idx="11"/>
          </p:nvPr>
        </p:nvSpPr>
        <p:spPr/>
        <p:txBody>
          <a:bodyPr/>
          <a:lstStyle/>
          <a:p>
            <a:endParaRPr lang="es-ES" dirty="0">
              <a:solidFill>
                <a:srgbClr val="575F6D"/>
              </a:solidFill>
            </a:endParaRPr>
          </a:p>
        </p:txBody>
      </p:sp>
      <p:sp>
        <p:nvSpPr>
          <p:cNvPr id="6" name="5 Marcador de número de diapositiva"/>
          <p:cNvSpPr>
            <a:spLocks noGrp="1"/>
          </p:cNvSpPr>
          <p:nvPr>
            <p:ph type="sldNum" sz="quarter" idx="12"/>
          </p:nvPr>
        </p:nvSpPr>
        <p:spPr/>
        <p:txBody>
          <a:bodyPr/>
          <a:lstStyle/>
          <a:p>
            <a:fld id="{72B3B08E-5EE0-4402-A973-3FE86F079DF1}" type="slidenum">
              <a:rPr lang="es-ES" smtClean="0"/>
              <a:pPr/>
              <a:t>‹Nº›</a:t>
            </a:fld>
            <a:endParaRPr lang="es-ES" dirty="0"/>
          </a:p>
        </p:txBody>
      </p:sp>
    </p:spTree>
    <p:extLst>
      <p:ext uri="{BB962C8B-B14F-4D97-AF65-F5344CB8AC3E}">
        <p14:creationId xmlns:p14="http://schemas.microsoft.com/office/powerpoint/2010/main" val="4181041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3E3A2DA-5D27-4A75-899D-F3CC08936990}" type="datetimeFigureOut">
              <a:rPr lang="es-ES" smtClean="0">
                <a:solidFill>
                  <a:srgbClr val="575F6D"/>
                </a:solidFill>
              </a:rPr>
              <a:pPr/>
              <a:t>10/03/2018</a:t>
            </a:fld>
            <a:endParaRPr lang="es-E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B3B08E-5EE0-4402-A973-3FE86F079DF1}" type="slidenum">
              <a:rPr lang="es-ES" smtClean="0"/>
              <a:pPr/>
              <a:t>‹Nº›</a:t>
            </a:fld>
            <a:endParaRPr lang="es-ES" dirty="0"/>
          </a:p>
        </p:txBody>
      </p:sp>
    </p:spTree>
    <p:extLst>
      <p:ext uri="{BB962C8B-B14F-4D97-AF65-F5344CB8AC3E}">
        <p14:creationId xmlns:p14="http://schemas.microsoft.com/office/powerpoint/2010/main" val="264657475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upload.wikimedia.org/wikipedia/commons/5/5b/Palm_House,_Copenhagen_Botanical_Garden.jpg" TargetMode="Externa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upload.wikimedia.org/wikipedia/commons/a/a7/Botanisk_Laboratorium_-_garden_side.jpg" TargetMode="Externa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7.jpg"/></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124744"/>
            <a:ext cx="5904656" cy="1656184"/>
          </a:xfrm>
        </p:spPr>
        <p:txBody>
          <a:bodyPr/>
          <a:lstStyle/>
          <a:p>
            <a:r>
              <a:rPr lang="es-ES" dirty="0"/>
              <a:t>EUROPA.-LA VUELTA AL MUNDO EN 885 JARDINES.-DINAMARCA</a:t>
            </a:r>
          </a:p>
        </p:txBody>
      </p:sp>
      <p:sp>
        <p:nvSpPr>
          <p:cNvPr id="3" name="2 Subtítulo"/>
          <p:cNvSpPr>
            <a:spLocks noGrp="1"/>
          </p:cNvSpPr>
          <p:nvPr>
            <p:ph type="subTitle" idx="1"/>
          </p:nvPr>
        </p:nvSpPr>
        <p:spPr>
          <a:xfrm>
            <a:off x="4067944" y="5003322"/>
            <a:ext cx="4390256" cy="1371600"/>
          </a:xfrm>
        </p:spPr>
        <p:txBody>
          <a:bodyPr>
            <a:normAutofit fontScale="92500"/>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425856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Frederiksberg Palace</a:t>
            </a:r>
          </a:p>
        </p:txBody>
      </p:sp>
      <p:sp>
        <p:nvSpPr>
          <p:cNvPr id="3" name="2 Marcador de contenido"/>
          <p:cNvSpPr>
            <a:spLocks noGrp="1"/>
          </p:cNvSpPr>
          <p:nvPr>
            <p:ph sz="quarter" idx="1"/>
          </p:nvPr>
        </p:nvSpPr>
        <p:spPr/>
        <p:txBody>
          <a:bodyPr/>
          <a:lstStyle/>
          <a:p>
            <a:r>
              <a:rPr lang="es-ES" dirty="0"/>
              <a:t>Frederiksberg Palace ( danés : Frederiksberg Slot) es un barroco residencia, ubicada en Frederiksberg , Dinamarca , junto al Zoo de Copenhague .</a:t>
            </a:r>
          </a:p>
          <a:p>
            <a:r>
              <a:rPr lang="es-ES" dirty="0"/>
              <a:t> Ordena una vista impresionante sobre Frederiksberg Park , originalmente diseñado como un jardín del palacio en el estilo barroco. </a:t>
            </a:r>
          </a:p>
          <a:p>
            <a:r>
              <a:rPr lang="es-ES" dirty="0"/>
              <a:t>Construido y extendió desde 1699 hasta 1735, el palacio sirvió como residencia de verano de la familia real hasta el siglo de mid-19th. </a:t>
            </a:r>
          </a:p>
          <a:p>
            <a:r>
              <a:rPr lang="es-ES" dirty="0"/>
              <a:t>Desde 1869, es la sede de la Real Academia de Oficiales del Ejército danés . </a:t>
            </a:r>
          </a:p>
        </p:txBody>
      </p:sp>
    </p:spTree>
    <p:extLst>
      <p:ext uri="{BB962C8B-B14F-4D97-AF65-F5344CB8AC3E}">
        <p14:creationId xmlns:p14="http://schemas.microsoft.com/office/powerpoint/2010/main" val="4128454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355160" cy="5721499"/>
          </a:xfrm>
        </p:spPr>
        <p:txBody>
          <a:bodyPr/>
          <a:lstStyle/>
          <a:p>
            <a:r>
              <a:rPr lang="es-ES" dirty="0"/>
              <a:t>El palacio tiene vistas Frederiksberg Park , que se remonta al palacio por primera vez en 1703. </a:t>
            </a:r>
          </a:p>
          <a:p>
            <a:r>
              <a:rPr lang="es-ES" dirty="0"/>
              <a:t>En ese momento, fue diseñado por HH Scheel con la asistencia de jardín arquitecto JC Krieger como un jardín barroco estrictamente simétrico con cascadas e hileras de tilos a lo largo de la terraza del palacio. </a:t>
            </a:r>
          </a:p>
          <a:p>
            <a:r>
              <a:rPr lang="es-ES" dirty="0"/>
              <a:t>Desde 1795 hasta 1804, fue rediseñado por Peter Pedersen como un jardín Inglés paisajista con los sinuosos senderos, lagos, islas y canales que se pueden ver hoy en día. </a:t>
            </a:r>
          </a:p>
          <a:p>
            <a:r>
              <a:rPr lang="es-ES" dirty="0"/>
              <a:t>Fue durante este período que el Summerhouse chino ( Andreas Kirkerup , 1801) y el templo de Apis (NA Abildgaard, 1804) se les  han añadido. </a:t>
            </a:r>
          </a:p>
          <a:p>
            <a:endParaRPr lang="es-ES" dirty="0"/>
          </a:p>
        </p:txBody>
      </p:sp>
    </p:spTree>
    <p:extLst>
      <p:ext uri="{BB962C8B-B14F-4D97-AF65-F5344CB8AC3E}">
        <p14:creationId xmlns:p14="http://schemas.microsoft.com/office/powerpoint/2010/main" val="3271653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7774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7384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990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35855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776827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7071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3294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2960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2878316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624736"/>
          </a:xfrm>
          <a:prstGeom prst="rect">
            <a:avLst/>
          </a:prstGeom>
        </p:spPr>
      </p:pic>
    </p:spTree>
    <p:extLst>
      <p:ext uri="{BB962C8B-B14F-4D97-AF65-F5344CB8AC3E}">
        <p14:creationId xmlns:p14="http://schemas.microsoft.com/office/powerpoint/2010/main" val="3201997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391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4610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Copenhague Botanic Garden</a:t>
            </a:r>
          </a:p>
        </p:txBody>
      </p:sp>
      <p:sp>
        <p:nvSpPr>
          <p:cNvPr id="3" name="2 Marcador de contenido"/>
          <p:cNvSpPr>
            <a:spLocks noGrp="1"/>
          </p:cNvSpPr>
          <p:nvPr>
            <p:ph sz="quarter" idx="1"/>
          </p:nvPr>
        </p:nvSpPr>
        <p:spPr/>
        <p:txBody>
          <a:bodyPr>
            <a:normAutofit lnSpcReduction="10000"/>
          </a:bodyPr>
          <a:lstStyle/>
          <a:p>
            <a:r>
              <a:rPr lang="es-ES" dirty="0"/>
              <a:t>La Universidad de Copenhague Botanical Garden ( danés : Botanisk tienen), por lo general se refiere simplemente como Jardín Botánico de Copenhague, es un jardín botánico situado en el centro de Copenhague , Dinamarca . Cubre un área de 10 hectáreas y es especialmente conocido por su extenso complejo de históricos invernaderos datan de 1874. </a:t>
            </a:r>
          </a:p>
          <a:p>
            <a:r>
              <a:rPr lang="es-ES" dirty="0"/>
              <a:t>El jardín forma parte del Museo de Historia Natural de Dinamarca , que a su vez forma parte de la Universidad de Copenhague, Facultad de Ciencias . Sirve tanto para la investigación, educación y recreación. </a:t>
            </a:r>
          </a:p>
          <a:p>
            <a:endParaRPr lang="es-ES" dirty="0"/>
          </a:p>
        </p:txBody>
      </p:sp>
    </p:spTree>
    <p:extLst>
      <p:ext uri="{BB962C8B-B14F-4D97-AF65-F5344CB8AC3E}">
        <p14:creationId xmlns:p14="http://schemas.microsoft.com/office/powerpoint/2010/main" val="3348139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643192" cy="5721499"/>
          </a:xfrm>
        </p:spPr>
        <p:txBody>
          <a:bodyPr>
            <a:normAutofit fontScale="92500"/>
          </a:bodyPr>
          <a:lstStyle/>
          <a:p>
            <a:r>
              <a:rPr lang="es-ES" dirty="0"/>
              <a:t>El Jardín Botánico es un jardín informal con entrada gratuita. Hay conservatorios , un museo y herbario , una biblioteca (entrada por la cita solamente) un taller de plantas, semillas y una pequeña selección de equipos de jardín y lugar para comer.</a:t>
            </a:r>
          </a:p>
          <a:p>
            <a:r>
              <a:rPr lang="es-ES" dirty="0"/>
              <a:t>Los jardines botánicos contienen más de 13.000 especies , casi todas las cuales han sido recogidos en el medio silvestre. </a:t>
            </a:r>
          </a:p>
          <a:p>
            <a:r>
              <a:rPr lang="es-ES" dirty="0"/>
              <a:t>El jardín está organizado en diferentes secciones que incluyen: plantas danesas (600 especies), plantas perennes (1.100 especies), plantas anuales (1.100 especies), jardines de roca con las plantas de las zonas montañosas del centro y el sur de Europa y la colina de coníferas plantadas de coníferas árboles. </a:t>
            </a:r>
          </a:p>
          <a:p>
            <a:r>
              <a:rPr lang="es-ES" dirty="0"/>
              <a:t>. </a:t>
            </a:r>
          </a:p>
        </p:txBody>
      </p:sp>
    </p:spTree>
    <p:extLst>
      <p:ext uri="{BB962C8B-B14F-4D97-AF65-F5344CB8AC3E}">
        <p14:creationId xmlns:p14="http://schemas.microsoft.com/office/powerpoint/2010/main" val="3743423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Una de las nuevas inclusiones es un jardín de  rododendros </a:t>
            </a:r>
          </a:p>
          <a:p>
            <a:r>
              <a:rPr lang="es-ES" dirty="0"/>
              <a:t>El jardín tiene muchas especies de árboles hermosos.</a:t>
            </a:r>
          </a:p>
          <a:p>
            <a:r>
              <a:rPr lang="es-ES" dirty="0"/>
              <a:t> El árbol más antiguo de los jardines es una Taxodium desde 1806 que se ha movido aquí desde su  ubicación anterior a la edad de 60 años. </a:t>
            </a:r>
          </a:p>
          <a:p>
            <a:r>
              <a:rPr lang="es-ES" dirty="0"/>
              <a:t> Los jardines tienen 27 invernaderos. El más notable es el 3000 m²  desde 1874. La Casa de las Palmeras en el centro tiene 16 metros de alto y tiene estrechas escaleras de hierro fundido escaleras de caracol que conducen a un pasillo en la parte superior.</a:t>
            </a:r>
          </a:p>
        </p:txBody>
      </p:sp>
    </p:spTree>
    <p:extLst>
      <p:ext uri="{BB962C8B-B14F-4D97-AF65-F5344CB8AC3E}">
        <p14:creationId xmlns:p14="http://schemas.microsoft.com/office/powerpoint/2010/main" val="584661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99176" cy="5649491"/>
          </a:xfrm>
        </p:spPr>
        <p:txBody>
          <a:bodyPr>
            <a:normAutofit/>
          </a:bodyPr>
          <a:lstStyle/>
          <a:p>
            <a:r>
              <a:rPr lang="es-ES" dirty="0"/>
              <a:t>Las plantas incluyen una palmera a partir de 1824 y una buena colección de cícadas , algunos OGF que tienen más de 100 años de edad. </a:t>
            </a:r>
          </a:p>
          <a:p>
            <a:r>
              <a:rPr lang="es-ES" dirty="0"/>
              <a:t>A cincuenta metros de largo casa invernadero con una amplia colección de cactus y otras plantas suculentas , mientras que otra se albergan orquídeas y begonias .</a:t>
            </a:r>
          </a:p>
          <a:p>
            <a:r>
              <a:rPr lang="es-ES" dirty="0"/>
              <a:t> Un moderno invernadero se dedica a caudiciformes .</a:t>
            </a:r>
          </a:p>
          <a:p>
            <a:r>
              <a:rPr lang="es-ES" dirty="0"/>
              <a:t> El jardín también cuenta con un especial aire acondicionado de efecto invernadero que puede volver a crear entornos adecuados para las plantas del Ártico.</a:t>
            </a:r>
          </a:p>
          <a:p>
            <a:pPr marL="0" indent="0">
              <a:buNone/>
            </a:pPr>
            <a:endParaRPr lang="es-ES" dirty="0"/>
          </a:p>
        </p:txBody>
      </p:sp>
    </p:spTree>
    <p:extLst>
      <p:ext uri="{BB962C8B-B14F-4D97-AF65-F5344CB8AC3E}">
        <p14:creationId xmlns:p14="http://schemas.microsoft.com/office/powerpoint/2010/main" val="1621390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571184" cy="5289451"/>
          </a:xfrm>
        </p:spPr>
        <p:txBody>
          <a:bodyPr/>
          <a:lstStyle/>
          <a:p>
            <a:r>
              <a:rPr lang="es-ES" dirty="0"/>
              <a:t>El Museo Botánico de la universidad  y el herbario se encuentran en un inmueble situado en el jardín, dando al personal del jardín fácil acceso a las obras de referencia  con más de 2 millones de ejemplares de plantas secas</a:t>
            </a:r>
          </a:p>
          <a:p>
            <a:endParaRPr lang="es-ES" dirty="0"/>
          </a:p>
        </p:txBody>
      </p:sp>
    </p:spTree>
    <p:extLst>
      <p:ext uri="{BB962C8B-B14F-4D97-AF65-F5344CB8AC3E}">
        <p14:creationId xmlns:p14="http://schemas.microsoft.com/office/powerpoint/2010/main" val="3938923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Palm House, Copenhague Botánico garde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303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6678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Botanisk Laboratorium - jardín sid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965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0754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0161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9732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8923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5855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5646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0480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3832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2526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0"/>
            <a:ext cx="4824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8636"/>
            <a:ext cx="4572000" cy="6858000"/>
          </a:xfrm>
          <a:prstGeom prst="rect">
            <a:avLst/>
          </a:prstGeom>
        </p:spPr>
      </p:pic>
    </p:spTree>
    <p:extLst>
      <p:ext uri="{BB962C8B-B14F-4D97-AF65-F5344CB8AC3E}">
        <p14:creationId xmlns:p14="http://schemas.microsoft.com/office/powerpoint/2010/main" val="1752290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66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4723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526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Copenhague</a:t>
            </a:r>
          </a:p>
        </p:txBody>
      </p:sp>
      <p:sp>
        <p:nvSpPr>
          <p:cNvPr id="3" name="2 Marcador de contenido"/>
          <p:cNvSpPr>
            <a:spLocks noGrp="1"/>
          </p:cNvSpPr>
          <p:nvPr>
            <p:ph sz="quarter" idx="1"/>
          </p:nvPr>
        </p:nvSpPr>
        <p:spPr/>
        <p:txBody>
          <a:bodyPr>
            <a:normAutofit/>
          </a:bodyPr>
          <a:lstStyle/>
          <a:p>
            <a:r>
              <a:rPr lang="es-ES" dirty="0"/>
              <a:t>Copenhague es una ciudad verde bien dotada de espacios abiertos. </a:t>
            </a:r>
          </a:p>
          <a:p>
            <a:r>
              <a:rPr lang="es-ES" dirty="0"/>
              <a:t>Cuenta con un sistema amplio y bien distribuido de parques que actúan como sedes de una amplia gama de eventos y la vida urbana.</a:t>
            </a:r>
          </a:p>
          <a:p>
            <a:r>
              <a:rPr lang="es-ES" dirty="0"/>
              <a:t> Como complemento a los parques regulares, hay una serie de agradables jardines públicos y algunos cementerios se duplica como parques. </a:t>
            </a:r>
          </a:p>
          <a:p>
            <a:r>
              <a:rPr lang="es-ES" dirty="0"/>
              <a:t>Es política oficial municipal en Copenhague que todos los ciudadanos para el año 2015 debe ser capaz de llegar a un parque o a la playa a pie en menos de 15 minutos.</a:t>
            </a:r>
          </a:p>
        </p:txBody>
      </p:sp>
    </p:spTree>
    <p:extLst>
      <p:ext uri="{BB962C8B-B14F-4D97-AF65-F5344CB8AC3E}">
        <p14:creationId xmlns:p14="http://schemas.microsoft.com/office/powerpoint/2010/main" val="99004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5721499"/>
          </a:xfrm>
        </p:spPr>
        <p:txBody>
          <a:bodyPr>
            <a:normAutofit/>
          </a:bodyPr>
          <a:lstStyle/>
          <a:p>
            <a:r>
              <a:rPr lang="es-ES" dirty="0"/>
              <a:t>Jardín del Rey , el jardín del castillo de Rosenborg , es el más antiguo y más visitado parque en Copenhague.</a:t>
            </a:r>
          </a:p>
          <a:p>
            <a:r>
              <a:rPr lang="es-ES" dirty="0"/>
              <a:t> Su jardín fue iniciado por Christian IV en 1606. </a:t>
            </a:r>
          </a:p>
          <a:p>
            <a:r>
              <a:rPr lang="es-ES" dirty="0"/>
              <a:t>Cada año se ve a más de 2,5 millones de visitantes,   y en los meses de verano se llena de bañistas, picknickers y jugadores de pelota. </a:t>
            </a:r>
          </a:p>
          <a:p>
            <a:r>
              <a:rPr lang="es-ES" dirty="0"/>
              <a:t>También sirve como un jardín de esculturas con una exposición permanente , así como exposiciones temporales durante el verano. </a:t>
            </a:r>
          </a:p>
          <a:p>
            <a:r>
              <a:rPr lang="es-ES" dirty="0"/>
              <a:t>Al norte del Jardín del Rey una serie de parques forman una hebra verde corriendo justo por el centro de la ciudad.</a:t>
            </a:r>
          </a:p>
        </p:txBody>
      </p:sp>
    </p:spTree>
    <p:extLst>
      <p:ext uri="{BB962C8B-B14F-4D97-AF65-F5344CB8AC3E}">
        <p14:creationId xmlns:p14="http://schemas.microsoft.com/office/powerpoint/2010/main" val="2896296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5721499"/>
          </a:xfrm>
        </p:spPr>
        <p:txBody>
          <a:bodyPr>
            <a:normAutofit/>
          </a:bodyPr>
          <a:lstStyle/>
          <a:p>
            <a:r>
              <a:rPr lang="es-ES" dirty="0"/>
              <a:t> Éstos se construyen sobre las antiguas murallas de la ciudad e incluyen Østre Anlaeg  y Ørsted Parque , así como el Jardín Botánico , que es particularmente conocido  por un gran complejo de invernaderos del de siglo XIX  donados por Carlsberg fundador JC Jacobsen. . Fælledparken  en la parte norte de la ciudad, a 58 hectáreas , el más grande parque en Copenhague. </a:t>
            </a:r>
          </a:p>
          <a:p>
            <a:r>
              <a:rPr lang="es-ES" dirty="0"/>
              <a:t> Es popular por los deportes y alberga una serie de eventos anuales, incluyendo un concierto gratuito a la ópera en la apertura de la temporada de ópera, otros conciertos al aire libre, Carnaval , Día del Trabajo y la celebración de Copenhague Grand Prix Histórico , que es una carrera para coches antiguos . </a:t>
            </a:r>
          </a:p>
        </p:txBody>
      </p:sp>
    </p:spTree>
    <p:extLst>
      <p:ext uri="{BB962C8B-B14F-4D97-AF65-F5344CB8AC3E}">
        <p14:creationId xmlns:p14="http://schemas.microsoft.com/office/powerpoint/2010/main" val="3374802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649491"/>
          </a:xfrm>
        </p:spPr>
        <p:txBody>
          <a:bodyPr/>
          <a:lstStyle/>
          <a:p>
            <a:r>
              <a:rPr lang="es-ES" dirty="0"/>
              <a:t>Otro parque popular es el Jardín de Frederiksberg , que es de 32 hectáreas, romántico paisaje parque. Alberga una gran colonia de muy mansos garzas reales junto con otras aves acuáticas .</a:t>
            </a:r>
          </a:p>
          <a:p>
            <a:r>
              <a:rPr lang="es-ES" dirty="0"/>
              <a:t> El parque también ofrece puntos de vista de los elefantes y la casa del elefante, diseñado por el famoso arquitecto británico Norman Foster , en el adyacente parque zoológico de Copenhague . </a:t>
            </a:r>
          </a:p>
          <a:p>
            <a:endParaRPr lang="es-ES" dirty="0"/>
          </a:p>
        </p:txBody>
      </p:sp>
    </p:spTree>
    <p:extLst>
      <p:ext uri="{BB962C8B-B14F-4D97-AF65-F5344CB8AC3E}">
        <p14:creationId xmlns:p14="http://schemas.microsoft.com/office/powerpoint/2010/main" val="16720859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678788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6293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2377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4789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58043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1" y="0"/>
            <a:ext cx="4676963" cy="6858000"/>
          </a:xfrm>
          <a:prstGeom prst="rect">
            <a:avLst/>
          </a:prstGeom>
        </p:spPr>
      </p:pic>
    </p:spTree>
    <p:extLst>
      <p:ext uri="{BB962C8B-B14F-4D97-AF65-F5344CB8AC3E}">
        <p14:creationId xmlns:p14="http://schemas.microsoft.com/office/powerpoint/2010/main" val="35538816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73" y="216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25152"/>
            <a:ext cx="4644008" cy="6858000"/>
          </a:xfrm>
          <a:prstGeom prst="rect">
            <a:avLst/>
          </a:prstGeom>
        </p:spPr>
      </p:pic>
    </p:spTree>
    <p:extLst>
      <p:ext uri="{BB962C8B-B14F-4D97-AF65-F5344CB8AC3E}">
        <p14:creationId xmlns:p14="http://schemas.microsoft.com/office/powerpoint/2010/main" val="29676852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3" y="33826"/>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33826"/>
            <a:ext cx="4499992" cy="6858000"/>
          </a:xfrm>
          <a:prstGeom prst="rect">
            <a:avLst/>
          </a:prstGeom>
        </p:spPr>
      </p:pic>
    </p:spTree>
    <p:extLst>
      <p:ext uri="{BB962C8B-B14F-4D97-AF65-F5344CB8AC3E}">
        <p14:creationId xmlns:p14="http://schemas.microsoft.com/office/powerpoint/2010/main" val="810589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7796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5474160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62844"/>
            <a:ext cx="4176464" cy="679515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7" y="0"/>
            <a:ext cx="4860903" cy="6939935"/>
          </a:xfrm>
          <a:prstGeom prst="rect">
            <a:avLst/>
          </a:prstGeom>
        </p:spPr>
      </p:pic>
    </p:spTree>
    <p:extLst>
      <p:ext uri="{BB962C8B-B14F-4D97-AF65-F5344CB8AC3E}">
        <p14:creationId xmlns:p14="http://schemas.microsoft.com/office/powerpoint/2010/main" val="633656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305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7355213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7970438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5347670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0"/>
            <a:ext cx="8784976" cy="6597352"/>
          </a:xfrm>
          <a:prstGeom prst="rect">
            <a:avLst/>
          </a:prstGeom>
        </p:spPr>
      </p:pic>
    </p:spTree>
    <p:extLst>
      <p:ext uri="{BB962C8B-B14F-4D97-AF65-F5344CB8AC3E}">
        <p14:creationId xmlns:p14="http://schemas.microsoft.com/office/powerpoint/2010/main" val="707486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4252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92265"/>
          </a:xfrm>
          <a:prstGeom prst="rect">
            <a:avLst/>
          </a:prstGeom>
        </p:spPr>
      </p:pic>
    </p:spTree>
    <p:extLst>
      <p:ext uri="{BB962C8B-B14F-4D97-AF65-F5344CB8AC3E}">
        <p14:creationId xmlns:p14="http://schemas.microsoft.com/office/powerpoint/2010/main" val="11668144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5629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38957744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833682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29608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360526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5095"/>
          </a:xfrm>
          <a:prstGeom prst="rect">
            <a:avLst/>
          </a:prstGeom>
        </p:spPr>
      </p:pic>
    </p:spTree>
    <p:extLst>
      <p:ext uri="{BB962C8B-B14F-4D97-AF65-F5344CB8AC3E}">
        <p14:creationId xmlns:p14="http://schemas.microsoft.com/office/powerpoint/2010/main" val="42800489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6047160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44849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41477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16632"/>
            <a:ext cx="8964488" cy="6741368"/>
          </a:xfrm>
          <a:prstGeom prst="rect">
            <a:avLst/>
          </a:prstGeom>
        </p:spPr>
      </p:pic>
    </p:spTree>
    <p:extLst>
      <p:ext uri="{BB962C8B-B14F-4D97-AF65-F5344CB8AC3E}">
        <p14:creationId xmlns:p14="http://schemas.microsoft.com/office/powerpoint/2010/main" val="6067615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3628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44750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71958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98089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8299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25372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648"/>
            <a:ext cx="9144000" cy="6214447"/>
          </a:xfrm>
          <a:prstGeom prst="rect">
            <a:avLst/>
          </a:prstGeom>
        </p:spPr>
      </p:pic>
    </p:spTree>
    <p:extLst>
      <p:ext uri="{BB962C8B-B14F-4D97-AF65-F5344CB8AC3E}">
        <p14:creationId xmlns:p14="http://schemas.microsoft.com/office/powerpoint/2010/main" val="26700148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589336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0648"/>
            <a:ext cx="8964488" cy="6480720"/>
          </a:xfrm>
          <a:prstGeom prst="rect">
            <a:avLst/>
          </a:prstGeom>
        </p:spPr>
      </p:pic>
    </p:spTree>
    <p:extLst>
      <p:ext uri="{BB962C8B-B14F-4D97-AF65-F5344CB8AC3E}">
        <p14:creationId xmlns:p14="http://schemas.microsoft.com/office/powerpoint/2010/main" val="6682532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3077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76407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142047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1972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39442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69720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4730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92682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0"/>
            <a:ext cx="7620000" cy="6525344"/>
          </a:xfrm>
          <a:prstGeom prst="rect">
            <a:avLst/>
          </a:prstGeom>
        </p:spPr>
      </p:pic>
    </p:spTree>
    <p:extLst>
      <p:ext uri="{BB962C8B-B14F-4D97-AF65-F5344CB8AC3E}">
        <p14:creationId xmlns:p14="http://schemas.microsoft.com/office/powerpoint/2010/main" val="3024818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Gavnoe Castle Park</a:t>
            </a:r>
          </a:p>
        </p:txBody>
      </p:sp>
      <p:sp>
        <p:nvSpPr>
          <p:cNvPr id="3" name="2 Marcador de contenido"/>
          <p:cNvSpPr>
            <a:spLocks noGrp="1"/>
          </p:cNvSpPr>
          <p:nvPr>
            <p:ph sz="quarter" idx="1"/>
          </p:nvPr>
        </p:nvSpPr>
        <p:spPr/>
        <p:txBody>
          <a:bodyPr>
            <a:normAutofit/>
          </a:bodyPr>
          <a:lstStyle/>
          <a:p>
            <a:r>
              <a:rPr lang="es-ES" dirty="0"/>
              <a:t>Gavnø es uno de los mayores tesoros culturales de Dinamarca con una historia única. El rey Valdemar II, el denominador en 1231 "Salón de Gavnø" en realidad era un castillo fortificado para proteger las costas de Dinamarca del Sur. Residentes Gavnø conducir también a la piratería lucrativa en el acto. Desde principios de los años 1400 a 1536 estuvo aquí una abadía para doncellas nobles. En 1737, los amantes del arte del Estado Conde Otto Thott Gavnø. Él es el fundador de la impresionante colección de pinturas del castillo, interiores de estilo rococó, así como manuscritos y libros. </a:t>
            </a:r>
          </a:p>
        </p:txBody>
      </p:sp>
    </p:spTree>
    <p:extLst>
      <p:ext uri="{BB962C8B-B14F-4D97-AF65-F5344CB8AC3E}">
        <p14:creationId xmlns:p14="http://schemas.microsoft.com/office/powerpoint/2010/main" val="20185349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571184" cy="5793507"/>
          </a:xfrm>
        </p:spPr>
        <p:txBody>
          <a:bodyPr>
            <a:normAutofit/>
          </a:bodyPr>
          <a:lstStyle/>
          <a:p>
            <a:r>
              <a:rPr lang="es-ES" dirty="0"/>
              <a:t>. Hoy en día el palacio privada habitada por el barón y la baronesa Reedtz-Thott, pero las partes del castillo se encuentra a disposición del público.</a:t>
            </a:r>
          </a:p>
          <a:p>
            <a:r>
              <a:rPr lang="es-ES" dirty="0"/>
              <a:t>El edificio principal y el parque </a:t>
            </a:r>
          </a:p>
          <a:p>
            <a:r>
              <a:rPr lang="es-ES" dirty="0"/>
              <a:t>Castle construcción comenzó en 1402 cuando la reina Margrethe en un listado de los dos únicos conventos de monjas dominicas en Dinamarca. Iglesia abacial de Gavnø ala sur es idéntica a la construcción de nonneklostrets años construidos 1402a ala norte está construido alrededor del año 1650 y está protegida. La construcción del ala este y el sur, tal y como aparece hoy en día se realiza en aprox. 1750 y protegido. Hay acceso público a la entrada de las partes del castillo y la capilla del palacio en el período de abril a septiembre. </a:t>
            </a:r>
          </a:p>
          <a:p>
            <a:endParaRPr lang="es-ES" dirty="0"/>
          </a:p>
          <a:p>
            <a:endParaRPr lang="es-ES" dirty="0"/>
          </a:p>
        </p:txBody>
      </p:sp>
    </p:spTree>
    <p:extLst>
      <p:ext uri="{BB962C8B-B14F-4D97-AF65-F5344CB8AC3E}">
        <p14:creationId xmlns:p14="http://schemas.microsoft.com/office/powerpoint/2010/main" val="17432162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99176" cy="5721499"/>
          </a:xfrm>
        </p:spPr>
        <p:txBody>
          <a:bodyPr>
            <a:normAutofit lnSpcReduction="10000"/>
          </a:bodyPr>
          <a:lstStyle/>
          <a:p>
            <a:r>
              <a:rPr lang="es-ES" dirty="0"/>
              <a:t> El parque que rodea el castillo es famoso por sus árboles raros, jardín de rosas y, sobre todo, su amplia exposición de los bulbos.</a:t>
            </a:r>
          </a:p>
          <a:p>
            <a:r>
              <a:rPr lang="es-ES" dirty="0"/>
              <a:t>El parque del castillo está construido en la década de 1750.</a:t>
            </a:r>
          </a:p>
          <a:p>
            <a:r>
              <a:rPr lang="es-ES" dirty="0"/>
              <a:t> Originalmente se trataba de un jardín a la francesa con influencia barroca con avenidas y parterres. Alrededor de 1850 se convirtieron en jardín de estilo paisajista Inglés, por lo que las superficies de hierba eran la visión más coherente del parque más abierto y libre. </a:t>
            </a:r>
          </a:p>
          <a:p>
            <a:r>
              <a:rPr lang="es-ES" dirty="0"/>
              <a:t>Precisamente este tipo de aislados nobles árboles y céspedes grandes apareció 100 años después de ser ideal para la construcción de un parque de tulipanes. </a:t>
            </a:r>
          </a:p>
        </p:txBody>
      </p:sp>
    </p:spTree>
    <p:extLst>
      <p:ext uri="{BB962C8B-B14F-4D97-AF65-F5344CB8AC3E}">
        <p14:creationId xmlns:p14="http://schemas.microsoft.com/office/powerpoint/2010/main" val="22178838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2290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6938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9756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73754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54151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19085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45903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5661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03857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8370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08042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3180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939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23140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1581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0352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8728845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95406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3838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1884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3864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64943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9386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Egeskow.-Odense</a:t>
            </a:r>
          </a:p>
        </p:txBody>
      </p:sp>
      <p:sp>
        <p:nvSpPr>
          <p:cNvPr id="3" name="2 Marcador de contenido"/>
          <p:cNvSpPr>
            <a:spLocks noGrp="1"/>
          </p:cNvSpPr>
          <p:nvPr>
            <p:ph sz="quarter" idx="1"/>
          </p:nvPr>
        </p:nvSpPr>
        <p:spPr/>
        <p:txBody>
          <a:bodyPr/>
          <a:lstStyle/>
          <a:p>
            <a:r>
              <a:rPr lang="es-ES" dirty="0"/>
              <a:t>El castillo de Egeskov (en danés Egeskov Slot) es un castillo que se encuentra localizado en el sur de la isla de Fionia, en Dinamarca. </a:t>
            </a:r>
          </a:p>
          <a:p>
            <a:r>
              <a:rPr lang="es-ES" dirty="0"/>
              <a:t>El castillo es el castillo de estilo renacentista mejor conservado de Europa, por lo que se refiere a castillos que se encuentren rodeados de agua. </a:t>
            </a:r>
          </a:p>
          <a:p>
            <a:r>
              <a:rPr lang="es-ES" dirty="0"/>
              <a:t>Aunque la historia de Egeskov se remonta al siglo XV, la estructura del castillo actual fue erigida por Frands Brockenhuus en 1554.</a:t>
            </a:r>
          </a:p>
        </p:txBody>
      </p:sp>
    </p:spTree>
    <p:extLst>
      <p:ext uri="{BB962C8B-B14F-4D97-AF65-F5344CB8AC3E}">
        <p14:creationId xmlns:p14="http://schemas.microsoft.com/office/powerpoint/2010/main" val="30102765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649491"/>
          </a:xfrm>
        </p:spPr>
        <p:txBody>
          <a:bodyPr>
            <a:normAutofit lnSpcReduction="10000"/>
          </a:bodyPr>
          <a:lstStyle/>
          <a:p>
            <a:r>
              <a:rPr lang="es-ES" dirty="0"/>
              <a:t>Debido a los problemas e inestabilidades causados por la Guerra Civil Danesa en 1534-1536 (conocida por la historiografía anglosajona y danesa como Guerra del conde, en danés Grevens fejde), una guerra civil que introdujo en Dinamarca la Reforma Protestante, la mayor parte de la nobleza danesa construyó sus residencias planificándolas como auténticas fortalezas.</a:t>
            </a:r>
          </a:p>
          <a:p>
            <a:r>
              <a:rPr lang="es-ES" dirty="0"/>
              <a:t> Así, el castillo está construido sobre pilotes de roble y localizado en un pequeño lago con una profundidad máxima de cinco metros. </a:t>
            </a:r>
          </a:p>
          <a:p>
            <a:r>
              <a:rPr lang="es-ES" dirty="0"/>
              <a:t>En un primer momento, el único acceso desde el exterior al castillo era a través de un puente levadizo.</a:t>
            </a:r>
          </a:p>
          <a:p>
            <a:r>
              <a:rPr lang="es-ES" dirty="0"/>
              <a:t> </a:t>
            </a:r>
          </a:p>
        </p:txBody>
      </p:sp>
    </p:spTree>
    <p:extLst>
      <p:ext uri="{BB962C8B-B14F-4D97-AF65-F5344CB8AC3E}">
        <p14:creationId xmlns:p14="http://schemas.microsoft.com/office/powerpoint/2010/main" val="29046462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643192" cy="5793507"/>
          </a:xfrm>
        </p:spPr>
        <p:txBody>
          <a:bodyPr>
            <a:normAutofit/>
          </a:bodyPr>
          <a:lstStyle/>
          <a:p>
            <a:r>
              <a:rPr lang="es-ES" dirty="0"/>
              <a:t>Según la leyenda, se necesitó un bosque entero de robles para construir los cimientos del edificio, y de ahí derivaría el nombre de Egeskov (bosque de robles).</a:t>
            </a:r>
          </a:p>
          <a:p>
            <a:r>
              <a:rPr lang="es-ES" dirty="0"/>
              <a:t>El castillo está rodeado por un antiguo parque, que abarca una superficie total de 200.000 metros cuadrados de terreno. </a:t>
            </a:r>
          </a:p>
          <a:p>
            <a:r>
              <a:rPr lang="es-ES" dirty="0"/>
              <a:t>El parque se encuentra dividido en un elevado número de jardines.</a:t>
            </a:r>
          </a:p>
          <a:p>
            <a:r>
              <a:rPr lang="es-ES" dirty="0"/>
              <a:t> El jardín renacentista destaca por sus fuentes, un camino de grava y figuras de arte topiario.4 </a:t>
            </a:r>
          </a:p>
          <a:p>
            <a:r>
              <a:rPr lang="es-ES" dirty="0"/>
              <a:t>El jardín de fuchsias, uno de los más grandes de Europa, contiene 104 especies diferente.</a:t>
            </a:r>
          </a:p>
          <a:p>
            <a:r>
              <a:rPr lang="es-ES" dirty="0"/>
              <a:t> </a:t>
            </a:r>
          </a:p>
        </p:txBody>
      </p:sp>
    </p:spTree>
    <p:extLst>
      <p:ext uri="{BB962C8B-B14F-4D97-AF65-F5344CB8AC3E}">
        <p14:creationId xmlns:p14="http://schemas.microsoft.com/office/powerpoint/2010/main" val="18012157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5721499"/>
          </a:xfrm>
        </p:spPr>
        <p:txBody>
          <a:bodyPr/>
          <a:lstStyle/>
          <a:p>
            <a:r>
              <a:rPr lang="es-ES" dirty="0"/>
              <a:t> Otros jardines inmediatos al castillo incluyen un jardín inglés, un jardín acuático, un jardín de hierbas, un jardín de verduras, y un jardín campesino. En los jardines también destacan cuatro laberintos de seto. El más antiguo es un laberinto que incluye un haya de varios cientos de años de edad. </a:t>
            </a:r>
          </a:p>
          <a:p>
            <a:r>
              <a:rPr lang="es-ES" dirty="0"/>
              <a:t>El laberinto más moderno es el laberinto de bambú, el mayor del mundo de dichas plantas.</a:t>
            </a:r>
          </a:p>
          <a:p>
            <a:r>
              <a:rPr lang="es-ES" dirty="0"/>
              <a:t> Destaca en él una torre en estilo chino en su centro, a la vez que un puente que parte de la torre proporciona la salida del laberinto. </a:t>
            </a:r>
          </a:p>
          <a:p>
            <a:r>
              <a:rPr lang="es-ES" dirty="0"/>
              <a:t>Existe también un reloj de sol diseñado por el poeta y matemático danés Piet Hein.</a:t>
            </a:r>
          </a:p>
          <a:p>
            <a:endParaRPr lang="es-ES" dirty="0"/>
          </a:p>
        </p:txBody>
      </p:sp>
    </p:spTree>
    <p:extLst>
      <p:ext uri="{BB962C8B-B14F-4D97-AF65-F5344CB8AC3E}">
        <p14:creationId xmlns:p14="http://schemas.microsoft.com/office/powerpoint/2010/main" val="25930716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10466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 y="0"/>
            <a:ext cx="9142082" cy="6858000"/>
          </a:xfrm>
          <a:prstGeom prst="rect">
            <a:avLst/>
          </a:prstGeom>
        </p:spPr>
      </p:pic>
    </p:spTree>
    <p:extLst>
      <p:ext uri="{BB962C8B-B14F-4D97-AF65-F5344CB8AC3E}">
        <p14:creationId xmlns:p14="http://schemas.microsoft.com/office/powerpoint/2010/main" val="1461880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578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0454"/>
            <a:ext cx="9144000" cy="6817091"/>
          </a:xfrm>
          <a:prstGeom prst="rect">
            <a:avLst/>
          </a:prstGeom>
        </p:spPr>
      </p:pic>
    </p:spTree>
    <p:extLst>
      <p:ext uri="{BB962C8B-B14F-4D97-AF65-F5344CB8AC3E}">
        <p14:creationId xmlns:p14="http://schemas.microsoft.com/office/powerpoint/2010/main" val="32700135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54"/>
            <a:ext cx="9144000" cy="6854092"/>
          </a:xfrm>
          <a:prstGeom prst="rect">
            <a:avLst/>
          </a:prstGeom>
        </p:spPr>
      </p:pic>
    </p:spTree>
    <p:extLst>
      <p:ext uri="{BB962C8B-B14F-4D97-AF65-F5344CB8AC3E}">
        <p14:creationId xmlns:p14="http://schemas.microsoft.com/office/powerpoint/2010/main" val="31153235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1316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728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2535532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52115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0985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56054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1580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08841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33249001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13522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57960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422127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7809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13401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0503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81" y="0"/>
            <a:ext cx="8926838" cy="6858000"/>
          </a:xfrm>
          <a:prstGeom prst="rect">
            <a:avLst/>
          </a:prstGeom>
        </p:spPr>
      </p:pic>
    </p:spTree>
    <p:extLst>
      <p:ext uri="{BB962C8B-B14F-4D97-AF65-F5344CB8AC3E}">
        <p14:creationId xmlns:p14="http://schemas.microsoft.com/office/powerpoint/2010/main" val="31178191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70180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429193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98226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094877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028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66731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TotalTime>
  <Words>1911</Words>
  <Application>Microsoft Office PowerPoint</Application>
  <PresentationFormat>Presentación en pantalla (4:3)</PresentationFormat>
  <Paragraphs>114</Paragraphs>
  <Slides>143</Slides>
  <Notes>23</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143</vt:i4>
      </vt:variant>
    </vt:vector>
  </HeadingPairs>
  <TitlesOfParts>
    <vt:vector size="149" baseType="lpstr">
      <vt:lpstr>Calibri</vt:lpstr>
      <vt:lpstr>Century Schoolbook</vt:lpstr>
      <vt:lpstr>Wingdings</vt:lpstr>
      <vt:lpstr>Wingdings 2</vt:lpstr>
      <vt:lpstr>Default Theme</vt:lpstr>
      <vt:lpstr>Mirador</vt:lpstr>
      <vt:lpstr>EUROPA.-LA VUELTA AL MUNDO EN 885 JARDINES.-DINAMARCA</vt:lpstr>
      <vt:lpstr>Frederiksberg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Copenhague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Gavnoe Castle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Egeskow.-Odense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JARDINES.-DINAMARCA</dc:title>
  <dc:creator>Josep</dc:creator>
  <cp:lastModifiedBy>Usuario</cp:lastModifiedBy>
  <cp:revision>5</cp:revision>
  <dcterms:created xsi:type="dcterms:W3CDTF">2013-09-11T11:32:15Z</dcterms:created>
  <dcterms:modified xsi:type="dcterms:W3CDTF">2018-03-10T05:13:15Z</dcterms:modified>
</cp:coreProperties>
</file>