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76" autoAdjust="0"/>
  </p:normalViewPr>
  <p:slideViewPr>
    <p:cSldViewPr>
      <p:cViewPr varScale="1">
        <p:scale>
          <a:sx n="103" d="100"/>
          <a:sy n="103" d="100"/>
        </p:scale>
        <p:origin x="1776" y="108"/>
      </p:cViewPr>
      <p:guideLst>
        <p:guide orient="horz" pos="2160"/>
        <p:guide pos="2880"/>
      </p:guideLst>
    </p:cSldViewPr>
  </p:slideViewPr>
  <p:notesTextViewPr>
    <p:cViewPr>
      <p:scale>
        <a:sx n="1" d="1"/>
        <a:sy n="1" d="1"/>
      </p:scale>
      <p:origin x="0" y="0"/>
    </p:cViewPr>
  </p:notesTextViewPr>
  <p:sorterViewPr>
    <p:cViewPr>
      <p:scale>
        <a:sx n="100" d="100"/>
        <a:sy n="100" d="100"/>
      </p:scale>
      <p:origin x="0" y="4079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B5CCA7-FFAC-41B2-8CE8-3CBE0562A6B2}"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5E747F-6812-43F5-93B5-142B8A1BF319}" type="slidenum">
              <a:rPr lang="es-ES" smtClean="0"/>
              <a:t>‹Nº›</a:t>
            </a:fld>
            <a:endParaRPr lang="es-ES" dirty="0"/>
          </a:p>
        </p:txBody>
      </p:sp>
    </p:spTree>
    <p:extLst>
      <p:ext uri="{BB962C8B-B14F-4D97-AF65-F5344CB8AC3E}">
        <p14:creationId xmlns:p14="http://schemas.microsoft.com/office/powerpoint/2010/main" val="51544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Dinamarca.-Gavnoe Park</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836045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Dinamarca.-Gavnoe Park</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73882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Dinamarca.-Gavnoe Park</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54123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52D3FA-24BA-4938-986A-CE29766C5923}" type="slidenum">
              <a:rPr lang="es-ES_tradnl">
                <a:solidFill>
                  <a:prstClr val="black"/>
                </a:solidFill>
                <a:latin typeface="Times New Roman" pitchFamily="18" charset="0"/>
              </a:rPr>
              <a:pPr eaLnBrk="1" hangingPunct="1"/>
              <a:t>10</a:t>
            </a:fld>
            <a:endParaRPr lang="es-ES_tradnl"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Castle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E9F8BC-8634-48C6-9AF2-6AC576EF5039}" type="slidenum">
              <a:rPr lang="es-ES_tradnl">
                <a:solidFill>
                  <a:prstClr val="black"/>
                </a:solidFill>
                <a:latin typeface="Times New Roman" pitchFamily="18" charset="0"/>
              </a:rPr>
              <a:pPr eaLnBrk="1" hangingPunct="1"/>
              <a:t>11</a:t>
            </a:fld>
            <a:endParaRPr lang="es-ES_tradnl"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E5AAD7-F4DC-40FC-AF79-9A949DCF5C1E}" type="slidenum">
              <a:rPr lang="es-ES_tradnl">
                <a:solidFill>
                  <a:prstClr val="black"/>
                </a:solidFill>
                <a:latin typeface="Times New Roman" pitchFamily="18" charset="0"/>
              </a:rPr>
              <a:pPr eaLnBrk="1" hangingPunct="1"/>
              <a:t>12</a:t>
            </a:fld>
            <a:endParaRPr lang="es-ES_tradnl"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523342-32A6-414E-88B9-7AE50FF480E1}" type="slidenum">
              <a:rPr lang="es-ES_tradnl">
                <a:solidFill>
                  <a:prstClr val="black"/>
                </a:solidFill>
                <a:latin typeface="Times New Roman" pitchFamily="18" charset="0"/>
              </a:rPr>
              <a:pPr eaLnBrk="1" hangingPunct="1"/>
              <a:t>13</a:t>
            </a:fld>
            <a:endParaRPr lang="es-ES_tradnl" dirty="0">
              <a:solidFill>
                <a:prstClr val="black"/>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2C6B42-7EFE-411D-93EB-52B490E8393A}" type="slidenum">
              <a:rPr lang="es-ES_tradnl">
                <a:solidFill>
                  <a:prstClr val="black"/>
                </a:solidFill>
                <a:latin typeface="Times New Roman" pitchFamily="18" charset="0"/>
              </a:rPr>
              <a:pPr eaLnBrk="1" hangingPunct="1"/>
              <a:t>14</a:t>
            </a:fld>
            <a:endParaRPr lang="es-ES_tradnl" dirty="0">
              <a:solidFill>
                <a:prstClr val="black"/>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0F5BF4-564B-4A5C-ACD8-3A78C04783B9}" type="slidenum">
              <a:rPr lang="es-ES_tradnl">
                <a:solidFill>
                  <a:prstClr val="black"/>
                </a:solidFill>
                <a:latin typeface="Times New Roman" pitchFamily="18" charset="0"/>
              </a:rPr>
              <a:pPr eaLnBrk="1" hangingPunct="1"/>
              <a:t>15</a:t>
            </a:fld>
            <a:endParaRPr lang="es-ES_tradnl" dirty="0">
              <a:solidFill>
                <a:prstClr val="black"/>
              </a:solidFill>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E0F124-69F1-463E-BDE0-DDE98F82F964}" type="slidenum">
              <a:rPr lang="es-ES_tradnl">
                <a:solidFill>
                  <a:prstClr val="black"/>
                </a:solidFill>
                <a:latin typeface="Times New Roman" pitchFamily="18" charset="0"/>
              </a:rPr>
              <a:pPr eaLnBrk="1" hangingPunct="1"/>
              <a:t>16</a:t>
            </a:fld>
            <a:endParaRPr lang="es-ES_tradnl" dirty="0">
              <a:solidFill>
                <a:prstClr val="black"/>
              </a:solidFill>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F92D48F-1B16-4B41-9F21-103BDABD797F}" type="slidenum">
              <a:rPr lang="es-ES_tradnl">
                <a:solidFill>
                  <a:prstClr val="black"/>
                </a:solidFill>
                <a:latin typeface="Times New Roman" pitchFamily="18" charset="0"/>
              </a:rPr>
              <a:pPr eaLnBrk="1" hangingPunct="1"/>
              <a:t>17</a:t>
            </a:fld>
            <a:endParaRPr lang="es-ES_tradnl" dirty="0">
              <a:solidFill>
                <a:prstClr val="black"/>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F94DDF-3B53-4F75-8CC9-E32EB0D405FC}" type="slidenum">
              <a:rPr lang="es-ES_tradnl">
                <a:solidFill>
                  <a:prstClr val="black"/>
                </a:solidFill>
                <a:latin typeface="Times New Roman" pitchFamily="18" charset="0"/>
              </a:rPr>
              <a:pPr eaLnBrk="1" hangingPunct="1"/>
              <a:t>18</a:t>
            </a:fld>
            <a:endParaRPr lang="es-ES_tradnl" dirty="0">
              <a:solidFill>
                <a:prstClr val="black"/>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48407DE-BF20-4037-8399-68EB46EC065A}" type="slidenum">
              <a:rPr lang="es-ES_tradnl">
                <a:solidFill>
                  <a:prstClr val="black"/>
                </a:solidFill>
                <a:latin typeface="Times New Roman" pitchFamily="18" charset="0"/>
              </a:rPr>
              <a:pPr eaLnBrk="1" hangingPunct="1"/>
              <a:t>19</a:t>
            </a:fld>
            <a:endParaRPr lang="es-ES_tradnl"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0168DE-A8E2-48A2-A718-CAEEC7D70D75}" type="slidenum">
              <a:rPr lang="es-ES_tradnl">
                <a:solidFill>
                  <a:prstClr val="black"/>
                </a:solidFill>
                <a:latin typeface="Times New Roman" pitchFamily="18" charset="0"/>
              </a:rPr>
              <a:pPr eaLnBrk="1" hangingPunct="1"/>
              <a:t>20</a:t>
            </a:fld>
            <a:endParaRPr lang="es-ES_tradnl"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291F83-471A-4B9B-930A-897C0D1D3CB4}" type="slidenum">
              <a:rPr lang="es-ES_tradnl">
                <a:solidFill>
                  <a:prstClr val="black"/>
                </a:solidFill>
                <a:latin typeface="Times New Roman" pitchFamily="18" charset="0"/>
              </a:rPr>
              <a:pPr eaLnBrk="1" hangingPunct="1"/>
              <a:t>21</a:t>
            </a:fld>
            <a:endParaRPr lang="es-ES_tradnl"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92D88A-3CD4-4216-B078-637BEA972AA0}" type="slidenum">
              <a:rPr lang="es-ES_tradnl">
                <a:solidFill>
                  <a:prstClr val="black"/>
                </a:solidFill>
                <a:latin typeface="Times New Roman" pitchFamily="18" charset="0"/>
              </a:rPr>
              <a:pPr eaLnBrk="1" hangingPunct="1"/>
              <a:t>22</a:t>
            </a:fld>
            <a:endParaRPr lang="es-ES_tradnl"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34E64-6705-4586-85E3-C98FC2E99C36}" type="slidenum">
              <a:rPr lang="es-ES_tradnl">
                <a:solidFill>
                  <a:prstClr val="black"/>
                </a:solidFill>
                <a:latin typeface="Times New Roman" pitchFamily="18" charset="0"/>
              </a:rPr>
              <a:pPr eaLnBrk="1" hangingPunct="1"/>
              <a:t>23</a:t>
            </a:fld>
            <a:endParaRPr lang="es-ES_tradnl" dirty="0">
              <a:solidFill>
                <a:prstClr val="black"/>
              </a:solidFill>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6C2DB9-6070-4E95-88C7-5E1C8C323F06}" type="slidenum">
              <a:rPr lang="es-ES_tradnl">
                <a:solidFill>
                  <a:prstClr val="black"/>
                </a:solidFill>
                <a:latin typeface="Times New Roman" pitchFamily="18" charset="0"/>
              </a:rPr>
              <a:pPr eaLnBrk="1" hangingPunct="1"/>
              <a:t>24</a:t>
            </a:fld>
            <a:endParaRPr lang="es-ES_tradnl" dirty="0">
              <a:solidFill>
                <a:prstClr val="black"/>
              </a:solidFill>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E6124B-75CD-4944-A70B-4D5D8D246E76}" type="slidenum">
              <a:rPr lang="es-ES_tradnl">
                <a:solidFill>
                  <a:prstClr val="black"/>
                </a:solidFill>
                <a:latin typeface="Times New Roman" pitchFamily="18" charset="0"/>
              </a:rPr>
              <a:pPr eaLnBrk="1" hangingPunct="1"/>
              <a:t>25</a:t>
            </a:fld>
            <a:endParaRPr lang="es-ES_tradnl"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FF2A64-2578-44C0-8947-BE6988146239}" type="slidenum">
              <a:rPr lang="es-ES_tradnl">
                <a:solidFill>
                  <a:prstClr val="black"/>
                </a:solidFill>
                <a:latin typeface="Times New Roman" pitchFamily="18" charset="0"/>
              </a:rPr>
              <a:pPr eaLnBrk="1" hangingPunct="1"/>
              <a:t>26</a:t>
            </a:fld>
            <a:endParaRPr lang="es-ES_tradnl" dirty="0">
              <a:solidFill>
                <a:prstClr val="black"/>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2037B7-156F-4356-9AE8-641297B3E892}" type="slidenum">
              <a:rPr lang="es-ES_tradnl">
                <a:solidFill>
                  <a:prstClr val="black"/>
                </a:solidFill>
                <a:latin typeface="Times New Roman" pitchFamily="18" charset="0"/>
              </a:rPr>
              <a:pPr eaLnBrk="1" hangingPunct="1"/>
              <a:t>27</a:t>
            </a:fld>
            <a:endParaRPr lang="es-ES_tradnl" dirty="0">
              <a:solidFill>
                <a:prstClr val="black"/>
              </a:solidFill>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F14EE4-D700-45AB-ABAA-4359F3F67EB0}" type="slidenum">
              <a:rPr lang="es-ES_tradnl">
                <a:solidFill>
                  <a:prstClr val="black"/>
                </a:solidFill>
                <a:latin typeface="Times New Roman" pitchFamily="18" charset="0"/>
              </a:rPr>
              <a:pPr eaLnBrk="1" hangingPunct="1"/>
              <a:t>28</a:t>
            </a:fld>
            <a:endParaRPr lang="es-ES_tradnl" dirty="0">
              <a:solidFill>
                <a:prstClr val="black"/>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Dinamarca.-Gavnoe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Dinamarca.-Gavnoe Park</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892241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776E68-A54A-4D0B-A1D9-795CF9D103DE}" type="slidenum">
              <a:rPr lang="es-ES_tradnl">
                <a:solidFill>
                  <a:prstClr val="black"/>
                </a:solidFill>
                <a:latin typeface="Times New Roman" pitchFamily="18" charset="0"/>
              </a:rPr>
              <a:pPr eaLnBrk="1" hangingPunct="1"/>
              <a:t>32</a:t>
            </a:fld>
            <a:endParaRPr lang="es-ES_tradnl" dirty="0">
              <a:solidFill>
                <a:prstClr val="black"/>
              </a:solidFill>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Landbohoejskolen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6023E30-FC28-4E2A-8D46-C3FBE6941293}" type="slidenum">
              <a:rPr lang="es-ES_tradnl">
                <a:solidFill>
                  <a:prstClr val="black"/>
                </a:solidFill>
                <a:latin typeface="Times New Roman" pitchFamily="18" charset="0"/>
              </a:rPr>
              <a:pPr eaLnBrk="1" hangingPunct="1"/>
              <a:t>33</a:t>
            </a:fld>
            <a:endParaRPr lang="es-ES_tradnl" dirty="0">
              <a:solidFill>
                <a:prstClr val="black"/>
              </a:solidFill>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Landbohoejskolen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9F24D9-F2F5-43D2-8EAE-5C3F96CF2710}" type="slidenum">
              <a:rPr lang="es-ES_tradnl">
                <a:solidFill>
                  <a:prstClr val="black"/>
                </a:solidFill>
                <a:latin typeface="Times New Roman" pitchFamily="18" charset="0"/>
              </a:rPr>
              <a:pPr eaLnBrk="1" hangingPunct="1"/>
              <a:t>34</a:t>
            </a:fld>
            <a:endParaRPr lang="es-ES_tradnl" dirty="0">
              <a:solidFill>
                <a:prstClr val="black"/>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Landbohoejskolen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840580-4A3E-4C00-B498-3B89FD6804D4}" type="slidenum">
              <a:rPr lang="es-ES_tradnl">
                <a:solidFill>
                  <a:prstClr val="black"/>
                </a:solidFill>
                <a:latin typeface="Times New Roman" pitchFamily="18" charset="0"/>
              </a:rPr>
              <a:pPr eaLnBrk="1" hangingPunct="1"/>
              <a:t>35</a:t>
            </a:fld>
            <a:endParaRPr lang="es-ES_tradnl" dirty="0">
              <a:solidFill>
                <a:prstClr val="black"/>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Landbohoejskolen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6887296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7A7A6B-F99F-493C-975A-7DBA0B667156}" type="slidenum">
              <a:rPr lang="es-ES_tradnl">
                <a:solidFill>
                  <a:prstClr val="black"/>
                </a:solidFill>
                <a:latin typeface="Times New Roman" pitchFamily="18" charset="0"/>
              </a:rPr>
              <a:pPr eaLnBrk="1" hangingPunct="1"/>
              <a:t>41</a:t>
            </a:fld>
            <a:endParaRPr lang="es-ES_tradnl" dirty="0">
              <a:solidFill>
                <a:prstClr val="black"/>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6896E7-80C5-418B-AC3F-0BE2C5338514}" type="slidenum">
              <a:rPr lang="es-ES_tradnl">
                <a:solidFill>
                  <a:prstClr val="black"/>
                </a:solidFill>
                <a:latin typeface="Times New Roman" pitchFamily="18" charset="0"/>
              </a:rPr>
              <a:pPr eaLnBrk="1" hangingPunct="1"/>
              <a:t>42</a:t>
            </a:fld>
            <a:endParaRPr lang="es-ES_tradnl" dirty="0">
              <a:solidFill>
                <a:prstClr val="black"/>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E5FDB1-3B3A-4495-BA84-30F7D8D2217F}" type="slidenum">
              <a:rPr lang="es-ES_tradnl">
                <a:solidFill>
                  <a:prstClr val="black"/>
                </a:solidFill>
                <a:latin typeface="Times New Roman" pitchFamily="18" charset="0"/>
              </a:rPr>
              <a:pPr eaLnBrk="1" hangingPunct="1"/>
              <a:t>43</a:t>
            </a:fld>
            <a:endParaRPr lang="es-ES_tradnl" dirty="0">
              <a:solidFill>
                <a:prstClr val="black"/>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C40C89-422B-442C-8D39-5B2714268493}" type="slidenum">
              <a:rPr lang="es-ES_tradnl">
                <a:solidFill>
                  <a:prstClr val="black"/>
                </a:solidFill>
                <a:latin typeface="Times New Roman" pitchFamily="18" charset="0"/>
              </a:rPr>
              <a:pPr eaLnBrk="1" hangingPunct="1"/>
              <a:t>44</a:t>
            </a:fld>
            <a:endParaRPr lang="es-ES_tradnl" dirty="0">
              <a:solidFill>
                <a:prstClr val="black"/>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EAE26B-C27F-4D49-A895-06FFE03F8E61}" type="slidenum">
              <a:rPr lang="es-ES_tradnl">
                <a:solidFill>
                  <a:prstClr val="black"/>
                </a:solidFill>
                <a:latin typeface="Times New Roman" pitchFamily="18" charset="0"/>
              </a:rPr>
              <a:pPr eaLnBrk="1" hangingPunct="1"/>
              <a:t>45</a:t>
            </a:fld>
            <a:endParaRPr lang="es-ES_tradnl" dirty="0">
              <a:solidFill>
                <a:prstClr val="black"/>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6BE336-89DD-4BBC-BE5D-4D34E5A4696A}" type="slidenum">
              <a:rPr lang="es-ES_tradnl">
                <a:solidFill>
                  <a:prstClr val="black"/>
                </a:solidFill>
                <a:latin typeface="Times New Roman" pitchFamily="18" charset="0"/>
              </a:rPr>
              <a:pPr eaLnBrk="1" hangingPunct="1"/>
              <a:t>46</a:t>
            </a:fld>
            <a:endParaRPr lang="es-ES_tradnl" dirty="0">
              <a:solidFill>
                <a:prstClr val="black"/>
              </a:solidFill>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9308F0-9880-4B31-8375-9767D4846015}" type="slidenum">
              <a:rPr lang="es-ES_tradnl">
                <a:solidFill>
                  <a:prstClr val="black"/>
                </a:solidFill>
                <a:latin typeface="Times New Roman" pitchFamily="18" charset="0"/>
              </a:rPr>
              <a:pPr eaLnBrk="1" hangingPunct="1"/>
              <a:t>47</a:t>
            </a:fld>
            <a:endParaRPr lang="es-ES_tradnl"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F3E714-9E64-4918-821F-1B5FA106B8D5}" type="slidenum">
              <a:rPr lang="es-ES_tradnl">
                <a:solidFill>
                  <a:prstClr val="black"/>
                </a:solidFill>
                <a:latin typeface="Times New Roman" pitchFamily="18" charset="0"/>
              </a:rPr>
              <a:pPr eaLnBrk="1" hangingPunct="1"/>
              <a:t>48</a:t>
            </a:fld>
            <a:endParaRPr lang="es-ES_tradnl"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Fredriksberg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D70D71-9DD6-42FA-B31C-208FC6304CE1}" type="slidenum">
              <a:rPr lang="es-ES_tradnl">
                <a:solidFill>
                  <a:prstClr val="black"/>
                </a:solidFill>
                <a:latin typeface="Times New Roman" pitchFamily="18" charset="0"/>
              </a:rPr>
              <a:pPr eaLnBrk="1" hangingPunct="1"/>
              <a:t>49</a:t>
            </a:fld>
            <a:endParaRPr lang="es-ES_tradnl"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7066BA-D066-40C6-B831-CB800E6BBECD}" type="slidenum">
              <a:rPr lang="es-ES_tradnl">
                <a:solidFill>
                  <a:prstClr val="black"/>
                </a:solidFill>
                <a:latin typeface="Times New Roman" pitchFamily="18" charset="0"/>
              </a:rPr>
              <a:pPr eaLnBrk="1" hangingPunct="1"/>
              <a:t>50</a:t>
            </a:fld>
            <a:endParaRPr lang="es-ES_tradnl"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0A0174-D107-4057-BEBF-5C9964489D99}" type="slidenum">
              <a:rPr lang="es-ES_tradnl">
                <a:solidFill>
                  <a:prstClr val="black"/>
                </a:solidFill>
                <a:latin typeface="Times New Roman" pitchFamily="18" charset="0"/>
              </a:rPr>
              <a:pPr eaLnBrk="1" hangingPunct="1"/>
              <a:t>51</a:t>
            </a:fld>
            <a:endParaRPr lang="es-ES_tradnl" dirty="0">
              <a:solidFill>
                <a:prstClr val="black"/>
              </a:solidFill>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Park.-Solarium</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A1CF0A-A7C1-439F-A332-BA59857EDEFD}" type="slidenum">
              <a:rPr lang="es-ES_tradnl">
                <a:solidFill>
                  <a:prstClr val="black"/>
                </a:solidFill>
                <a:latin typeface="Times New Roman" pitchFamily="18" charset="0"/>
              </a:rPr>
              <a:pPr eaLnBrk="1" hangingPunct="1"/>
              <a:t>52</a:t>
            </a:fld>
            <a:endParaRPr lang="es-ES_tradnl" dirty="0">
              <a:solidFill>
                <a:prstClr val="black"/>
              </a:solidFill>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Frederiksberg Park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503E38-9AF1-418F-A1AF-6FA87DBD6DF7}" type="slidenum">
              <a:rPr lang="es-ES_tradnl">
                <a:solidFill>
                  <a:prstClr val="black"/>
                </a:solidFill>
                <a:latin typeface="Times New Roman" pitchFamily="18" charset="0"/>
              </a:rPr>
              <a:pPr eaLnBrk="1" hangingPunct="1"/>
              <a:t>53</a:t>
            </a:fld>
            <a:endParaRPr lang="es-ES_tradnl" dirty="0">
              <a:solidFill>
                <a:prstClr val="black"/>
              </a:solidFill>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Fredriksberg Park</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39B312-6587-4CCE-8788-904E09B55403}" type="slidenum">
              <a:rPr lang="es-ES_tradnl">
                <a:solidFill>
                  <a:prstClr val="black"/>
                </a:solidFill>
                <a:latin typeface="Times New Roman" pitchFamily="18" charset="0"/>
              </a:rPr>
              <a:pPr eaLnBrk="1" hangingPunct="1"/>
              <a:t>54</a:t>
            </a:fld>
            <a:endParaRPr lang="es-ES_tradnl" dirty="0">
              <a:solidFill>
                <a:prstClr val="black"/>
              </a:solidFill>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Fredriksberg Park</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559736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1203516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163681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78869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4634654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6820122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72201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15273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6964927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761769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2792386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8539880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0496398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3198692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4510769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8174064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5659687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3253331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Have.-Vista desde palacio</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2360264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Frederiksberg Have.-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0764687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Castle.-Paseo de Tilos</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7081749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0788101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50C19F-A7B6-4008-8E4D-1B936FECB6CF}" type="slidenum">
              <a:rPr lang="es-ES_tradnl">
                <a:solidFill>
                  <a:prstClr val="black"/>
                </a:solidFill>
                <a:latin typeface="Times New Roman" pitchFamily="18" charset="0"/>
              </a:rPr>
              <a:pPr eaLnBrk="1" hangingPunct="1"/>
              <a:t>83</a:t>
            </a:fld>
            <a:endParaRPr lang="es-ES_tradnl" dirty="0">
              <a:solidFill>
                <a:prstClr val="black"/>
              </a:solidFill>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47803A-A627-4D0B-A8BC-855237BAB071}" type="slidenum">
              <a:rPr lang="es-ES_tradnl">
                <a:solidFill>
                  <a:prstClr val="black"/>
                </a:solidFill>
                <a:latin typeface="Times New Roman" pitchFamily="18" charset="0"/>
              </a:rPr>
              <a:pPr eaLnBrk="1" hangingPunct="1"/>
              <a:t>84</a:t>
            </a:fld>
            <a:endParaRPr lang="es-ES_tradnl" dirty="0">
              <a:solidFill>
                <a:prstClr val="black"/>
              </a:solidFill>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1959988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4596052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7664261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8618171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2AB34C7-B885-44AC-B969-2FE19BB8D96E}" type="slidenum">
              <a:rPr lang="es-ES_tradnl">
                <a:solidFill>
                  <a:prstClr val="black"/>
                </a:solidFill>
                <a:latin typeface="Times New Roman" pitchFamily="18" charset="0"/>
              </a:rPr>
              <a:pPr eaLnBrk="1" hangingPunct="1"/>
              <a:t>89</a:t>
            </a:fld>
            <a:endParaRPr lang="es-ES_tradnl" dirty="0">
              <a:solidFill>
                <a:prstClr val="black"/>
              </a:solidFill>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40742990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5180047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0720274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713424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1893408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4532427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8888912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9062472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278081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2935990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664336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6657936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5328375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6262808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0331098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6683712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847901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403325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8430076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6761332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6284108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551712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733431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2501464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8534548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5628234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9208731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10665799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1798497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2216765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2960972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1859784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9514085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41870668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8805543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146061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6578216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3464694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1630229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53395028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38080165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Copenhague.-Rosenborg Castle</a:t>
            </a:r>
          </a:p>
          <a:p>
            <a:endParaRPr lang="es-ES" dirty="0"/>
          </a:p>
        </p:txBody>
      </p:sp>
      <p:sp>
        <p:nvSpPr>
          <p:cNvPr id="4" name="3 Marcador de número de diapositiva"/>
          <p:cNvSpPr>
            <a:spLocks noGrp="1"/>
          </p:cNvSpPr>
          <p:nvPr>
            <p:ph type="sldNum" sz="quarter" idx="10"/>
          </p:nvPr>
        </p:nvSpPr>
        <p:spPr/>
        <p:txBody>
          <a:bodyPr/>
          <a:lstStyle/>
          <a:p>
            <a:fld id="{5A247670-604A-4A1B-98CD-7A40BFE94397}"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090268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google.es/url?sa=i&amp;rct=j&amp;q=Landbohoejskolen&amp;source=images&amp;cd=&amp;cad=rja&amp;docid=VzH6XyleOKK9kM&amp;tbnid=qcNmeiL50FM8EM:&amp;ved=&amp;url=http://dinby.dk/frederiksberg-bladet/haven-ved-landbohoejskolen-life-burde-fredes&amp;ei=vShsUZCvIKmX0AW61YC4DQ&amp;bvm=bv.45175338,d.d2k&amp;psig=AFQjCNGTvBWJLouvTW9H1xAR6WrhhHKSfw&amp;ust=1366129213967354"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b/bf/Kongens_Have_-_avenue.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06480" cy="1656184"/>
          </a:xfrm>
        </p:spPr>
        <p:txBody>
          <a:bodyPr>
            <a:noAutofit/>
          </a:bodyPr>
          <a:lstStyle/>
          <a:p>
            <a:r>
              <a:rPr lang="es-ES" sz="3200" dirty="0"/>
              <a:t>EUROPA.-LA VUELTA AL MUNDO EN 885 JARDINES.-DINAMARCA.-AAX</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Gavno Castle Gardens</a:t>
            </a:r>
          </a:p>
        </p:txBody>
      </p:sp>
      <p:sp>
        <p:nvSpPr>
          <p:cNvPr id="3" name="2 Marcador de contenido"/>
          <p:cNvSpPr>
            <a:spLocks noGrp="1"/>
          </p:cNvSpPr>
          <p:nvPr>
            <p:ph sz="quarter" idx="1"/>
          </p:nvPr>
        </p:nvSpPr>
        <p:spPr/>
        <p:txBody>
          <a:bodyPr>
            <a:normAutofit/>
          </a:bodyPr>
          <a:lstStyle/>
          <a:p>
            <a:r>
              <a:rPr lang="es-ES" dirty="0"/>
              <a:t>Gavnø es una pequeña isla danésa  frente a la costa oeste de México en el municipio de Næstved </a:t>
            </a:r>
          </a:p>
          <a:p>
            <a:r>
              <a:rPr lang="es-ES" dirty="0"/>
              <a:t> Se encuentra a unos 6 km al sur-oeste de Næstved , tiene una superficie de 5,6 km 2, y, desde el 1 de enero de 2010, tiene una población de 57. </a:t>
            </a:r>
          </a:p>
          <a:p>
            <a:r>
              <a:rPr lang="es-ES" dirty="0"/>
              <a:t> Gavnø ahora se asocia principalmente con Gavnø castillo , un edificio rococó impresionante con un bonito parque. </a:t>
            </a:r>
          </a:p>
          <a:p>
            <a:r>
              <a:rPr lang="es-ES" dirty="0"/>
              <a:t>La primera mención histórica de Gavnø está en rey Valdemar 's libro censo de 1231 donde se menciona una "casa de Gavnø”</a:t>
            </a:r>
          </a:p>
        </p:txBody>
      </p:sp>
    </p:spTree>
    <p:extLst>
      <p:ext uri="{BB962C8B-B14F-4D97-AF65-F5344CB8AC3E}">
        <p14:creationId xmlns:p14="http://schemas.microsoft.com/office/powerpoint/2010/main" val="665247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casa era al parecer un castillo construido para defender las costas occidentales de Dinamarca. </a:t>
            </a:r>
          </a:p>
          <a:p>
            <a:r>
              <a:rPr lang="es-ES" dirty="0"/>
              <a:t>En el siglo XV, la reina Margarita I abrió Priorato St Agnes allí, la restauración de las monjas de familias aristocráticas. </a:t>
            </a:r>
          </a:p>
          <a:p>
            <a:r>
              <a:rPr lang="es-ES" dirty="0"/>
              <a:t>La capilla aún se pueden ver en el ala sur del castillo, aunque desde entonces se ha extendido. </a:t>
            </a:r>
          </a:p>
          <a:p>
            <a:r>
              <a:rPr lang="es-ES" dirty="0"/>
              <a:t>En 1737, el conde Otto Thott adquirió Gavnø. </a:t>
            </a:r>
          </a:p>
          <a:p>
            <a:r>
              <a:rPr lang="es-ES" dirty="0"/>
              <a:t>El ha renovado y ampliado considerablemente el castillo, la creación de la actual de tres alas, amarillo-facaded edificio en el estilo rococó , donde fue capaz de acoger sus grandes colecciones de pinturas, manuscritos y libros. </a:t>
            </a:r>
          </a:p>
        </p:txBody>
      </p:sp>
    </p:spTree>
    <p:extLst>
      <p:ext uri="{BB962C8B-B14F-4D97-AF65-F5344CB8AC3E}">
        <p14:creationId xmlns:p14="http://schemas.microsoft.com/office/powerpoint/2010/main" val="19880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A su muerte, su colección de la biblioteca contiene más de 120.000 volúmenes, superior a la de la Biblioteca Nacional de Dinamarca .</a:t>
            </a:r>
          </a:p>
          <a:p>
            <a:r>
              <a:rPr lang="es-ES" dirty="0"/>
              <a:t> El parque que rodea el castillo es famoso por sus árboles raros, jardín de rosas y, sobre todo, su amplia exposición de los bulbos.</a:t>
            </a:r>
          </a:p>
          <a:p>
            <a:r>
              <a:rPr lang="es-ES" dirty="0"/>
              <a:t>Destaca un paseo de tilos en el extremo sur del parque que fueron plantados en 1755.</a:t>
            </a:r>
          </a:p>
          <a:p>
            <a:r>
              <a:rPr lang="es-ES" dirty="0"/>
              <a:t>Los árboles provenían del Kongens Nitov de Copenhague.</a:t>
            </a:r>
          </a:p>
          <a:p>
            <a:r>
              <a:rPr lang="es-ES" dirty="0"/>
              <a:t>Los árboles fueron transportados en carros tirados por caballos para poder plantarlos en el jardín</a:t>
            </a:r>
          </a:p>
          <a:p>
            <a:endParaRPr lang="es-ES" dirty="0"/>
          </a:p>
          <a:p>
            <a:endParaRPr lang="es-ES" dirty="0"/>
          </a:p>
        </p:txBody>
      </p:sp>
    </p:spTree>
    <p:extLst>
      <p:ext uri="{BB962C8B-B14F-4D97-AF65-F5344CB8AC3E}">
        <p14:creationId xmlns:p14="http://schemas.microsoft.com/office/powerpoint/2010/main" val="820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816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722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4050635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82913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2422218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40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25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60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2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096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3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300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40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227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084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518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inama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431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inama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300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3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652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315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587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r="1332" b="3125"/>
          <a:stretch/>
        </p:blipFill>
        <p:spPr bwMode="auto">
          <a:xfrm>
            <a:off x="-304800" y="-228600"/>
            <a:ext cx="9623612"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55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335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813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4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459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793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277416"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5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067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273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Landbohoejskolen</a:t>
            </a:r>
          </a:p>
        </p:txBody>
      </p:sp>
      <p:sp>
        <p:nvSpPr>
          <p:cNvPr id="5" name="4 Marcador de contenido"/>
          <p:cNvSpPr>
            <a:spLocks noGrp="1"/>
          </p:cNvSpPr>
          <p:nvPr>
            <p:ph sz="quarter" idx="1"/>
          </p:nvPr>
        </p:nvSpPr>
        <p:spPr/>
        <p:txBody>
          <a:bodyPr>
            <a:normAutofit/>
          </a:bodyPr>
          <a:lstStyle/>
          <a:p>
            <a:r>
              <a:rPr lang="es-ES" dirty="0"/>
              <a:t>Probablemente uno de los jardines más bonitos y más amable / parques que se pueden visitar en Copenhague. </a:t>
            </a:r>
          </a:p>
          <a:p>
            <a:r>
              <a:rPr lang="es-ES" dirty="0"/>
              <a:t>Un pequeño oasis que esta escondido de la ciudad, y  desde el exterior no llama la atención por sí mismo. </a:t>
            </a:r>
          </a:p>
          <a:p>
            <a:r>
              <a:rPr lang="es-ES" dirty="0"/>
              <a:t> Para muchos  los árboles y las flores son un código de exploración, por lo que podemos escanear con el smartphone, y luego leer y escuchar un cuento desde el jardín. </a:t>
            </a:r>
          </a:p>
          <a:p>
            <a:endParaRPr lang="es-ES" dirty="0"/>
          </a:p>
        </p:txBody>
      </p:sp>
    </p:spTree>
    <p:extLst>
      <p:ext uri="{BB962C8B-B14F-4D97-AF65-F5344CB8AC3E}">
        <p14:creationId xmlns:p14="http://schemas.microsoft.com/office/powerpoint/2010/main" val="1236589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variación de plantar en el jardín es muy impresionante, y es el pensamiento completamente diferente a la de un parque público normal / jardín suele serlo.  </a:t>
            </a:r>
          </a:p>
          <a:p>
            <a:r>
              <a:rPr lang="es-ES" dirty="0"/>
              <a:t>Hay muchos bancos relativamente para sentarse cerca, y cuando el parque está lleno de gente, usted puede sentarse con relación a sí mismos, y disfrutar de la vida! </a:t>
            </a:r>
          </a:p>
          <a:p>
            <a:endParaRPr lang="es-ES" dirty="0"/>
          </a:p>
        </p:txBody>
      </p:sp>
    </p:spTree>
    <p:extLst>
      <p:ext uri="{BB962C8B-B14F-4D97-AF65-F5344CB8AC3E}">
        <p14:creationId xmlns:p14="http://schemas.microsoft.com/office/powerpoint/2010/main" val="2871694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563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1838"/>
          <a:stretch/>
        </p:blipFill>
        <p:spPr bwMode="auto">
          <a:xfrm>
            <a:off x="-292605" y="-228600"/>
            <a:ext cx="9753600" cy="7180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590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601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727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bimg.dk/node-images/63/5/800x600-u/5063032-haven-ved-landbohjskolen-life-burde-frede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147"/>
            <a:ext cx="9144000" cy="70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8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Frederiksberg Park </a:t>
            </a:r>
          </a:p>
        </p:txBody>
      </p:sp>
      <p:sp>
        <p:nvSpPr>
          <p:cNvPr id="3" name="2 Marcador de contenido"/>
          <p:cNvSpPr>
            <a:spLocks noGrp="1"/>
          </p:cNvSpPr>
          <p:nvPr>
            <p:ph sz="quarter" idx="1"/>
          </p:nvPr>
        </p:nvSpPr>
        <p:spPr/>
        <p:txBody>
          <a:bodyPr/>
          <a:lstStyle/>
          <a:p>
            <a:r>
              <a:rPr lang="es-ES" dirty="0"/>
              <a:t>Frederiksberg Park  es uno de los más grandes y más atractivos espacios verdes en Copenhague , Dinamarca . </a:t>
            </a:r>
          </a:p>
          <a:p>
            <a:r>
              <a:rPr lang="es-ES" dirty="0"/>
              <a:t>Junto con el adyacente Søndermarken forma una zona verde de 64 hectáreas en el borde occidental del centro de Copenhague. </a:t>
            </a:r>
          </a:p>
          <a:p>
            <a:r>
              <a:rPr lang="es-ES" dirty="0"/>
              <a:t>Se trata de un jardín romántico paisaje diseñado en el estilo inglés . </a:t>
            </a:r>
          </a:p>
          <a:p>
            <a:r>
              <a:rPr lang="es-ES" dirty="0"/>
              <a:t>Frederiksberg Park fue establecido por el rey Federico IV en relación con la construcción del Palacio de Frederiksberg como su nuevo lugar de veraneo por motivos altura de Valby Hill.</a:t>
            </a:r>
          </a:p>
        </p:txBody>
      </p:sp>
    </p:spTree>
    <p:extLst>
      <p:ext uri="{BB962C8B-B14F-4D97-AF65-F5344CB8AC3E}">
        <p14:creationId xmlns:p14="http://schemas.microsoft.com/office/powerpoint/2010/main" val="1305440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trabajo en el proyecto se inició en la segunda mitad de la década de 1690 con la inspiración de Italia y Francia que Federico, en ese momento todavía príncipe heredero, había visitado en varias ocasiones.</a:t>
            </a:r>
          </a:p>
          <a:p>
            <a:r>
              <a:rPr lang="es-ES" dirty="0"/>
              <a:t> Encargó el eminente arquitecto sueco Nicodemus Tessin trazar una propuesta y el plan final fue hecho posteriormente por Hans Heinrich Scheel, un capitán del Cuerpo de Ingenieros Reales.  </a:t>
            </a:r>
          </a:p>
          <a:p>
            <a:r>
              <a:rPr lang="es-ES" dirty="0"/>
              <a:t>El plan consistía en un parterre con un complejo sistema de cascadas sobre el terreno en pendiente frente al nuevo palacio.</a:t>
            </a:r>
          </a:p>
          <a:p>
            <a:r>
              <a:rPr lang="es-ES" dirty="0"/>
              <a:t> Era alimentado por un sistema complicado pero ineficiente de las bombas que nunca llegó a funcionar correctamente.  </a:t>
            </a:r>
          </a:p>
          <a:p>
            <a:endParaRPr lang="es-ES" dirty="0"/>
          </a:p>
        </p:txBody>
      </p:sp>
    </p:spTree>
    <p:extLst>
      <p:ext uri="{BB962C8B-B14F-4D97-AF65-F5344CB8AC3E}">
        <p14:creationId xmlns:p14="http://schemas.microsoft.com/office/powerpoint/2010/main" val="3073501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Al final, Johan Cornelius Krieger , quien era en ese momento también está trabajando en la ampliación y adaptación de Fredensborg Palace , al norte de Copenhague, fue llamado para rediseñar el parterre. </a:t>
            </a:r>
          </a:p>
          <a:p>
            <a:r>
              <a:rPr lang="es-ES" dirty="0"/>
              <a:t>Inusualmente del tiempo, abandonó el patio de butacas y en su lugar completamente transformado la pendiente en una serie de terrazas.</a:t>
            </a:r>
          </a:p>
          <a:p>
            <a:r>
              <a:rPr lang="es-ES" dirty="0"/>
              <a:t>Alrededor del año 1800, como la moda cambia, el parque fue adaptado en un jardín paisaje Inglés . </a:t>
            </a:r>
          </a:p>
          <a:p>
            <a:r>
              <a:rPr lang="es-ES" dirty="0"/>
              <a:t>El resto del jardín de Frederiksberg ha sido remodelado como un pintoresco jardín con césped serpenteantes, lagos, canales y bosquecillos, así como grutas, templos, pabellones y pérgolas. Bien pudo haber estado basada en el libro de Johan Ludwig Mansa en estilo Inglés jardinería escrito en 1798. </a:t>
            </a:r>
          </a:p>
          <a:p>
            <a:endParaRPr lang="es-ES" dirty="0"/>
          </a:p>
        </p:txBody>
      </p:sp>
    </p:spTree>
    <p:extLst>
      <p:ext uri="{BB962C8B-B14F-4D97-AF65-F5344CB8AC3E}">
        <p14:creationId xmlns:p14="http://schemas.microsoft.com/office/powerpoint/2010/main" val="17192459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del Palacio fue utilizado sobre todo por Frederik VI que pasó mucho tiempo en los jardines y navegando por los canales en una góndola </a:t>
            </a:r>
          </a:p>
          <a:p>
            <a:r>
              <a:rPr lang="es-ES" dirty="0"/>
              <a:t>. A pesar de un parque de palacio, el público tuvo acceso a los jardines, pero los marineros , los perros y las personas pobres o ropa que llevan grandes paquetes fueron rechazados por la guardia en la entrada única del parque.</a:t>
            </a:r>
          </a:p>
          <a:p>
            <a:r>
              <a:rPr lang="es-ES" dirty="0"/>
              <a:t> No lo hizo hasta 1865 el acceso al parque de libre disposición,  en la línea de lo que en otros países de la ciudad, como en Langelinie .</a:t>
            </a:r>
          </a:p>
          <a:p>
            <a:r>
              <a:rPr lang="es-ES" dirty="0"/>
              <a:t> Frederiksberg Park es un jardín de estilo Inglés Paisaje romántico con senderos, canales, lagos, islas pequeñas y árboles magníficos</a:t>
            </a:r>
          </a:p>
        </p:txBody>
      </p:sp>
    </p:spTree>
    <p:extLst>
      <p:ext uri="{BB962C8B-B14F-4D97-AF65-F5344CB8AC3E}">
        <p14:creationId xmlns:p14="http://schemas.microsoft.com/office/powerpoint/2010/main" val="2481569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245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046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2773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inamarca"/>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027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104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8295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032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56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162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5965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reder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9846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rederiksberg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217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Frederiks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9915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Frediksbe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9395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3989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8692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378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6380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71567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5142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4680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6689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97169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5825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38977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037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8830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29430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0671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3320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5337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647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2672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32248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Rosenborg Castle</a:t>
            </a:r>
          </a:p>
        </p:txBody>
      </p:sp>
      <p:sp>
        <p:nvSpPr>
          <p:cNvPr id="3" name="2 Marcador de contenido"/>
          <p:cNvSpPr>
            <a:spLocks noGrp="1"/>
          </p:cNvSpPr>
          <p:nvPr>
            <p:ph sz="quarter" idx="1"/>
          </p:nvPr>
        </p:nvSpPr>
        <p:spPr/>
        <p:txBody>
          <a:bodyPr/>
          <a:lstStyle/>
          <a:p>
            <a:r>
              <a:rPr lang="es-ES" dirty="0"/>
              <a:t>Jardines del castillo de Rosenborg  Jardín del Rey es el parque más antiguo y más visitados en el centro de Copenhague , Dinamarca .</a:t>
            </a:r>
          </a:p>
          <a:p>
            <a:r>
              <a:rPr lang="es-ES" dirty="0"/>
              <a:t> Fundado en el siglo XVII como los jardines privados del rey Christian IV 's Castillo de Rosenborg , el parque también contiene varios otros edificios históricos, entre ellos los cuarteles de Rosenborg , sede de la Guardia Real , así como un gran número de estatuas y monumentos.</a:t>
            </a:r>
          </a:p>
          <a:p>
            <a:r>
              <a:rPr lang="es-ES" dirty="0"/>
              <a:t> El parque también acoge exposiciones temporales de arte y otros eventos como conciertos durante el verano. </a:t>
            </a:r>
          </a:p>
        </p:txBody>
      </p:sp>
    </p:spTree>
    <p:extLst>
      <p:ext uri="{BB962C8B-B14F-4D97-AF65-F5344CB8AC3E}">
        <p14:creationId xmlns:p14="http://schemas.microsoft.com/office/powerpoint/2010/main" val="20850646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jardines del Renacimiento</a:t>
            </a:r>
          </a:p>
          <a:p>
            <a:r>
              <a:rPr lang="es-ES" dirty="0"/>
              <a:t>El parque remonta su historia a 1606, cuando el rey Christian IV adquirió tierras fuera de Rampart Oriente de Copenhague y se estableció un jardín de recreo en estilo renacentista que también entregó frutas, verduras y flores para la casa real en el Castillo de Copenhague . </a:t>
            </a:r>
          </a:p>
          <a:p>
            <a:r>
              <a:rPr lang="es-ES" dirty="0"/>
              <a:t>El jardín tenía un pabellón relativamente pequeño, que se amplió posteriormente a día de presencia Castillo de Rosenborg , que se completó en 1624.</a:t>
            </a:r>
          </a:p>
          <a:p>
            <a:r>
              <a:rPr lang="es-ES" dirty="0"/>
              <a:t>En 1634, Charles Ogier , secretario del embajador de Francia en Dinamarca, frente a los jardines del Jardín de las Tullerías en París . </a:t>
            </a:r>
          </a:p>
          <a:p>
            <a:endParaRPr lang="es-ES" dirty="0"/>
          </a:p>
        </p:txBody>
      </p:sp>
    </p:spTree>
    <p:extLst>
      <p:ext uri="{BB962C8B-B14F-4D97-AF65-F5344CB8AC3E}">
        <p14:creationId xmlns:p14="http://schemas.microsoft.com/office/powerpoint/2010/main" val="3533296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Un dibujo de Otto Heider desde 1649, el más antiguo fechado del plan del jardín de Dinamarca, ofrece conocimientos sobre la lauout del jardín original. </a:t>
            </a:r>
          </a:p>
          <a:p>
            <a:r>
              <a:rPr lang="es-ES" dirty="0"/>
              <a:t>El jardín contiene un pabellón, estatuas, una fuente y otras características. </a:t>
            </a:r>
          </a:p>
          <a:p>
            <a:r>
              <a:rPr lang="es-ES" dirty="0"/>
              <a:t>Sus plantas incluyen moras , el vino, las manzanas, las peras y lavanda.</a:t>
            </a:r>
          </a:p>
          <a:p>
            <a:r>
              <a:rPr lang="es-ES" dirty="0"/>
              <a:t>Los jardines barrocos </a:t>
            </a:r>
          </a:p>
          <a:p>
            <a:r>
              <a:rPr lang="es-ES" dirty="0"/>
              <a:t>Más tarde en el siglo, como la moda cambia, el jardín fue rediseñado. </a:t>
            </a:r>
          </a:p>
          <a:p>
            <a:r>
              <a:rPr lang="es-ES" dirty="0"/>
              <a:t>Un plan de jardín a partir de 1669 muestran un laberinto de jardín, una característica típica del jardín barroco. </a:t>
            </a:r>
          </a:p>
        </p:txBody>
      </p:sp>
    </p:spTree>
    <p:extLst>
      <p:ext uri="{BB962C8B-B14F-4D97-AF65-F5344CB8AC3E}">
        <p14:creationId xmlns:p14="http://schemas.microsoft.com/office/powerpoint/2010/main" val="22011668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Tenía un intrincado sistema de caminos que dio lugar a un espacio central con una glorieta octogonal en su centro.</a:t>
            </a:r>
          </a:p>
          <a:p>
            <a:r>
              <a:rPr lang="es-ES" dirty="0"/>
              <a:t>Desde alrededor de 1710, después de Frederiksberg Palace se había construido el castillo de Rosenborg, así como sus jardines, fue abandonado en gran parte por la familia real y los jardines fueron abiertos al público. </a:t>
            </a:r>
          </a:p>
          <a:p>
            <a:r>
              <a:rPr lang="es-ES" dirty="0"/>
              <a:t>Johan Cornelius Krieger fue nombrado jardinero del invernadero en 1711 y después de convertirse en jefe de jardineros en 1721 se rediseñó el jardín en el estilo barroco.</a:t>
            </a:r>
          </a:p>
          <a:p>
            <a:endParaRPr lang="es-ES" dirty="0"/>
          </a:p>
          <a:p>
            <a:endParaRPr lang="es-ES" dirty="0"/>
          </a:p>
          <a:p>
            <a:endParaRPr lang="es-ES" dirty="0"/>
          </a:p>
        </p:txBody>
      </p:sp>
    </p:spTree>
    <p:extLst>
      <p:ext uri="{BB962C8B-B14F-4D97-AF65-F5344CB8AC3E}">
        <p14:creationId xmlns:p14="http://schemas.microsoft.com/office/powerpoint/2010/main" val="2357022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lnSpcReduction="10000"/>
          </a:bodyPr>
          <a:lstStyle/>
          <a:p>
            <a:r>
              <a:rPr lang="es-ES" dirty="0"/>
              <a:t>El parque de 12 hectáreas, está delimitado por las calles Gothersgade , Voldgade Øster , Sølvgade y Kronprinsessegade .</a:t>
            </a:r>
          </a:p>
          <a:p>
            <a:r>
              <a:rPr lang="es-ES" dirty="0"/>
              <a:t> Rosenborg Castle se encuentra en la parte noroccidental del parque y está rodeado por un foso en tres lados. </a:t>
            </a:r>
          </a:p>
          <a:p>
            <a:r>
              <a:rPr lang="es-ES" dirty="0"/>
              <a:t>La entrada principal se encuentran dos Puerta del Rey en la esquina de Gothersgade y Kronprinsessegade y Puerta de la Reina, en la esquina de Øster Voldgade y Sølvgade. También hay cuatro otras entradas. </a:t>
            </a:r>
          </a:p>
          <a:p>
            <a:r>
              <a:rPr lang="es-ES" dirty="0"/>
              <a:t>Una característica dominante de la sceenery son las dos diagonales [Tilia | tilo  avenidas que se cortan cerca del centro del parque y que se conoce como el Camino del Caballero (danés: Kavalergangen) y el Sendero de la dama (danés: Damegangen), mientras que el resto de las rutas están dispuestos en un patrón de rejilla. </a:t>
            </a:r>
          </a:p>
        </p:txBody>
      </p:sp>
    </p:spTree>
    <p:extLst>
      <p:ext uri="{BB962C8B-B14F-4D97-AF65-F5344CB8AC3E}">
        <p14:creationId xmlns:p14="http://schemas.microsoft.com/office/powerpoint/2010/main" val="16155468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Una característica dominante de la sceenery son las dos diagonales  avenidas de tilos que se cortan cerca del centro del parque y que se conoce como el Camino del Caballero  y el Sendero de la dama , mientras que el resto de las rutas están dispuestas en un patrón de rejilla. </a:t>
            </a:r>
          </a:p>
          <a:p>
            <a:r>
              <a:rPr lang="es-ES" dirty="0"/>
              <a:t>Las avenidas bordeadas de árboles fueron plantados como parte del jardín barroco Krieger pero la red básica de senderos se puede ver en el plan de Heiders 'a partir de 1649. </a:t>
            </a:r>
          </a:p>
          <a:p>
            <a:r>
              <a:rPr lang="es-ES" dirty="0"/>
              <a:t>Un ejemplo de la decoración del palacio con las tempranas floraciones de los Crocus</a:t>
            </a:r>
          </a:p>
          <a:p>
            <a:endParaRPr lang="es-ES" dirty="0"/>
          </a:p>
        </p:txBody>
      </p:sp>
    </p:spTree>
    <p:extLst>
      <p:ext uri="{BB962C8B-B14F-4D97-AF65-F5344CB8AC3E}">
        <p14:creationId xmlns:p14="http://schemas.microsoft.com/office/powerpoint/2010/main" val="15432416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Archivo: Kongens Have - avenu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0799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843213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5947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3112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74338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0795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47751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174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9545"/>
            <a:ext cx="4355976" cy="6858000"/>
          </a:xfrm>
          <a:prstGeom prst="rect">
            <a:avLst/>
          </a:prstGeom>
        </p:spPr>
      </p:pic>
    </p:spTree>
    <p:extLst>
      <p:ext uri="{BB962C8B-B14F-4D97-AF65-F5344CB8AC3E}">
        <p14:creationId xmlns:p14="http://schemas.microsoft.com/office/powerpoint/2010/main" val="77825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7171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91872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491209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3626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62072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678290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9298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7126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2002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2671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5293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3696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6300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6577472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04015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7931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4442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75882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6495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7650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58526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14079325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4475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4645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3790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27537128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254"/>
            <a:ext cx="9144000" cy="6795492"/>
          </a:xfrm>
          <a:prstGeom prst="rect">
            <a:avLst/>
          </a:prstGeom>
        </p:spPr>
      </p:pic>
    </p:spTree>
    <p:extLst>
      <p:ext uri="{BB962C8B-B14F-4D97-AF65-F5344CB8AC3E}">
        <p14:creationId xmlns:p14="http://schemas.microsoft.com/office/powerpoint/2010/main" val="3879451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284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81407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8152424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63413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79683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479030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47350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559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9868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4531581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7143829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842740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88318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3452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76395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
            <a:ext cx="9144000" cy="6858000"/>
          </a:xfrm>
          <a:prstGeom prst="rect">
            <a:avLst/>
          </a:prstGeom>
        </p:spPr>
      </p:pic>
    </p:spTree>
    <p:extLst>
      <p:ext uri="{BB962C8B-B14F-4D97-AF65-F5344CB8AC3E}">
        <p14:creationId xmlns:p14="http://schemas.microsoft.com/office/powerpoint/2010/main" val="17347399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5492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140286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2056</Words>
  <Application>Microsoft Office PowerPoint</Application>
  <PresentationFormat>Presentación en pantalla (4:3)</PresentationFormat>
  <Paragraphs>291</Paragraphs>
  <Slides>133</Slides>
  <Notes>113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133</vt:i4>
      </vt:variant>
    </vt:vector>
  </HeadingPairs>
  <TitlesOfParts>
    <vt:vector size="140" baseType="lpstr">
      <vt:lpstr>Arial</vt:lpstr>
      <vt:lpstr>Calibri</vt:lpstr>
      <vt:lpstr>Century Schoolbook</vt:lpstr>
      <vt:lpstr>Times New Roman</vt:lpstr>
      <vt:lpstr>Wingdings</vt:lpstr>
      <vt:lpstr>Wingdings 2</vt:lpstr>
      <vt:lpstr>Default Theme</vt:lpstr>
      <vt:lpstr>EUROPA.-LA VUELTA AL MUNDO EN 885 JARDINES.-DINAMARCA.-AAX</vt:lpstr>
      <vt:lpstr>Gavno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Landbohoejskolen</vt:lpstr>
      <vt:lpstr>Presentación de PowerPoint</vt:lpstr>
      <vt:lpstr>Presentación de PowerPoint</vt:lpstr>
      <vt:lpstr>Presentación de PowerPoint</vt:lpstr>
      <vt:lpstr>Presentación de PowerPoint</vt:lpstr>
      <vt:lpstr>Presentación de PowerPoint</vt:lpstr>
      <vt:lpstr>Presentación de PowerPoint</vt:lpstr>
      <vt:lpstr>Frederiksberg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Rosenborg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2018-03-10T05:19:09Z</dcterms:modified>
</cp:coreProperties>
</file>