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3C42B2-47AD-408D-B3DD-3D3001F11B45}"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DF0BA7-9878-48E6-AFB0-A723D832650F}" type="slidenum">
              <a:rPr lang="es-ES" smtClean="0"/>
              <a:t>‹Nº›</a:t>
            </a:fld>
            <a:endParaRPr lang="es-ES" dirty="0"/>
          </a:p>
        </p:txBody>
      </p:sp>
    </p:spTree>
    <p:extLst>
      <p:ext uri="{BB962C8B-B14F-4D97-AF65-F5344CB8AC3E}">
        <p14:creationId xmlns:p14="http://schemas.microsoft.com/office/powerpoint/2010/main" val="2519672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Plano</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835074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a:ln/>
        </p:spPr>
      </p:sp>
      <p:sp>
        <p:nvSpPr>
          <p:cNvPr id="288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Orsted Park</a:t>
            </a:r>
          </a:p>
        </p:txBody>
      </p:sp>
      <p:sp>
        <p:nvSpPr>
          <p:cNvPr id="288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F8017A-9797-4F0B-A262-0B9C9DF0F593}"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a:ln/>
        </p:spPr>
      </p:sp>
      <p:sp>
        <p:nvSpPr>
          <p:cNvPr id="289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Orsted Park</a:t>
            </a:r>
          </a:p>
        </p:txBody>
      </p:sp>
      <p:sp>
        <p:nvSpPr>
          <p:cNvPr id="289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C03623-AE55-4314-B926-D4C352F9B8B1}"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DD1E7E-1774-4038-9854-1406A97BA3BF}"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Parken.-Copenhague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0D742B-5E9F-4AED-BA29-06D56E0EBB91}"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Copenhague.-Orstead Park.-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8BCAC3-BD93-4114-A076-3699291DC097}"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377AB7-9176-4856-8955-C1EA7463CF1A}"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E3A393-1FBC-4618-BCED-DE61A054D7A7}"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E14283-76A5-403A-97B8-34D5433AF6D7}"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37A23A-6909-4C25-8049-C6B636F932C6}"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819839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498722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959092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F111DD-4601-4C9A-A580-D4EE353507CD}"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 Garden.-Copenhague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a:ln/>
        </p:spPr>
      </p:sp>
      <p:sp>
        <p:nvSpPr>
          <p:cNvPr id="300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Valby Park</a:t>
            </a:r>
          </a:p>
        </p:txBody>
      </p:sp>
      <p:sp>
        <p:nvSpPr>
          <p:cNvPr id="300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0CC587-2D1A-4496-ABBC-06B31B970CC4}"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1A2639D-9BBC-4ADD-97DF-AAC25E32BB9A}"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8AA78C-5328-49E2-90E1-7011F64A28A0}"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4F1D77-8008-4075-AD73-D0A9EE1DEA4F}"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Castle.-Crocus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9360E1-4C7C-4E6E-9AF2-819C6BD3C79F}"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909806-5F8E-4E51-B962-F271A136F412}"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6EC1CF-C6F9-424A-A79A-719DF572929D}"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4D345A-00DC-4C0F-A8A4-28FE2AFCAFDD}"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05DB2F-7200-4F84-8825-2F20504E6564}"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5344E1-B53E-4B1F-8C28-A3F594147AFA}"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717882-4326-415B-AA5E-A7659394367C}"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Have.-Copenhague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030171-4AF2-4548-9341-711A4069508B}"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Park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E671A19-9BED-4A48-A445-4AC93CD07181}"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506918-F045-409D-B85F-A3D2EFDD1A7F}"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ED3BF0-6FD3-4527-AE63-6D53A1AB46F9}"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AAE2FF-1E16-470F-9E08-1DDB09156C1A}"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33EDC2-B841-45C1-A206-65B61BEB035E}"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7F9C3F-98B5-4980-81CC-F8EC88D2102E}"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981E623-8A4C-4CAF-9350-6CB22238859B}"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B416B9-78AD-4146-885A-1CFF717A8FEA}"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D64085-82F2-465D-8B9E-3A0661F18665}"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DB7109-9480-44AF-AE2C-B1EA356AE111}"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417746-F28D-45D1-96FA-28E9745D8FEB}"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129263-E921-410B-A6A9-08A82E62F2EE}"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2819E8-8FAB-4D86-81C6-ADD4808130E7}"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E39510-5FCF-411A-921B-DC5BFB12E017}"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963617-61BA-40F3-BB42-5B89739BBD44}"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E3781A-16B3-4263-8D6D-1F8E9C83A145}"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1917AD-4D89-4CC3-8132-1C77D4117AE5}"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E6001F-CE8F-42C8-A751-70F2213FF5C1}"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503477-351A-4183-B454-546B553FCD72}"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6935AF-A9BA-4EE7-8F04-CE60836DDF87}"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1883BF-850C-4B09-B640-B0B90A297249}"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F516E4-1CE4-4F31-8D56-2BF016CF319F}"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DBAFAA-7948-4904-95C4-581D02FD53D8}"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152E14-A217-4E0C-A7E4-4282CEE77083}"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Palace Gardens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BD85E2-8EF4-42FE-A79D-9555F3A8811E}"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7927444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57432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9446314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a:t>
            </a:r>
            <a:r>
              <a:rPr lang="es-ES" baseline="0" dirty="0"/>
              <a:t> C</a:t>
            </a:r>
            <a:r>
              <a:rPr lang="es-ES" dirty="0"/>
              <a:t>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0150445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9998823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8349512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4674227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6718313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4839266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6611975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8570795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6120540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4011478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42012536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9852107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5919626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8551400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8911698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8517702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7602707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1929189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0861164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7083105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0821735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075721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Gardens.-.-7</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8476946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Gardens.-.-7</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6070487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7586423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92558561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2013809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5927563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8567952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8837353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9151697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09391955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7454043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1076334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8155379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4732997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5275616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42748871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9898476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24277346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4347197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079008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3283300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36596749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351126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FFFFFF"/>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FFFFFF"/>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698C86A8-D479-4D19-9272-A242A06EA933}" type="slidenum">
              <a:rPr lang="es-ES_tradnl" smtClean="0"/>
              <a:pPr>
                <a:defRPr/>
              </a:pPr>
              <a:t>‹Nº›</a:t>
            </a:fld>
            <a:endParaRPr lang="es-ES_tradnl" dirty="0"/>
          </a:p>
        </p:txBody>
      </p:sp>
    </p:spTree>
    <p:extLst>
      <p:ext uri="{BB962C8B-B14F-4D97-AF65-F5344CB8AC3E}">
        <p14:creationId xmlns:p14="http://schemas.microsoft.com/office/powerpoint/2010/main" val="2303636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FFFFFF"/>
              </a:solidFill>
            </a:endParaRPr>
          </a:p>
        </p:txBody>
      </p:sp>
      <p:sp>
        <p:nvSpPr>
          <p:cNvPr id="9" name="8 Marcador de número de diapositiva"/>
          <p:cNvSpPr>
            <a:spLocks noGrp="1"/>
          </p:cNvSpPr>
          <p:nvPr>
            <p:ph type="sldNum" sz="quarter" idx="15"/>
          </p:nvPr>
        </p:nvSpPr>
        <p:spPr/>
        <p:txBody>
          <a:bodyPr rtlCol="0"/>
          <a:lstStyle/>
          <a:p>
            <a:pPr>
              <a:defRPr/>
            </a:pPr>
            <a:fld id="{1B143FCE-A498-49CA-B14A-4F7C4F139D8C}"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FFFFFF"/>
              </a:solidFill>
            </a:endParaRPr>
          </a:p>
        </p:txBody>
      </p:sp>
    </p:spTree>
    <p:extLst>
      <p:ext uri="{BB962C8B-B14F-4D97-AF65-F5344CB8AC3E}">
        <p14:creationId xmlns:p14="http://schemas.microsoft.com/office/powerpoint/2010/main" val="3720896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FFFFFF"/>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FFFFFF"/>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BED66BEF-7BAC-4C98-9877-99E9B0591B16}" type="slidenum">
              <a:rPr lang="es-ES_tradnl" smtClean="0"/>
              <a:pPr>
                <a:defRPr/>
              </a:pPr>
              <a:t>‹Nº›</a:t>
            </a:fld>
            <a:endParaRPr lang="es-ES_tradnl" dirty="0"/>
          </a:p>
        </p:txBody>
      </p:sp>
    </p:spTree>
    <p:extLst>
      <p:ext uri="{BB962C8B-B14F-4D97-AF65-F5344CB8AC3E}">
        <p14:creationId xmlns:p14="http://schemas.microsoft.com/office/powerpoint/2010/main" val="2881147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FFFFFF"/>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FFFFFF"/>
              </a:solidFill>
            </a:endParaRPr>
          </a:p>
        </p:txBody>
      </p:sp>
      <p:sp>
        <p:nvSpPr>
          <p:cNvPr id="7" name="6 Marcador de número de diapositiva"/>
          <p:cNvSpPr>
            <a:spLocks noGrp="1"/>
          </p:cNvSpPr>
          <p:nvPr>
            <p:ph type="sldNum" sz="quarter" idx="12"/>
          </p:nvPr>
        </p:nvSpPr>
        <p:spPr/>
        <p:txBody>
          <a:bodyPr/>
          <a:lstStyle/>
          <a:p>
            <a:pPr>
              <a:defRPr/>
            </a:pPr>
            <a:fld id="{61B15918-EC73-4AF6-8F0C-6F8E3B08561C}"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093123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FFFFFF"/>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FFFFFF"/>
              </a:solidFill>
            </a:endParaRPr>
          </a:p>
        </p:txBody>
      </p:sp>
      <p:sp>
        <p:nvSpPr>
          <p:cNvPr id="9" name="8 Marcador de número de diapositiva"/>
          <p:cNvSpPr>
            <a:spLocks noGrp="1"/>
          </p:cNvSpPr>
          <p:nvPr>
            <p:ph type="sldNum" sz="quarter" idx="12"/>
          </p:nvPr>
        </p:nvSpPr>
        <p:spPr/>
        <p:txBody>
          <a:bodyPr/>
          <a:lstStyle/>
          <a:p>
            <a:pPr>
              <a:defRPr/>
            </a:pPr>
            <a:fld id="{0852FCBC-51FF-4113-A697-411115C1FD7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7228487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FFFFFF"/>
              </a:solidFill>
            </a:endParaRPr>
          </a:p>
        </p:txBody>
      </p:sp>
      <p:sp>
        <p:nvSpPr>
          <p:cNvPr id="7" name="6 Marcador de número de diapositiva"/>
          <p:cNvSpPr>
            <a:spLocks noGrp="1"/>
          </p:cNvSpPr>
          <p:nvPr>
            <p:ph type="sldNum" sz="quarter" idx="11"/>
          </p:nvPr>
        </p:nvSpPr>
        <p:spPr/>
        <p:txBody>
          <a:bodyPr rtlCol="0"/>
          <a:lstStyle/>
          <a:p>
            <a:pPr>
              <a:defRPr/>
            </a:pPr>
            <a:fld id="{F8F142D9-F5DB-4D2F-A504-F2C8258B19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FFFFFF"/>
              </a:solidFill>
            </a:endParaRPr>
          </a:p>
        </p:txBody>
      </p:sp>
    </p:spTree>
    <p:extLst>
      <p:ext uri="{BB962C8B-B14F-4D97-AF65-F5344CB8AC3E}">
        <p14:creationId xmlns:p14="http://schemas.microsoft.com/office/powerpoint/2010/main" val="1737041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FFFFFF"/>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FFFFFF"/>
              </a:solidFill>
            </a:endParaRPr>
          </a:p>
        </p:txBody>
      </p:sp>
      <p:sp>
        <p:nvSpPr>
          <p:cNvPr id="4" name="3 Marcador de número de diapositiva"/>
          <p:cNvSpPr>
            <a:spLocks noGrp="1"/>
          </p:cNvSpPr>
          <p:nvPr>
            <p:ph type="sldNum" sz="quarter" idx="12"/>
          </p:nvPr>
        </p:nvSpPr>
        <p:spPr/>
        <p:txBody>
          <a:bodyPr/>
          <a:lstStyle/>
          <a:p>
            <a:pPr>
              <a:defRPr/>
            </a:pPr>
            <a:fld id="{54BE4270-DA11-4485-A4D6-B6EE456D64E6}" type="slidenum">
              <a:rPr lang="es-ES_tradnl" smtClean="0"/>
              <a:pPr>
                <a:defRPr/>
              </a:pPr>
              <a:t>‹Nº›</a:t>
            </a:fld>
            <a:endParaRPr lang="es-ES_tradnl" dirty="0"/>
          </a:p>
        </p:txBody>
      </p:sp>
    </p:spTree>
    <p:extLst>
      <p:ext uri="{BB962C8B-B14F-4D97-AF65-F5344CB8AC3E}">
        <p14:creationId xmlns:p14="http://schemas.microsoft.com/office/powerpoint/2010/main" val="463135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FFFFFF"/>
              </a:solidFill>
            </a:endParaRPr>
          </a:p>
        </p:txBody>
      </p:sp>
      <p:sp>
        <p:nvSpPr>
          <p:cNvPr id="22" name="21 Marcador de número de diapositiva"/>
          <p:cNvSpPr>
            <a:spLocks noGrp="1"/>
          </p:cNvSpPr>
          <p:nvPr>
            <p:ph type="sldNum" sz="quarter" idx="15"/>
          </p:nvPr>
        </p:nvSpPr>
        <p:spPr/>
        <p:txBody>
          <a:bodyPr rtlCol="0"/>
          <a:lstStyle/>
          <a:p>
            <a:pPr>
              <a:defRPr/>
            </a:pPr>
            <a:fld id="{C0C93EF3-9B02-4F4C-86E6-C31D5AF766C2}"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FFFFFF"/>
              </a:solidFill>
            </a:endParaRPr>
          </a:p>
        </p:txBody>
      </p:sp>
    </p:spTree>
    <p:extLst>
      <p:ext uri="{BB962C8B-B14F-4D97-AF65-F5344CB8AC3E}">
        <p14:creationId xmlns:p14="http://schemas.microsoft.com/office/powerpoint/2010/main" val="3616262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pPr>
              <a:defRPr/>
            </a:pPr>
            <a:endParaRPr lang="es-ES_tradnl" dirty="0">
              <a:solidFill>
                <a:srgbClr val="FFFFFF"/>
              </a:solidFill>
            </a:endParaRPr>
          </a:p>
        </p:txBody>
      </p:sp>
      <p:sp>
        <p:nvSpPr>
          <p:cNvPr id="18" name="17 Marcador de número de diapositiva"/>
          <p:cNvSpPr>
            <a:spLocks noGrp="1"/>
          </p:cNvSpPr>
          <p:nvPr>
            <p:ph type="sldNum" sz="quarter" idx="11"/>
          </p:nvPr>
        </p:nvSpPr>
        <p:spPr/>
        <p:txBody>
          <a:bodyPr rtlCol="0"/>
          <a:lstStyle/>
          <a:p>
            <a:pPr>
              <a:defRPr/>
            </a:pPr>
            <a:fld id="{BFEA61CB-C8E9-47F5-877C-A5996DEBA719}"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FFFFFF"/>
              </a:solidFill>
            </a:endParaRPr>
          </a:p>
        </p:txBody>
      </p:sp>
    </p:spTree>
    <p:extLst>
      <p:ext uri="{BB962C8B-B14F-4D97-AF65-F5344CB8AC3E}">
        <p14:creationId xmlns:p14="http://schemas.microsoft.com/office/powerpoint/2010/main" val="2508174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FFFFFF"/>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FFFFFF"/>
              </a:solidFill>
            </a:endParaRPr>
          </a:p>
        </p:txBody>
      </p:sp>
      <p:sp>
        <p:nvSpPr>
          <p:cNvPr id="6" name="5 Marcador de número de diapositiva"/>
          <p:cNvSpPr>
            <a:spLocks noGrp="1"/>
          </p:cNvSpPr>
          <p:nvPr>
            <p:ph type="sldNum" sz="quarter" idx="12"/>
          </p:nvPr>
        </p:nvSpPr>
        <p:spPr/>
        <p:txBody>
          <a:bodyPr/>
          <a:lstStyle/>
          <a:p>
            <a:pPr>
              <a:defRPr/>
            </a:pPr>
            <a:fld id="{ADE0AB8F-C0D6-4CDB-A405-2534A3AD7FD8}" type="slidenum">
              <a:rPr lang="es-ES_tradnl" smtClean="0"/>
              <a:pPr>
                <a:defRPr/>
              </a:pPr>
              <a:t>‹Nº›</a:t>
            </a:fld>
            <a:endParaRPr lang="es-ES_tradnl" dirty="0"/>
          </a:p>
        </p:txBody>
      </p:sp>
    </p:spTree>
    <p:extLst>
      <p:ext uri="{BB962C8B-B14F-4D97-AF65-F5344CB8AC3E}">
        <p14:creationId xmlns:p14="http://schemas.microsoft.com/office/powerpoint/2010/main" val="317602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FFFFFF"/>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FFFFFF"/>
              </a:solidFill>
            </a:endParaRPr>
          </a:p>
        </p:txBody>
      </p:sp>
      <p:sp>
        <p:nvSpPr>
          <p:cNvPr id="6" name="5 Marcador de número de diapositiva"/>
          <p:cNvSpPr>
            <a:spLocks noGrp="1"/>
          </p:cNvSpPr>
          <p:nvPr>
            <p:ph type="sldNum" sz="quarter" idx="12"/>
          </p:nvPr>
        </p:nvSpPr>
        <p:spPr/>
        <p:txBody>
          <a:bodyPr/>
          <a:lstStyle/>
          <a:p>
            <a:pPr>
              <a:defRPr/>
            </a:pPr>
            <a:fld id="{60E341B1-0FE6-4575-9776-322A0EE4FB50}" type="slidenum">
              <a:rPr lang="es-ES_tradnl" smtClean="0"/>
              <a:pPr>
                <a:defRPr/>
              </a:pPr>
              <a:t>‹Nº›</a:t>
            </a:fld>
            <a:endParaRPr lang="es-ES_tradnl" dirty="0"/>
          </a:p>
        </p:txBody>
      </p:sp>
    </p:spTree>
    <p:extLst>
      <p:ext uri="{BB962C8B-B14F-4D97-AF65-F5344CB8AC3E}">
        <p14:creationId xmlns:p14="http://schemas.microsoft.com/office/powerpoint/2010/main" val="229342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s-ES_tradnl" dirty="0">
              <a:solidFill>
                <a:srgbClr val="FFFFFF"/>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_tradnl" dirty="0">
              <a:solidFill>
                <a:srgbClr val="FFFFFF"/>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C336DEF5-8260-42AB-8B2F-4080FC00B921}" type="slidenum">
              <a:rPr lang="es-ES_tradnl" smtClean="0"/>
              <a:pPr fontAlgn="base">
                <a:spcBef>
                  <a:spcPct val="0"/>
                </a:spcBef>
                <a:spcAft>
                  <a:spcPct val="0"/>
                </a:spcAft>
                <a:defRPr/>
              </a:pPr>
              <a:t>‹Nº›</a:t>
            </a:fld>
            <a:endParaRPr lang="es-ES_tradnl" dirty="0"/>
          </a:p>
        </p:txBody>
      </p:sp>
    </p:spTree>
    <p:extLst>
      <p:ext uri="{BB962C8B-B14F-4D97-AF65-F5344CB8AC3E}">
        <p14:creationId xmlns:p14="http://schemas.microsoft.com/office/powerpoint/2010/main" val="193033805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upload.wikimedia.org/wikipedia/commons/e/e1/Oerstedsparken_cph.jpg"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hyperlink" Target="http://upload.wikimedia.org/wikipedia/commons/b/b5/Arrotino-%C3%98rstedsparken-Copenhagen.jpg"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hyperlink" Target="http://upload.wikimedia.org/wikipedia/commons/c/ca/Koebenhavn_Oerstedsparken_2009_ubt.JPG"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728192"/>
          </a:xfrm>
        </p:spPr>
        <p:txBody>
          <a:bodyPr/>
          <a:lstStyle/>
          <a:p>
            <a:r>
              <a:rPr lang="es-ES" dirty="0"/>
              <a:t>EUROPA.-LA VUELTA AL MUNDO EN 885 JARDINES.-DINAMARCA.-D</a:t>
            </a:r>
          </a:p>
        </p:txBody>
      </p:sp>
      <p:sp>
        <p:nvSpPr>
          <p:cNvPr id="3" name="2 Subtítulo"/>
          <p:cNvSpPr>
            <a:spLocks noGrp="1"/>
          </p:cNvSpPr>
          <p:nvPr>
            <p:ph type="subTitle" idx="1"/>
          </p:nvPr>
        </p:nvSpPr>
        <p:spPr>
          <a:xfrm>
            <a:off x="4499992" y="5003322"/>
            <a:ext cx="4392488"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743123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OSTEDSPARKEN</a:t>
            </a:r>
          </a:p>
        </p:txBody>
      </p:sp>
      <p:sp>
        <p:nvSpPr>
          <p:cNvPr id="3" name="2 Marcador de contenido"/>
          <p:cNvSpPr>
            <a:spLocks noGrp="1"/>
          </p:cNvSpPr>
          <p:nvPr>
            <p:ph sz="quarter" idx="1"/>
          </p:nvPr>
        </p:nvSpPr>
        <p:spPr/>
        <p:txBody>
          <a:bodyPr>
            <a:normAutofit lnSpcReduction="10000"/>
          </a:bodyPr>
          <a:lstStyle/>
          <a:p>
            <a:r>
              <a:rPr lang="es-ES" dirty="0"/>
              <a:t>Ørstedsparken es un parque público en el centro de Copenhague , Dinamarca .</a:t>
            </a:r>
          </a:p>
          <a:p>
            <a:r>
              <a:rPr lang="es-ES" dirty="0"/>
              <a:t> Parte de una serie de parques que fueron presentados en los terrenos de la antigua plaza de enriquecimiento después de que fue dado de baja en la década de 1870, el parque aún conserva elementos de las antiguas fortificaciones de su topografía, una sección de la fosa ahora sirven como un lago alargado y los ex bastiones aparecen en el paisaje como pequeñas colinas. </a:t>
            </a:r>
          </a:p>
          <a:p>
            <a:r>
              <a:rPr lang="es-ES" dirty="0"/>
              <a:t>El parque se llama así por el físico Hans Christian Ørsted que se conmemora con un gran monumento. </a:t>
            </a:r>
          </a:p>
        </p:txBody>
      </p:sp>
    </p:spTree>
    <p:extLst>
      <p:ext uri="{BB962C8B-B14F-4D97-AF65-F5344CB8AC3E}">
        <p14:creationId xmlns:p14="http://schemas.microsoft.com/office/powerpoint/2010/main" val="3518196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Cuando de Copenhague era antigua plaza de la fortificación fue dado de baja en 1868 y sus terrenos se cedieron a la ciudad,y se decidió que una parte significativa del mismo, se debe reservar para zonas verdes para la creciente población de la ciudad.</a:t>
            </a:r>
          </a:p>
          <a:p>
            <a:r>
              <a:rPr lang="es-ES" dirty="0"/>
              <a:t> El Ayuntamiento aprueba un plan para la reconstrucción de la zona en 1872, que dio lugar a tres nuevos parques-Ørstedparken, el Aborreparken que ya no existe y Østre Anlaeg -, así como la reubicación de la Universidad de Copenhague, el Jardín Botánico de unos años más tarde. </a:t>
            </a:r>
          </a:p>
          <a:p>
            <a:endParaRPr lang="es-ES" dirty="0"/>
          </a:p>
          <a:p>
            <a:endParaRPr lang="es-ES" dirty="0"/>
          </a:p>
        </p:txBody>
      </p:sp>
    </p:spTree>
    <p:extLst>
      <p:ext uri="{BB962C8B-B14F-4D97-AF65-F5344CB8AC3E}">
        <p14:creationId xmlns:p14="http://schemas.microsoft.com/office/powerpoint/2010/main" val="2675094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Ørstedsparken incluye el área de Bastión de Ahlefeldt hasta Bastion al Baluarte de la antigua Muralla Occidental de Helmer. </a:t>
            </a:r>
          </a:p>
          <a:p>
            <a:r>
              <a:rPr lang="es-ES" dirty="0"/>
              <a:t>El jardinero y paisajista Henrik agosto Flindt fue acusado del diseño y la construcción comenzó en 1876. </a:t>
            </a:r>
          </a:p>
          <a:p>
            <a:r>
              <a:rPr lang="es-ES" dirty="0"/>
              <a:t>El nuevo parque fue inaugurado el 27 de octubre de 1879. </a:t>
            </a:r>
          </a:p>
          <a:p>
            <a:r>
              <a:rPr lang="es-ES" dirty="0"/>
              <a:t>Era un parque paseo marítimo y también incluyó primero parque público de Copenhague. </a:t>
            </a:r>
          </a:p>
          <a:p>
            <a:r>
              <a:rPr lang="es-ES" dirty="0"/>
              <a:t>Los jardines estaban listadas en el año 1963. </a:t>
            </a:r>
          </a:p>
          <a:p>
            <a:endParaRPr lang="es-ES" dirty="0"/>
          </a:p>
        </p:txBody>
      </p:sp>
    </p:spTree>
    <p:extLst>
      <p:ext uri="{BB962C8B-B14F-4D97-AF65-F5344CB8AC3E}">
        <p14:creationId xmlns:p14="http://schemas.microsoft.com/office/powerpoint/2010/main" val="237052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Ørstedsparken cubre 6,5 hectáreas y está delimitada por Nørre Voldgade, Nørre Farimagsgade, HC Andersens Boulevard y Frederiksborg Gade, con siete entradas distribuidas por todos los lados. Se conserva gran parte de su carácter original.  </a:t>
            </a:r>
          </a:p>
          <a:p>
            <a:r>
              <a:rPr lang="es-ES" dirty="0"/>
              <a:t>Las antiguas fortificaciones en parte se han conservado en el paisaje del parque. </a:t>
            </a:r>
          </a:p>
          <a:p>
            <a:r>
              <a:rPr lang="es-ES" dirty="0"/>
              <a:t>Una sección del antiguo foso ahora forma un lago alargado que se extiende a lo largo de la longitud del parque. </a:t>
            </a:r>
          </a:p>
          <a:p>
            <a:r>
              <a:rPr lang="es-ES" dirty="0"/>
              <a:t>Tiene una superficie de 1,8 ha y una profundidad de alrededor de 4 metros. En 1994, una conexión a tierra para Peblinge Sø fue creado para mejorar la calidad del agua.</a:t>
            </a:r>
          </a:p>
        </p:txBody>
      </p:sp>
    </p:spTree>
    <p:extLst>
      <p:ext uri="{BB962C8B-B14F-4D97-AF65-F5344CB8AC3E}">
        <p14:creationId xmlns:p14="http://schemas.microsoft.com/office/powerpoint/2010/main" val="4230449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El agua circula entre los dos lagos, especialmente durante el invierno.</a:t>
            </a:r>
          </a:p>
          <a:p>
            <a:r>
              <a:rPr lang="es-ES" dirty="0"/>
              <a:t> El puente de hierro forjado que hoy cruza el lago, originalmente se extendió el vacío creado con la demolición de la Puerta Norte de la ciudad en 1857.</a:t>
            </a:r>
          </a:p>
          <a:p>
            <a:r>
              <a:rPr lang="es-ES" dirty="0"/>
              <a:t> En 1873, el puente fue desmantelado y reconstruido en su ubicación actual. </a:t>
            </a:r>
          </a:p>
          <a:p>
            <a:endParaRPr lang="es-ES" dirty="0"/>
          </a:p>
          <a:p>
            <a:endParaRPr lang="es-ES" dirty="0"/>
          </a:p>
        </p:txBody>
      </p:sp>
    </p:spTree>
    <p:extLst>
      <p:ext uri="{BB962C8B-B14F-4D97-AF65-F5344CB8AC3E}">
        <p14:creationId xmlns:p14="http://schemas.microsoft.com/office/powerpoint/2010/main" val="4102014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Oerstedsparken cp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13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rchivo: Arrotino-Ørstedsparken-Copenhag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404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Archivo: Koebenhavn Oerstedsparken 2009 ub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91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263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805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484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87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994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817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Orsteds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987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5487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3687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784"/>
          <a:stretch/>
        </p:blipFill>
        <p:spPr>
          <a:xfrm>
            <a:off x="0" y="0"/>
            <a:ext cx="9144000" cy="6858000"/>
          </a:xfrm>
          <a:prstGeom prst="rect">
            <a:avLst/>
          </a:prstGeom>
        </p:spPr>
      </p:pic>
    </p:spTree>
    <p:extLst>
      <p:ext uri="{BB962C8B-B14F-4D97-AF65-F5344CB8AC3E}">
        <p14:creationId xmlns:p14="http://schemas.microsoft.com/office/powerpoint/2010/main" val="3022832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Ro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779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greayer.com/studiog/wp-content/uploads/2010/04/Valby-Park-Project-Helle-Nebelong-Copenhagen-500x3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760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Rosenborg Have</a:t>
            </a:r>
          </a:p>
        </p:txBody>
      </p:sp>
      <p:sp>
        <p:nvSpPr>
          <p:cNvPr id="3" name="2 Marcador de contenido"/>
          <p:cNvSpPr>
            <a:spLocks noGrp="1"/>
          </p:cNvSpPr>
          <p:nvPr>
            <p:ph sz="quarter" idx="1"/>
          </p:nvPr>
        </p:nvSpPr>
        <p:spPr/>
        <p:txBody>
          <a:bodyPr>
            <a:normAutofit lnSpcReduction="10000"/>
          </a:bodyPr>
          <a:lstStyle/>
          <a:p>
            <a:r>
              <a:rPr lang="es-ES" dirty="0"/>
              <a:t>Rosenborg Castle Gardens (danés: Kongens Have literalmente Jardín del Rey) es el parque más antiguo y más visitado en el centro de Copenhague , Dinamarca . Fundado a principios del siglo XVII como los jardines privados del rey Christian IV el Castillo de Rosenborg , también contiene varios otros edificios históricos, incluyendo Cuartel Rosenborg , el hogar de la Guardia Real , así como un gran número de estatuas y monumentos. </a:t>
            </a:r>
          </a:p>
          <a:p>
            <a:r>
              <a:rPr lang="es-ES" dirty="0"/>
              <a:t>El parque también acoge exposiciones temporales de arte y otros eventos como conciertos durante todo el verano. </a:t>
            </a:r>
          </a:p>
        </p:txBody>
      </p:sp>
    </p:spTree>
    <p:extLst>
      <p:ext uri="{BB962C8B-B14F-4D97-AF65-F5344CB8AC3E}">
        <p14:creationId xmlns:p14="http://schemas.microsoft.com/office/powerpoint/2010/main" val="3071994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jardines del Renacimiento</a:t>
            </a:r>
          </a:p>
          <a:p>
            <a:r>
              <a:rPr lang="es-ES" dirty="0"/>
              <a:t>El parque se remonta su historia a 1606, cuando el rey Christian IV adquirió tierras fuera de Rampart este de Copenhague y estableció un jardín de recreo en estilo renacentista , que también entregó frutas, verduras y flores para la casa real en el castillo de Copenhague . </a:t>
            </a:r>
          </a:p>
          <a:p>
            <a:r>
              <a:rPr lang="es-ES" dirty="0"/>
              <a:t>El jardín tenía un relativamente pequeño pabellón que más tarde se expandió a día de hoy Castillo de Rosenborg , que se completó en 1624.</a:t>
            </a:r>
          </a:p>
          <a:p>
            <a:r>
              <a:rPr lang="es-ES" dirty="0"/>
              <a:t>En 1634, Charles Ogier , secretario del embajador de Francia en Dinamarca, frente a los jardines del jardín de las Tullerías en París . </a:t>
            </a:r>
          </a:p>
          <a:p>
            <a:r>
              <a:rPr lang="es-ES" dirty="0"/>
              <a:t>Un dibujo de Otto Heider de 1649, el plan del jardín de fecha más antigua de Dinamarca, proporciona conocimientos sobre la lauout del jardín original</a:t>
            </a:r>
          </a:p>
        </p:txBody>
      </p:sp>
    </p:spTree>
    <p:extLst>
      <p:ext uri="{BB962C8B-B14F-4D97-AF65-F5344CB8AC3E}">
        <p14:creationId xmlns:p14="http://schemas.microsoft.com/office/powerpoint/2010/main" val="2310042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jardín contiene un pabellón, estatuas, una fuente y varias otras características. Sus instalaciones incluyen moras , el vino, las manzanas, las peras, y lavanda. </a:t>
            </a:r>
          </a:p>
          <a:p>
            <a:r>
              <a:rPr lang="es-ES" dirty="0"/>
              <a:t>Los jardines barrocos </a:t>
            </a:r>
          </a:p>
          <a:p>
            <a:r>
              <a:rPr lang="es-ES" dirty="0"/>
              <a:t>Más tarde en el siglo, como las modas cambian, el jardín fue rediseñado. </a:t>
            </a:r>
          </a:p>
          <a:p>
            <a:r>
              <a:rPr lang="es-ES" dirty="0"/>
              <a:t>Un plan de jardín desde 1669 muestran un laberinto de jardín, una característica típica del jardín barroco. Tenía un intrincado sistema de caminos que dio lugar a un espacio central con una glorieta octogonal en su centro. </a:t>
            </a:r>
          </a:p>
          <a:p>
            <a:r>
              <a:rPr lang="es-ES" dirty="0"/>
              <a:t>Desde alrededor de 1710, después de Frederiksberg palacio había sido construido, Rosenborg Castle, así como sus jardines, fue abandonado en gran parte por la familia real y los jardines estaban en lugar abierto al público-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661293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997280"/>
          </a:xfrm>
        </p:spPr>
        <p:txBody>
          <a:bodyPr/>
          <a:lstStyle/>
          <a:p>
            <a:r>
              <a:rPr lang="es-ES" dirty="0"/>
              <a:t>Johan de Cornelius Krieger fue nombrado jardinero del invernadero en 1711 y después de convertirse en jefe de jardineros en 1721 se rediseñó el jardín al estilo barroco.</a:t>
            </a:r>
          </a:p>
          <a:p>
            <a:r>
              <a:rPr lang="es-ES" dirty="0"/>
              <a:t>El parque de 12 hectáreas y está delimitada por las calles Gothersgade , Øster Voldgade , Sølvgade y Kronprinsessegade . </a:t>
            </a:r>
          </a:p>
          <a:p>
            <a:r>
              <a:rPr lang="es-ES" dirty="0"/>
              <a:t>Castillo de Rosenborg se encuentra en la sección norte-oeste del parque y está rodeado por un foso en tres lados. </a:t>
            </a:r>
          </a:p>
          <a:p>
            <a:r>
              <a:rPr lang="es-ES" dirty="0"/>
              <a:t>Los dos entrada principal están la Puerta del Rey en la esquina de Gothersgade y Kronprinsessegade, y la Puerta de la Reina en la esquina de Øster Voldgade y Sølvgade. También hay otras cuatro entradas al parque. </a:t>
            </a:r>
          </a:p>
          <a:p>
            <a:endParaRPr lang="es-ES" dirty="0"/>
          </a:p>
        </p:txBody>
      </p:sp>
    </p:spTree>
    <p:extLst>
      <p:ext uri="{BB962C8B-B14F-4D97-AF65-F5344CB8AC3E}">
        <p14:creationId xmlns:p14="http://schemas.microsoft.com/office/powerpoint/2010/main" val="2109062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Una característica dominante de la sceenery son las dos diagonales [Tilia  avenidas que se cortan cerca del centro del parque y se conoce como el Camino del Caballero (danés: Kavalergangen) y la ruta de la Dama (danés: Damegangen), mientras que el resto de los caminos se disponen en un patrón de rejilla. </a:t>
            </a:r>
          </a:p>
          <a:p>
            <a:r>
              <a:rPr lang="es-ES" dirty="0"/>
              <a:t>Las avenidas bordeadas de árboles fueron plantados como parte del jardín barroco de Krieger, pero la red subyacente de rutas se pueden ver en el plan Heiders 'desde 1649. </a:t>
            </a:r>
          </a:p>
        </p:txBody>
      </p:sp>
    </p:spTree>
    <p:extLst>
      <p:ext uri="{BB962C8B-B14F-4D97-AF65-F5344CB8AC3E}">
        <p14:creationId xmlns:p14="http://schemas.microsoft.com/office/powerpoint/2010/main" val="1002249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08832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46378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56411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Dinamar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19702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45420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48461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57228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24217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opne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75" y="-458788"/>
            <a:ext cx="5976938" cy="760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5" name="Picture 3" descr="Copenhag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15913"/>
            <a:ext cx="4895850" cy="763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38580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Rosenborg Ha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6933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Rosenbo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054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57524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78725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57105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48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70883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69128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0717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25013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991288"/>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75527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76187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03895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4788"/>
            <a:ext cx="9753600" cy="726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146254"/>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5263"/>
            <a:ext cx="9753600" cy="724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197058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3"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74503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openhag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152480"/>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Cop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48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45455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4511"/>
          <a:stretch/>
        </p:blipFill>
        <p:spPr bwMode="auto">
          <a:xfrm>
            <a:off x="-304800" y="-315416"/>
            <a:ext cx="9753600" cy="717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312184"/>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40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620990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33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67542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4"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49088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29393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54468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199432"/>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Rosenborg Palac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2850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975"/>
            <a:ext cx="9448800" cy="667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55849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Egeskov Castle</a:t>
            </a:r>
            <a:br>
              <a:rPr lang="es-ES" dirty="0"/>
            </a:br>
            <a:endParaRPr lang="es-ES" dirty="0"/>
          </a:p>
        </p:txBody>
      </p:sp>
      <p:sp>
        <p:nvSpPr>
          <p:cNvPr id="5" name="4 Marcador de contenido"/>
          <p:cNvSpPr>
            <a:spLocks noGrp="1"/>
          </p:cNvSpPr>
          <p:nvPr>
            <p:ph sz="quarter" idx="1"/>
          </p:nvPr>
        </p:nvSpPr>
        <p:spPr/>
        <p:txBody>
          <a:bodyPr/>
          <a:lstStyle/>
          <a:p>
            <a:r>
              <a:rPr lang="es-ES" dirty="0"/>
              <a:t>El castillo de Egeskov (en danés Egeskov Slot) es un castillo que se encuentra localizado en el sur de la isla de Fionia, en Dinamarca. </a:t>
            </a:r>
          </a:p>
          <a:p>
            <a:r>
              <a:rPr lang="es-ES" dirty="0"/>
              <a:t>El castillo es el castillo de estilo renacentista mejor conservado de Europa, por lo que se refiere a castillos que se encuentren rodeados de agua. Aunque la historia de Egeskov se remonta al siglo XV, la estructura del castillo actual fue erigida por Frands Brockenhuus en 1554.</a:t>
            </a:r>
          </a:p>
          <a:p>
            <a:endParaRPr lang="es-ES" dirty="0"/>
          </a:p>
        </p:txBody>
      </p:sp>
    </p:spTree>
    <p:extLst>
      <p:ext uri="{BB962C8B-B14F-4D97-AF65-F5344CB8AC3E}">
        <p14:creationId xmlns:p14="http://schemas.microsoft.com/office/powerpoint/2010/main" val="23427842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Debido a los problemas e inestabilidades causados por la Guerra Civil Danesa en 1534-1536 (conocida por la historiografía anglosajona y danesa como Guerra del conde, en danés Grevens fejde), una guerra civil que introdujo en Dinamarca la Reforma Protestante, la mayor parte de la nobleza danesa construyó sus residencias planificándolas como auténticas fortalezas. </a:t>
            </a:r>
          </a:p>
          <a:p>
            <a:r>
              <a:rPr lang="es-ES" dirty="0"/>
              <a:t>Así, el castillo está construido sobre pilotes de roble y localizado en un pequeño lago con una profundidad máxima de cinco metros. </a:t>
            </a:r>
          </a:p>
          <a:p>
            <a:r>
              <a:rPr lang="es-ES" dirty="0"/>
              <a:t>En un primer momento, el único acceso desde el exterior al castillo era a través de un puente levadizo. </a:t>
            </a:r>
          </a:p>
        </p:txBody>
      </p:sp>
    </p:spTree>
    <p:extLst>
      <p:ext uri="{BB962C8B-B14F-4D97-AF65-F5344CB8AC3E}">
        <p14:creationId xmlns:p14="http://schemas.microsoft.com/office/powerpoint/2010/main" val="24729759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Según la leyenda, se necesitó un bosque entero de robles para construir los cimientos del edificio, y de ahí derivaría el nombre de Egeskov (bosque de robles.</a:t>
            </a:r>
          </a:p>
          <a:p>
            <a:r>
              <a:rPr lang="es-ES" dirty="0"/>
              <a:t>El castillo está rodeado por un antiguo parque, que abarca una superficie total de 200.000 metros cuadrados de terreno.</a:t>
            </a:r>
          </a:p>
          <a:p>
            <a:r>
              <a:rPr lang="es-ES" dirty="0"/>
              <a:t> El parque se encuentra dividido en un elevado número de jardines. </a:t>
            </a:r>
          </a:p>
          <a:p>
            <a:r>
              <a:rPr lang="es-ES" dirty="0"/>
              <a:t>El jardín renacentista destaca por sus fuentes, un camino de grava y figuras de arte topiario.</a:t>
            </a:r>
          </a:p>
          <a:p>
            <a:r>
              <a:rPr lang="es-ES" dirty="0"/>
              <a:t>El jardín de fuchsias, uno de los más grandes de Europa, contiene 104 especies diferentes.</a:t>
            </a:r>
          </a:p>
        </p:txBody>
      </p:sp>
    </p:spTree>
    <p:extLst>
      <p:ext uri="{BB962C8B-B14F-4D97-AF65-F5344CB8AC3E}">
        <p14:creationId xmlns:p14="http://schemas.microsoft.com/office/powerpoint/2010/main" val="33002497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Otros jardines inmediatos al castillo incluyen un jardín inglés, un jardín acuático, un jardín de hierbas, un jardín de verduras, y un jardín campesino. </a:t>
            </a:r>
          </a:p>
          <a:p>
            <a:r>
              <a:rPr lang="es-ES" dirty="0"/>
              <a:t>En los jardines también destacan cuatro laberintos de setos.</a:t>
            </a:r>
          </a:p>
          <a:p>
            <a:r>
              <a:rPr lang="es-ES" dirty="0"/>
              <a:t> El más antiguo es un laberinto que incluye un haya de varios cientos de años de edad. </a:t>
            </a:r>
          </a:p>
          <a:p>
            <a:r>
              <a:rPr lang="es-ES" dirty="0"/>
              <a:t>Este jardín es ajustado cada año para prevenir la muerte de los árboles. </a:t>
            </a:r>
          </a:p>
          <a:p>
            <a:r>
              <a:rPr lang="es-ES" dirty="0"/>
              <a:t>El laberinto más moderno es el laberinto de bambú, el mayor del mundo de dichas plantas. </a:t>
            </a:r>
          </a:p>
        </p:txBody>
      </p:sp>
    </p:spTree>
    <p:extLst>
      <p:ext uri="{BB962C8B-B14F-4D97-AF65-F5344CB8AC3E}">
        <p14:creationId xmlns:p14="http://schemas.microsoft.com/office/powerpoint/2010/main" val="13288677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Destaca en él una torre en estilo chino en su centro, a la vez que un puente que parte de la torre proporciona la salida del laberinto. </a:t>
            </a:r>
          </a:p>
          <a:p>
            <a:r>
              <a:rPr lang="es-ES" dirty="0"/>
              <a:t>Existe también un reloj de sol diseñado por el poeta y matemático danés Piet Hein.</a:t>
            </a:r>
          </a:p>
          <a:p>
            <a:endParaRPr lang="es-ES" dirty="0"/>
          </a:p>
        </p:txBody>
      </p:sp>
    </p:spTree>
    <p:extLst>
      <p:ext uri="{BB962C8B-B14F-4D97-AF65-F5344CB8AC3E}">
        <p14:creationId xmlns:p14="http://schemas.microsoft.com/office/powerpoint/2010/main" val="18076461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9012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 y="0"/>
            <a:ext cx="9142082" cy="6858000"/>
          </a:xfrm>
          <a:prstGeom prst="rect">
            <a:avLst/>
          </a:prstGeom>
        </p:spPr>
      </p:pic>
    </p:spTree>
    <p:extLst>
      <p:ext uri="{BB962C8B-B14F-4D97-AF65-F5344CB8AC3E}">
        <p14:creationId xmlns:p14="http://schemas.microsoft.com/office/powerpoint/2010/main" val="34612177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3886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03327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454"/>
            <a:ext cx="9144000" cy="6817091"/>
          </a:xfrm>
          <a:prstGeom prst="rect">
            <a:avLst/>
          </a:prstGeom>
        </p:spPr>
      </p:pic>
    </p:spTree>
    <p:extLst>
      <p:ext uri="{BB962C8B-B14F-4D97-AF65-F5344CB8AC3E}">
        <p14:creationId xmlns:p14="http://schemas.microsoft.com/office/powerpoint/2010/main" val="215826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85297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71584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9551544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43389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81" y="0"/>
            <a:ext cx="8926838" cy="6858000"/>
          </a:xfrm>
          <a:prstGeom prst="rect">
            <a:avLst/>
          </a:prstGeom>
        </p:spPr>
      </p:pic>
    </p:spTree>
    <p:extLst>
      <p:ext uri="{BB962C8B-B14F-4D97-AF65-F5344CB8AC3E}">
        <p14:creationId xmlns:p14="http://schemas.microsoft.com/office/powerpoint/2010/main" val="38165217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7527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00999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69149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7316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6812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92681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80972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43710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56768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33153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10494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41467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43434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48853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110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Frederiksborg Gardens.</a:t>
            </a:r>
          </a:p>
        </p:txBody>
      </p:sp>
      <p:sp>
        <p:nvSpPr>
          <p:cNvPr id="4" name="3 Marcador de contenido"/>
          <p:cNvSpPr>
            <a:spLocks noGrp="1"/>
          </p:cNvSpPr>
          <p:nvPr>
            <p:ph sz="quarter" idx="1"/>
          </p:nvPr>
        </p:nvSpPr>
        <p:spPr/>
        <p:txBody>
          <a:bodyPr>
            <a:normAutofit lnSpcReduction="10000"/>
          </a:bodyPr>
          <a:lstStyle/>
          <a:p>
            <a:r>
              <a:rPr lang="es-ES" dirty="0"/>
              <a:t>Palacio Frederiksborg o Castillo de Frederiksborg ( Dinamarca : Frederiksborg Slot) es un palacio en Hillerød , Dinamarca . </a:t>
            </a:r>
          </a:p>
          <a:p>
            <a:r>
              <a:rPr lang="es-ES" dirty="0"/>
              <a:t>Fue construido como residencia real por el rey Christian IV y ahora es un museo de la historia nacional.</a:t>
            </a:r>
          </a:p>
          <a:p>
            <a:r>
              <a:rPr lang="es-ES" dirty="0"/>
              <a:t> El edificio actual sustituyó a una anterior castillo construido por Federico II y es el palacio renacentista más grande de Escandinavia .</a:t>
            </a:r>
          </a:p>
          <a:p>
            <a:r>
              <a:rPr lang="es-ES" dirty="0"/>
              <a:t> El palacio está situado sobre tres pequeñas islas en el medio del lago Palace (Slotsøen) y está unido por un gran jardín formal en el estilo barroco. </a:t>
            </a:r>
          </a:p>
        </p:txBody>
      </p:sp>
    </p:spTree>
    <p:extLst>
      <p:ext uri="{BB962C8B-B14F-4D97-AF65-F5344CB8AC3E}">
        <p14:creationId xmlns:p14="http://schemas.microsoft.com/office/powerpoint/2010/main" val="22478324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Después de la muerte de Christian IV en 1648, el palacio fue utilizado principalmente para eventos ceremoniales. </a:t>
            </a:r>
          </a:p>
          <a:p>
            <a:r>
              <a:rPr lang="es-ES" dirty="0"/>
              <a:t>Fue el escenario de las siguientes acontecimientos : </a:t>
            </a:r>
          </a:p>
          <a:p>
            <a:r>
              <a:rPr lang="es-ES" dirty="0"/>
              <a:t>1671: Christian V y Charlotte Amalie de Hesse-Kassel </a:t>
            </a:r>
          </a:p>
          <a:p>
            <a:r>
              <a:rPr lang="es-ES" dirty="0"/>
              <a:t>1700: Frederick IV y María Luisa de Mecklemburgo-Güstrow </a:t>
            </a:r>
          </a:p>
          <a:p>
            <a:r>
              <a:rPr lang="es-ES" dirty="0"/>
              <a:t>1721: Anna Sophia, consorte de Federico IV </a:t>
            </a:r>
          </a:p>
          <a:p>
            <a:r>
              <a:rPr lang="es-ES" dirty="0"/>
              <a:t>1731: Christian VI y Sophia Magdalena de Brandenburg-Kulmbach </a:t>
            </a:r>
          </a:p>
          <a:p>
            <a:r>
              <a:rPr lang="es-ES" dirty="0"/>
              <a:t>1747: Frederick V y Louise de Gran Bretaña </a:t>
            </a:r>
          </a:p>
          <a:p>
            <a:r>
              <a:rPr lang="es-ES" dirty="0"/>
              <a:t>1752: Juliana Maria de Brunswick-Wolfenbüttel, consorte de Frederick V </a:t>
            </a:r>
          </a:p>
          <a:p>
            <a:endParaRPr lang="es-ES" dirty="0"/>
          </a:p>
        </p:txBody>
      </p:sp>
    </p:spTree>
    <p:extLst>
      <p:ext uri="{BB962C8B-B14F-4D97-AF65-F5344CB8AC3E}">
        <p14:creationId xmlns:p14="http://schemas.microsoft.com/office/powerpoint/2010/main" val="37784449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1815: Frederick VI y María de Hesse-Kassel </a:t>
            </a:r>
          </a:p>
          <a:p>
            <a:r>
              <a:rPr lang="es-ES" dirty="0"/>
              <a:t>1840: Christian VIII y Caroline Amalie de Schleswig-Holstein </a:t>
            </a:r>
          </a:p>
          <a:p>
            <a:r>
              <a:rPr lang="es-ES" dirty="0"/>
              <a:t>La iglesia también ha sido utilizada como capilla del caballero de la Orden del Elefante y la Orden del Dannebrog desde 1693, ocupa la colección de la familia real danesa de arte, sobre todo obras sobre la vida de Jesús de pintor danés Carl Heinrich Bloch , y fue el sitio de la 1720 Tratado de Frederiksborg . </a:t>
            </a:r>
          </a:p>
          <a:p>
            <a:r>
              <a:rPr lang="es-ES" dirty="0"/>
              <a:t>En la década de 1850, el palacio fue utilizado de nuevo como residencia por el rey Federico VII . Mientras estaba en la residencia en la tarde del 16 de diciembre de 1859, un incendio destruyó gran parte del interior del palacio principal. </a:t>
            </a:r>
          </a:p>
        </p:txBody>
      </p:sp>
    </p:spTree>
    <p:extLst>
      <p:ext uri="{BB962C8B-B14F-4D97-AF65-F5344CB8AC3E}">
        <p14:creationId xmlns:p14="http://schemas.microsoft.com/office/powerpoint/2010/main" val="2957747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reconstrucción fue financiada por suscripción popular, con grandes aportaciones del rey y del Estado, así como el filántropo prominente JC Jacobsen del Carlsberg Brewery . </a:t>
            </a:r>
          </a:p>
          <a:p>
            <a:r>
              <a:rPr lang="es-ES" dirty="0"/>
              <a:t>Jacobsen también financió el museo de historia nacional , que ahora ocupa Frederiksborg. </a:t>
            </a:r>
          </a:p>
          <a:p>
            <a:endParaRPr lang="es-ES" dirty="0"/>
          </a:p>
        </p:txBody>
      </p:sp>
    </p:spTree>
    <p:extLst>
      <p:ext uri="{BB962C8B-B14F-4D97-AF65-F5344CB8AC3E}">
        <p14:creationId xmlns:p14="http://schemas.microsoft.com/office/powerpoint/2010/main" val="11377230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33580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3948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6924399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35179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96202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37714234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9706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73921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25014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70325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52586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4674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8612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71755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85945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67201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14900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60003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54465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02188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5747050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1743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0352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TotalTime>
  <Words>2197</Words>
  <Application>Microsoft Office PowerPoint</Application>
  <PresentationFormat>Presentación en pantalla (4:3)</PresentationFormat>
  <Paragraphs>276</Paragraphs>
  <Slides>119</Slides>
  <Notes>99</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119</vt:i4>
      </vt:variant>
    </vt:vector>
  </HeadingPairs>
  <TitlesOfParts>
    <vt:vector size="126" baseType="lpstr">
      <vt:lpstr>Arial</vt:lpstr>
      <vt:lpstr>Calibri</vt:lpstr>
      <vt:lpstr>Century Schoolbook</vt:lpstr>
      <vt:lpstr>Wingdings</vt:lpstr>
      <vt:lpstr>Wingdings 2</vt:lpstr>
      <vt:lpstr>Default Theme</vt:lpstr>
      <vt:lpstr>1_Mirador</vt:lpstr>
      <vt:lpstr>EUROPA.-LA VUELTA AL MUNDO EN 885 JARDINES.-DINAMARCA.-D</vt:lpstr>
      <vt:lpstr>OSTEDSPARKEN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Rosenborg Have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Egeskov Castle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Frederiksborg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JARDINES.-DINAMARCA.-D</dc:title>
  <dc:creator>Josep</dc:creator>
  <cp:lastModifiedBy>Usuario</cp:lastModifiedBy>
  <cp:revision>4</cp:revision>
  <dcterms:created xsi:type="dcterms:W3CDTF">2013-09-11T12:07:25Z</dcterms:created>
  <dcterms:modified xsi:type="dcterms:W3CDTF">2018-03-10T05:31:55Z</dcterms:modified>
</cp:coreProperties>
</file>