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401"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402" r:id="rId76"/>
    <p:sldId id="330" r:id="rId77"/>
    <p:sldId id="331" r:id="rId78"/>
    <p:sldId id="403"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768469-8CC1-4EBA-B947-AF3667D01D25}"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F4DBAD-2ABC-4171-9BCC-10BCA32BBDA3}" type="slidenum">
              <a:rPr lang="es-ES" smtClean="0"/>
              <a:t>‹Nº›</a:t>
            </a:fld>
            <a:endParaRPr lang="es-ES" dirty="0"/>
          </a:p>
        </p:txBody>
      </p:sp>
    </p:spTree>
    <p:extLst>
      <p:ext uri="{BB962C8B-B14F-4D97-AF65-F5344CB8AC3E}">
        <p14:creationId xmlns:p14="http://schemas.microsoft.com/office/powerpoint/2010/main" val="770495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t>Glenarm Gardens</a:t>
            </a:r>
          </a:p>
        </p:txBody>
      </p:sp>
      <p:sp>
        <p:nvSpPr>
          <p:cNvPr id="15462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8E3717F-769E-4F5D-B609-522D0F73D055}" type="slidenum">
              <a:rPr lang="es-ES">
                <a:solidFill>
                  <a:prstClr val="black"/>
                </a:solidFill>
              </a:rPr>
              <a:pPr eaLnBrk="1" hangingPunct="1"/>
              <a:t>14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upload.wikimedia.org/wikipedia/commons/b/b4/Dirleton_doocot.jpg" TargetMode="Externa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falkland%2Bpalace%2Bgardens%26hl%3Des%26biw%3D1280%26bih%3D666%26prmd%3Dimvns&amp;rurl=translate.google.es&amp;sl=en&amp;twu=1&amp;u=http://en.wikipedia.org/wiki/Falkland_Palace&amp;usg=ALkJrhi70huhVyOVJQ3I18lWh-VVfO2QLA#cite_note-4"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upload.wikimedia.org/wikipedia/commons/3/3f/Woodland_walk,_Attadale_Gardens_-_geograph.org.uk_-_603179.jpg"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750496" cy="1656184"/>
          </a:xfrm>
        </p:spPr>
        <p:txBody>
          <a:bodyPr>
            <a:noAutofit/>
          </a:bodyPr>
          <a:lstStyle/>
          <a:p>
            <a:r>
              <a:rPr lang="es-ES" sz="3200" dirty="0"/>
              <a:t>EUROPA.-LA VUELTA AL MUNDO EN 885 JARDINES.-ESCOCIA.-J.-</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9"/>
            <a:ext cx="7772400" cy="994122"/>
          </a:xfrm>
        </p:spPr>
        <p:txBody>
          <a:bodyPr>
            <a:normAutofit fontScale="90000"/>
          </a:bodyPr>
          <a:lstStyle/>
          <a:p>
            <a:pPr eaLnBrk="1" fontAlgn="auto" hangingPunct="1">
              <a:spcAft>
                <a:spcPts val="0"/>
              </a:spcAft>
              <a:defRPr/>
            </a:pPr>
            <a:br>
              <a:rPr lang="es-ES" dirty="0"/>
            </a:br>
            <a:r>
              <a:rPr lang="es-ES" dirty="0"/>
              <a:t>Drumlaning Gardens</a:t>
            </a:r>
          </a:p>
        </p:txBody>
      </p:sp>
      <p:sp>
        <p:nvSpPr>
          <p:cNvPr id="7171" name="2 Marcador de contenido"/>
          <p:cNvSpPr>
            <a:spLocks noGrp="1"/>
          </p:cNvSpPr>
          <p:nvPr>
            <p:ph sz="quarter" idx="1"/>
          </p:nvPr>
        </p:nvSpPr>
        <p:spPr>
          <a:xfrm>
            <a:off x="914400" y="1556793"/>
            <a:ext cx="6969968" cy="4463008"/>
          </a:xfrm>
        </p:spPr>
        <p:txBody>
          <a:bodyPr>
            <a:normAutofit lnSpcReduction="10000"/>
          </a:bodyPr>
          <a:lstStyle/>
          <a:p>
            <a:pPr eaLnBrk="1" hangingPunct="1"/>
            <a:r>
              <a:rPr lang="es-ES" dirty="0"/>
              <a:t>Un gran castillo residencial del siglo XVII (conocido localmente como el "Palacio Rosa", construida en piedra rosada local), con Country Park y los jardines, es el hogar de los duques de Buccleuch y Queensberry. </a:t>
            </a:r>
          </a:p>
          <a:p>
            <a:pPr eaLnBrk="1" hangingPunct="1"/>
            <a:r>
              <a:rPr lang="es-ES" dirty="0"/>
              <a:t>El diseño de los jardines ha variado considerablemente a lo largo de los siglos, no menos importante, en 1939, cuando Walter duque ordenó el cultivo de toda la tierra posible, dentro de los jardines para ayudar a vencer el bloqueo U-Boat de nuestros suministros de alimentos. </a:t>
            </a:r>
          </a:p>
        </p:txBody>
      </p:sp>
    </p:spTree>
    <p:extLst>
      <p:ext uri="{BB962C8B-B14F-4D97-AF65-F5344CB8AC3E}">
        <p14:creationId xmlns:p14="http://schemas.microsoft.com/office/powerpoint/2010/main" val="305328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549275"/>
            <a:ext cx="7113984" cy="5470525"/>
          </a:xfrm>
        </p:spPr>
        <p:txBody>
          <a:bodyPr>
            <a:normAutofit lnSpcReduction="10000"/>
          </a:bodyPr>
          <a:lstStyle/>
          <a:p>
            <a:pPr eaLnBrk="1" hangingPunct="1"/>
            <a:r>
              <a:rPr lang="es-ES" dirty="0"/>
              <a:t>Los jardines han sido restaurados a su esplendor original en los últimos tiempos a diferentes períodos de la historia, por ejemplo, el Parterre del Este a los planes que se remontan a 1748, el mantón, que recibe su nombre de una intrincada red de siembra finamente recortado de brezo para conmemorar el matrimonio del 5to duque de Buccleuch en 1829, y el invernadero grande restaurado a su esplendor victoriano original.</a:t>
            </a:r>
          </a:p>
          <a:p>
            <a:pPr eaLnBrk="1" hangingPunct="1"/>
            <a:r>
              <a:rPr lang="es-ES" dirty="0"/>
              <a:t> Loudon escribió, en 1833 que "Nada puede superar a la dignidad de la situación de este edificio, situado en una loma, en la cima de una cresta que avanza, respaldado por una amplia gama de colinas arboladas y montañas. . . . </a:t>
            </a:r>
          </a:p>
        </p:txBody>
      </p:sp>
    </p:spTree>
    <p:extLst>
      <p:ext uri="{BB962C8B-B14F-4D97-AF65-F5344CB8AC3E}">
        <p14:creationId xmlns:p14="http://schemas.microsoft.com/office/powerpoint/2010/main" val="1958312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6825952" cy="5470525"/>
          </a:xfrm>
        </p:spPr>
        <p:txBody>
          <a:bodyPr>
            <a:normAutofit/>
          </a:bodyPr>
          <a:lstStyle/>
          <a:p>
            <a:pPr eaLnBrk="1" hangingPunct="1"/>
            <a:r>
              <a:rPr lang="es-ES" dirty="0"/>
              <a:t>. Para cualquier lado que el ojo se convierte en una perspectiva amplia y magnífica, el todo es la propiedad del duque de Buccleuch. Como era, por lo que sigue.. Las terrazas fueron excavadas en la roca viva. William Gilpin estaba consternado por esta 'antinatural' la operación y señaló que "un obrero, después de emplear todo un día de verano con su pico, se llevara a su delantal toda la piedra que había saltado de la roca '. </a:t>
            </a:r>
          </a:p>
          <a:p>
            <a:pPr eaLnBrk="1" hangingPunct="1"/>
            <a:r>
              <a:rPr lang="es-ES" dirty="0"/>
              <a:t>"¿Cuánto más barato es", exclamó Gilpin en 1776, "para mejorar la cara de la naturaleza, que se deforman Loudon deseaba ver las terrazas retenidas.</a:t>
            </a:r>
          </a:p>
          <a:p>
            <a:pPr eaLnBrk="1" hangingPunct="1"/>
            <a:endParaRPr lang="es-ES" dirty="0"/>
          </a:p>
        </p:txBody>
      </p:sp>
    </p:spTree>
    <p:extLst>
      <p:ext uri="{BB962C8B-B14F-4D97-AF65-F5344CB8AC3E}">
        <p14:creationId xmlns:p14="http://schemas.microsoft.com/office/powerpoint/2010/main" val="3324273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Drumlaging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61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Drumlaning.-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965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Drumlanrig_Castle-Thornhill-UK.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7289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drumlanrig-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593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drumlanrig-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69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drumlanrig-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027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gardenvisit.com/assets/madge/drumlanrig_july_2008/600x/drumlanrig_july_2008_600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719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1.bp.blogspot.com/_UlWq-ApcmG4/TREK68GW4-I/AAAAAAAAASY/7TvMAHiIoIo/s1600/IMG_52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025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dirty="0"/>
              <a:t>Glenarm Gardens</a:t>
            </a:r>
          </a:p>
        </p:txBody>
      </p:sp>
      <p:sp>
        <p:nvSpPr>
          <p:cNvPr id="18435" name="2 Marcador de contenido"/>
          <p:cNvSpPr>
            <a:spLocks noGrp="1"/>
          </p:cNvSpPr>
          <p:nvPr>
            <p:ph sz="quarter" idx="1"/>
          </p:nvPr>
        </p:nvSpPr>
        <p:spPr/>
        <p:txBody>
          <a:bodyPr>
            <a:normAutofit lnSpcReduction="10000"/>
          </a:bodyPr>
          <a:lstStyle/>
          <a:p>
            <a:pPr eaLnBrk="1" hangingPunct="1"/>
            <a:r>
              <a:rPr lang="es-ES" b="1" dirty="0"/>
              <a:t>Glenarm Castle,</a:t>
            </a:r>
            <a:r>
              <a:rPr lang="es-ES" dirty="0"/>
              <a:t> Glenarm , Condado de Antrim , Irlanda del Norte , es el hogar ancestral de los Condes de Antrim . </a:t>
            </a:r>
          </a:p>
          <a:p>
            <a:pPr eaLnBrk="1" hangingPunct="1"/>
            <a:r>
              <a:rPr lang="es-ES" dirty="0"/>
              <a:t>Ha habido un castillo en Glenarm desde el siglo XIII, y está en el corazón de una  de las fincas mas antiguas de  Irlanda del Norte . </a:t>
            </a:r>
          </a:p>
          <a:p>
            <a:pPr eaLnBrk="1" hangingPunct="1"/>
            <a:r>
              <a:rPr lang="es-ES" dirty="0"/>
              <a:t>En la actualidad propiedad de Randal, vizconde Dunluce , el hijo de Alexander McDonnell, noveno conde de Antrim . </a:t>
            </a:r>
          </a:p>
          <a:p>
            <a:pPr eaLnBrk="1" hangingPunct="1"/>
            <a:r>
              <a:rPr lang="es-ES" dirty="0"/>
              <a:t>El castillo está abierto al público entre mayo y septiembre.  En julio de cada año, los jardines son el lugar de un mundo de clase Juegos de las Highlands . </a:t>
            </a:r>
          </a:p>
          <a:p>
            <a:pPr eaLnBrk="1" hangingPunct="1"/>
            <a:endParaRPr lang="es-ES" dirty="0"/>
          </a:p>
        </p:txBody>
      </p:sp>
    </p:spTree>
    <p:extLst>
      <p:ext uri="{BB962C8B-B14F-4D97-AF65-F5344CB8AC3E}">
        <p14:creationId xmlns:p14="http://schemas.microsoft.com/office/powerpoint/2010/main" val="2825430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glenarm_walled_garden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2 CuadroTexto"/>
          <p:cNvSpPr txBox="1">
            <a:spLocks noChangeArrowheads="1"/>
          </p:cNvSpPr>
          <p:nvPr/>
        </p:nvSpPr>
        <p:spPr bwMode="auto">
          <a:xfrm>
            <a:off x="5076825" y="6308725"/>
            <a:ext cx="388778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Glenarm Gardens</a:t>
            </a:r>
          </a:p>
        </p:txBody>
      </p:sp>
    </p:spTree>
    <p:extLst>
      <p:ext uri="{BB962C8B-B14F-4D97-AF65-F5344CB8AC3E}">
        <p14:creationId xmlns:p14="http://schemas.microsoft.com/office/powerpoint/2010/main" val="3486710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glenarm_walled_gard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2 CuadroTexto"/>
          <p:cNvSpPr txBox="1">
            <a:spLocks noChangeArrowheads="1"/>
          </p:cNvSpPr>
          <p:nvPr/>
        </p:nvSpPr>
        <p:spPr bwMode="auto">
          <a:xfrm>
            <a:off x="5076825" y="6308725"/>
            <a:ext cx="38163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dirty="0">
                <a:solidFill>
                  <a:prstClr val="black"/>
                </a:solidFill>
              </a:rPr>
              <a:t>Glenarm Gardens</a:t>
            </a:r>
          </a:p>
        </p:txBody>
      </p:sp>
    </p:spTree>
    <p:extLst>
      <p:ext uri="{BB962C8B-B14F-4D97-AF65-F5344CB8AC3E}">
        <p14:creationId xmlns:p14="http://schemas.microsoft.com/office/powerpoint/2010/main" val="447026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glenarm_walled_garden_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699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glenarm_walled_garden_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8575" cy="764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576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glenarm_walled_garden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477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glenarm_walled_garden_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969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glenarm_walled_garden_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788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glenarm_walled_garden_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23500" cy="766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473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hangingPunct="1"/>
            <a:r>
              <a:rPr lang="es-ES" dirty="0"/>
              <a:t>Dirlenton Gardens</a:t>
            </a:r>
          </a:p>
        </p:txBody>
      </p:sp>
      <p:sp>
        <p:nvSpPr>
          <p:cNvPr id="27651" name="2 Marcador de contenido"/>
          <p:cNvSpPr>
            <a:spLocks noGrp="1"/>
          </p:cNvSpPr>
          <p:nvPr>
            <p:ph sz="quarter" idx="1"/>
          </p:nvPr>
        </p:nvSpPr>
        <p:spPr/>
        <p:txBody>
          <a:bodyPr/>
          <a:lstStyle/>
          <a:p>
            <a:pPr eaLnBrk="1" hangingPunct="1"/>
            <a:r>
              <a:rPr lang="es-ES" b="1" dirty="0"/>
              <a:t>Dirleton Castle</a:t>
            </a:r>
            <a:r>
              <a:rPr lang="es-ES" dirty="0"/>
              <a:t> es una fortaleza medieval  en el pueblo de Dirleton , East Lothian , Escocia . </a:t>
            </a:r>
          </a:p>
          <a:p>
            <a:pPr eaLnBrk="1" hangingPunct="1"/>
            <a:r>
              <a:rPr lang="es-ES" dirty="0"/>
              <a:t>Se encuentra a unos 2 kilómetros (3.2 kilómetros) al oeste de North Berwick , y alrededor de  (31 km) al este de Edimburgo . </a:t>
            </a:r>
          </a:p>
          <a:p>
            <a:pPr eaLnBrk="1" hangingPunct="1"/>
            <a:r>
              <a:rPr lang="es-ES" dirty="0"/>
              <a:t>Las partes más antiguas de la fecha del castillo del siglo XIII, y que fue abandonado a finales del siglo XVII.</a:t>
            </a:r>
          </a:p>
          <a:p>
            <a:pPr eaLnBrk="1" hangingPunct="1"/>
            <a:r>
              <a:rPr lang="es-ES" dirty="0"/>
              <a:t>El castillo está situado dentro de amplios jardines, delimitadas por un muro del siglo XIX.. </a:t>
            </a:r>
          </a:p>
        </p:txBody>
      </p:sp>
    </p:spTree>
    <p:extLst>
      <p:ext uri="{BB962C8B-B14F-4D97-AF65-F5344CB8AC3E}">
        <p14:creationId xmlns:p14="http://schemas.microsoft.com/office/powerpoint/2010/main" val="2713980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404813"/>
            <a:ext cx="6825952" cy="5614987"/>
          </a:xfrm>
        </p:spPr>
        <p:txBody>
          <a:bodyPr>
            <a:normAutofit lnSpcReduction="10000"/>
          </a:bodyPr>
          <a:lstStyle/>
          <a:p>
            <a:pPr eaLnBrk="1" hangingPunct="1"/>
            <a:r>
              <a:rPr lang="es-ES" dirty="0"/>
              <a:t>Los jardines fueron establecidos por primera vez en el siglo XVI, pero han sufrido muchos cambios.</a:t>
            </a:r>
          </a:p>
          <a:p>
            <a:pPr eaLnBrk="1" hangingPunct="1"/>
            <a:r>
              <a:rPr lang="es-ES" dirty="0"/>
              <a:t>. Una bolera se encuentra al oeste del castillo, rodeado por tejos , que forman un cerco en torno a un parterre .</a:t>
            </a:r>
          </a:p>
          <a:p>
            <a:pPr eaLnBrk="1" hangingPunct="1"/>
            <a:r>
              <a:rPr lang="es-ES" dirty="0"/>
              <a:t>Al oeste de la bolera es un jardín de flores, establecido en 1993 a un 18o diseño del siglo, y que contiene el tejo, cedro , araucaria y ciprés de Lawson . </a:t>
            </a:r>
          </a:p>
          <a:p>
            <a:pPr eaLnBrk="1" hangingPunct="1"/>
            <a:r>
              <a:rPr lang="es-ES" dirty="0"/>
              <a:t>Al norte se encuentra la década de 1920 Artes y Oficios de jardín, que es el hogar de una de 215 metros  de un largo arriate , y está dominado por un almenado del siglo XIX mirador, o la casa de verano. </a:t>
            </a:r>
          </a:p>
        </p:txBody>
      </p:sp>
    </p:spTree>
    <p:extLst>
      <p:ext uri="{BB962C8B-B14F-4D97-AF65-F5344CB8AC3E}">
        <p14:creationId xmlns:p14="http://schemas.microsoft.com/office/powerpoint/2010/main" val="634068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620713"/>
            <a:ext cx="6537920" cy="6048647"/>
          </a:xfrm>
        </p:spPr>
        <p:txBody>
          <a:bodyPr>
            <a:normAutofit/>
          </a:bodyPr>
          <a:lstStyle/>
          <a:p>
            <a:pPr eaLnBrk="1" hangingPunct="1"/>
            <a:r>
              <a:rPr lang="es-ES" dirty="0"/>
              <a:t>La frontera es reconocido por el Libro Guinness de los Récords como el más largo del mundo.  El resto de los jardines incluyen césped, con numerosas especies de árboles maduros, como la secoya , hayas y sicomoros .  </a:t>
            </a:r>
          </a:p>
          <a:p>
            <a:pPr eaLnBrk="1" hangingPunct="1"/>
            <a:r>
              <a:rPr lang="es-ES" dirty="0"/>
              <a:t>Hay un doocot en buen estado de conservación del siglo XVI con forma de colmena , o los palomares, en los terrenos del castillo. El doocot es de 7,6 metros (25 pies) de alto, y contiene alrededor de 1000 cajas-nido para las palomas, que eran una fuente importante de alimento para los habitantes del castillo.</a:t>
            </a:r>
          </a:p>
          <a:p>
            <a:pPr eaLnBrk="1" hangingPunct="1"/>
            <a:endParaRPr lang="es-ES" dirty="0"/>
          </a:p>
          <a:p>
            <a:pPr eaLnBrk="1" hangingPunct="1"/>
            <a:endParaRPr lang="es-ES" dirty="0"/>
          </a:p>
        </p:txBody>
      </p:sp>
    </p:spTree>
    <p:extLst>
      <p:ext uri="{BB962C8B-B14F-4D97-AF65-F5344CB8AC3E}">
        <p14:creationId xmlns:p14="http://schemas.microsoft.com/office/powerpoint/2010/main" val="71301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 Hacia el norte-este, ahora se encuentra fuera de los jardines del castillo, es una puerta del siglo XVI, que anteriormente se desempeñó el castillo, pero ahora sirve para la finca adyacente. </a:t>
            </a:r>
          </a:p>
          <a:p>
            <a:endParaRPr lang="es-ES" dirty="0"/>
          </a:p>
        </p:txBody>
      </p:sp>
    </p:spTree>
    <p:extLst>
      <p:ext uri="{BB962C8B-B14F-4D97-AF65-F5344CB8AC3E}">
        <p14:creationId xmlns:p14="http://schemas.microsoft.com/office/powerpoint/2010/main" val="1743320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Dirleton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492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Dirleton Castle.- Entr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382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Dirleton Castle Gardens.-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986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Dirleton Castle Gardens.-s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111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Dirleton Castle Gardens.-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716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Dirleton Castle Gardens.-s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469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Dirleton Cast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976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Dirleton Castle _garden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962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Dirleton Castl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756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Dirleton Castle Garden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260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Dirleton Castle Gardens.-m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156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Dirleton Castle Gardens.-m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331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Dirleton Castle Gardens.-S8.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870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Dirleton Castle Gardens.-s1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98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Dirleton Castle Gardens.-s1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365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Dirleton Castle Gardens.-s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826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Dirleton_castle_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43552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Dirleton_castle_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972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Dirleton_castle_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59338" cy="704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2 Imagen" descr="Dirleton_castle_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0"/>
            <a:ext cx="4284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762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Dirleton_castle_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5889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Dirleton_castle_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019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Dirleton_castle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367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Dirleton_castle_gardens_bi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708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Dirleton_castle_outside_bi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973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Dirleton_Gazeb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9790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Archivo: Dirleton dooco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8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descr="http://upload.wikimedia.org/wikipedia/commons/e/e2/Dirleton_Castle_Dooco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14613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dirty="0"/>
              <a:t>Falkland Palace Gardens</a:t>
            </a:r>
          </a:p>
        </p:txBody>
      </p:sp>
      <p:sp>
        <p:nvSpPr>
          <p:cNvPr id="57347" name="2 Marcador de contenido"/>
          <p:cNvSpPr>
            <a:spLocks noGrp="1"/>
          </p:cNvSpPr>
          <p:nvPr>
            <p:ph sz="quarter" idx="1"/>
          </p:nvPr>
        </p:nvSpPr>
        <p:spPr>
          <a:xfrm>
            <a:off x="914400" y="1916113"/>
            <a:ext cx="7113984" cy="4753247"/>
          </a:xfrm>
        </p:spPr>
        <p:txBody>
          <a:bodyPr>
            <a:normAutofit/>
          </a:bodyPr>
          <a:lstStyle/>
          <a:p>
            <a:pPr eaLnBrk="1" hangingPunct="1"/>
            <a:r>
              <a:rPr lang="es-ES" b="1" dirty="0"/>
              <a:t>Palacio de Falkland</a:t>
            </a:r>
            <a:r>
              <a:rPr lang="es-ES" dirty="0"/>
              <a:t> en Malvinas, Fife , Esc</a:t>
            </a:r>
          </a:p>
          <a:p>
            <a:pPr eaLnBrk="1" hangingPunct="1"/>
            <a:r>
              <a:rPr lang="es-ES" dirty="0"/>
              <a:t>Hoy en día esta bajo el cuidado del National Trust for Scotland , y sirve como un atractivo turístico.</a:t>
            </a:r>
          </a:p>
          <a:p>
            <a:pPr eaLnBrk="1" hangingPunct="1"/>
            <a:r>
              <a:rPr lang="es-ES" dirty="0"/>
              <a:t>Entre 1501 y 1541 los Reyes Jacobo IV y Jacobo V de Escocia transformó el viejo castillo en un hermoso palacio real: con el castillo de Stirling el único renacentista palacio en Escocia. Para hacer frente al mal estado del jardín y el parque, Jacobo V nombró a un nuevo capitán y encargado, William Barclay , Maestro de Rhynd , en marzo de 1527.</a:t>
            </a:r>
          </a:p>
        </p:txBody>
      </p:sp>
    </p:spTree>
    <p:extLst>
      <p:ext uri="{BB962C8B-B14F-4D97-AF65-F5344CB8AC3E}">
        <p14:creationId xmlns:p14="http://schemas.microsoft.com/office/powerpoint/2010/main" val="2923946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549275"/>
            <a:ext cx="7258000" cy="5470525"/>
          </a:xfrm>
        </p:spPr>
        <p:txBody>
          <a:bodyPr>
            <a:normAutofit lnSpcReduction="10000"/>
          </a:bodyPr>
          <a:lstStyle/>
          <a:p>
            <a:pPr eaLnBrk="1" hangingPunct="1"/>
            <a:r>
              <a:rPr lang="es-ES" dirty="0"/>
              <a:t>Diez años más tarde, James V extendió los edificios de su padre en el estilo renacentista francés. </a:t>
            </a:r>
          </a:p>
          <a:p>
            <a:pPr eaLnBrk="1" hangingPunct="1"/>
            <a:r>
              <a:rPr lang="es-ES" dirty="0"/>
              <a:t>Él murió en Malvinas en diciembre de 1542 después de enterarse de que su esposa había dado a luz a una hija- María, reina de Escocia .  </a:t>
            </a:r>
          </a:p>
          <a:p>
            <a:pPr eaLnBrk="1" hangingPunct="1"/>
            <a:r>
              <a:rPr lang="es-ES" dirty="0"/>
              <a:t>Malvinas se convirtió en un refugio popular con todos los monarcas Stewart. </a:t>
            </a:r>
          </a:p>
          <a:p>
            <a:pPr eaLnBrk="1" hangingPunct="1"/>
            <a:r>
              <a:rPr lang="es-ES" baseline="30000" dirty="0">
                <a:hlinkClick r:id="rId2"/>
              </a:rPr>
              <a:t>]</a:t>
            </a:r>
            <a:r>
              <a:rPr lang="es-ES" dirty="0"/>
              <a:t> Ellos practicaban la cetrería y utilizaban los vastos bosques de los alrededores para  la caza de ciervos. </a:t>
            </a:r>
          </a:p>
          <a:p>
            <a:pPr eaLnBrk="1" hangingPunct="1"/>
            <a:r>
              <a:rPr lang="es-ES" dirty="0"/>
              <a:t>El Jabalí, importado de Francia, se mantuvo en el Parque, dentro de una cerca hecha por el señor de Fernie .  </a:t>
            </a:r>
          </a:p>
          <a:p>
            <a:pPr eaLnBrk="1" hangingPunct="1"/>
            <a:endParaRPr lang="es-ES" dirty="0"/>
          </a:p>
        </p:txBody>
      </p:sp>
    </p:spTree>
    <p:extLst>
      <p:ext uri="{BB962C8B-B14F-4D97-AF65-F5344CB8AC3E}">
        <p14:creationId xmlns:p14="http://schemas.microsoft.com/office/powerpoint/2010/main" val="2580117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Falkland.-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602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Falk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5444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Falkland Palace.-.Scotland-Stril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0110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Falkland Palace.-1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0230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Falkland Palac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9235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Falkland Palace.-2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3956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Falkland Palac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681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Falkland Palac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7834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Falkland Palac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6157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Falkland Palace Gardens..-4.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051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Falkland Palac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6110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Falkland Palace.-castles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346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Falkland Palace.-Escoci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1811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Falkland Palace autumn-colour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4091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Falkland Palac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973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Falkland Palace Gardens.-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29155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Falkland Palace Gardens.-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9289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Falkland Plac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2414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Falkland-Palace-tennis-cou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3950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dirty="0"/>
              <a:t>Attadale Gardens</a:t>
            </a:r>
          </a:p>
        </p:txBody>
      </p:sp>
      <p:sp>
        <p:nvSpPr>
          <p:cNvPr id="78851" name="2 Marcador de contenido"/>
          <p:cNvSpPr>
            <a:spLocks noGrp="1"/>
          </p:cNvSpPr>
          <p:nvPr>
            <p:ph sz="quarter" idx="1"/>
          </p:nvPr>
        </p:nvSpPr>
        <p:spPr/>
        <p:txBody>
          <a:bodyPr/>
          <a:lstStyle/>
          <a:p>
            <a:pPr eaLnBrk="1" hangingPunct="1"/>
            <a:r>
              <a:rPr lang="es-ES" dirty="0"/>
              <a:t>Attadale Estate extiende sobre </a:t>
            </a:r>
            <a:r>
              <a:rPr lang="es-ES" i="1" dirty="0"/>
              <a:t>32.000 hectáreas</a:t>
            </a:r>
            <a:r>
              <a:rPr lang="es-ES" dirty="0"/>
              <a:t> de hermoso paisaje de montaña del oeste del norte de Escocia.</a:t>
            </a:r>
          </a:p>
          <a:p>
            <a:pPr eaLnBrk="1" hangingPunct="1"/>
            <a:r>
              <a:rPr lang="es-ES" dirty="0"/>
              <a:t>Se encuentra a sólo 17 kilómetros de donde va a ir </a:t>
            </a:r>
            <a:r>
              <a:rPr lang="es-ES" b="1" dirty="0"/>
              <a:t>sobre el mar hasta Skye</a:t>
            </a:r>
            <a:r>
              <a:rPr lang="es-ES" dirty="0"/>
              <a:t> y 67 millas en coche de Inverness.</a:t>
            </a:r>
          </a:p>
          <a:p>
            <a:pPr eaLnBrk="1" hangingPunct="1"/>
            <a:r>
              <a:rPr lang="es-ES" dirty="0"/>
              <a:t> Como alternativa se puede optar por experimentar lo que ha sido llamado uno de los </a:t>
            </a:r>
            <a:r>
              <a:rPr lang="es-ES" b="1" dirty="0"/>
              <a:t>viajes en tren</a:t>
            </a:r>
            <a:r>
              <a:rPr lang="es-ES" dirty="0"/>
              <a:t> más </a:t>
            </a:r>
            <a:r>
              <a:rPr lang="es-ES" b="1" dirty="0"/>
              <a:t>espectaculares de Europa</a:t>
            </a:r>
            <a:r>
              <a:rPr lang="es-ES" dirty="0"/>
              <a:t> - la línea West Highland de Inverness a Kyle of Lochalsh. </a:t>
            </a:r>
          </a:p>
          <a:p>
            <a:pPr eaLnBrk="1" hangingPunct="1"/>
            <a:r>
              <a:rPr lang="es-ES" dirty="0"/>
              <a:t>Attadale tiene su propia estación de ferrocarril,</a:t>
            </a:r>
          </a:p>
        </p:txBody>
      </p:sp>
    </p:spTree>
    <p:extLst>
      <p:ext uri="{BB962C8B-B14F-4D97-AF65-F5344CB8AC3E}">
        <p14:creationId xmlns:p14="http://schemas.microsoft.com/office/powerpoint/2010/main" val="1611267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549275"/>
            <a:ext cx="7185992" cy="5832475"/>
          </a:xfrm>
        </p:spPr>
        <p:txBody>
          <a:bodyPr>
            <a:normAutofit/>
          </a:bodyPr>
          <a:lstStyle/>
          <a:p>
            <a:pPr eaLnBrk="1" hangingPunct="1"/>
            <a:r>
              <a:rPr lang="es-ES" dirty="0"/>
              <a:t>Attadale Casa fue </a:t>
            </a:r>
            <a:r>
              <a:rPr lang="es-ES" b="1" dirty="0"/>
              <a:t>construida</a:t>
            </a:r>
            <a:r>
              <a:rPr lang="es-ES" dirty="0"/>
              <a:t> originalmente </a:t>
            </a:r>
            <a:r>
              <a:rPr lang="es-ES" b="1" dirty="0"/>
              <a:t>en 1755</a:t>
            </a:r>
            <a:r>
              <a:rPr lang="es-ES" dirty="0"/>
              <a:t> por Donald Matheson cuyo padre era factor de la Kintail locales y los estados de Seaforth, y cuyos descendientes hicieron su fortuna a través de la compañía Jardine Matheson y comercial que operaba en la India y China. </a:t>
            </a:r>
          </a:p>
          <a:p>
            <a:pPr eaLnBrk="1" hangingPunct="1"/>
            <a:r>
              <a:rPr lang="es-ES" dirty="0"/>
              <a:t>Pero en la década de 1890  llegó a las manos del barón von Schröder del Banco Schroder, que aún opera hoy en Londres.</a:t>
            </a:r>
          </a:p>
          <a:p>
            <a:pPr eaLnBrk="1" hangingPunct="1"/>
            <a:r>
              <a:rPr lang="es-ES" dirty="0"/>
              <a:t> Esto ocurrió  en la época victoriana, cuando, después de la compra de la Reina de Balmoral, se puso de moda para los ricos propietarios de tierras basadas en Inglés a las propias fincas deportivos en Escocia. </a:t>
            </a:r>
          </a:p>
        </p:txBody>
      </p:sp>
    </p:spTree>
    <p:extLst>
      <p:ext uri="{BB962C8B-B14F-4D97-AF65-F5344CB8AC3E}">
        <p14:creationId xmlns:p14="http://schemas.microsoft.com/office/powerpoint/2010/main" val="3996187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6093296"/>
          </a:xfrm>
        </p:spPr>
        <p:txBody>
          <a:bodyPr>
            <a:normAutofit lnSpcReduction="10000"/>
          </a:bodyPr>
          <a:lstStyle/>
          <a:p>
            <a:r>
              <a:rPr lang="es-ES" dirty="0"/>
              <a:t>Aunque los Schroders nunca fueron completamente residentes en Attadale, estaban felices de invertir un montón de dinero en el desarrollo de la casa y los jardines. </a:t>
            </a:r>
          </a:p>
          <a:p>
            <a:r>
              <a:rPr lang="es-ES" dirty="0"/>
              <a:t>Este trabajo fue continuado por el hijo de barón de Schroder Wilhelm Von quien, como capitán en el ejército británico, viajó por el mundo y trajo muchos árboles de muestra y rododendros. </a:t>
            </a:r>
          </a:p>
          <a:p>
            <a:r>
              <a:rPr lang="es-ES" dirty="0"/>
              <a:t>Muchos de ellos sobreviven en la actualidad como el Dell rododendro, que tiene varios ejemplares que datan de más de 100 años y los 2 grandes Wellingtonias (Sequoiadendron giganteum - secuoyas gigantes de California y Columbia Británica), que también son más de 100 años de edad. </a:t>
            </a:r>
          </a:p>
          <a:p>
            <a:br>
              <a:rPr lang="es-ES" dirty="0"/>
            </a:br>
            <a:endParaRPr lang="es-ES" dirty="0"/>
          </a:p>
          <a:p>
            <a:endParaRPr lang="es-ES" dirty="0"/>
          </a:p>
        </p:txBody>
      </p:sp>
    </p:spTree>
    <p:extLst>
      <p:ext uri="{BB962C8B-B14F-4D97-AF65-F5344CB8AC3E}">
        <p14:creationId xmlns:p14="http://schemas.microsoft.com/office/powerpoint/2010/main" val="36391260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2 Marcador de contenido"/>
          <p:cNvSpPr>
            <a:spLocks noGrp="1"/>
          </p:cNvSpPr>
          <p:nvPr>
            <p:ph sz="quarter" idx="1"/>
          </p:nvPr>
        </p:nvSpPr>
        <p:spPr>
          <a:xfrm>
            <a:off x="755576" y="476250"/>
            <a:ext cx="7416824" cy="6049094"/>
          </a:xfrm>
        </p:spPr>
        <p:txBody>
          <a:bodyPr>
            <a:normAutofit lnSpcReduction="10000"/>
          </a:bodyPr>
          <a:lstStyle/>
          <a:p>
            <a:pPr eaLnBrk="1" hangingPunct="1"/>
            <a:r>
              <a:rPr lang="es-ES" dirty="0"/>
              <a:t>Sin embargo, estos no son los árboles más viejos en el jardín ya que tanto el gigante de Ceniza y el Scottish Laburnum fecha Laburnum Alpinum de todo el tiempo la casa fue construida a más de 250 años!</a:t>
            </a:r>
          </a:p>
          <a:p>
            <a:r>
              <a:rPr lang="es-ES" dirty="0"/>
              <a:t>Ian MacPherson de Skye (padre del actual propietario Ewan) compró la finca en los años 1940 y aunque algunos aspectos del jardín original estaban intactos, como el jardín hundido victoriano, muchos de los otros caminos y macizos de flores estaban cubiertas y olvidadas. </a:t>
            </a:r>
          </a:p>
          <a:p>
            <a:r>
              <a:rPr lang="es-ES" dirty="0"/>
              <a:t> No fue sino hasta los actuales propietarios estaban limpiando después de un huracán arrasó la zona en 1989 que muchas de estas características originales fueron redescubiertas y este dio el impulso para el desarrollo de la huerta en lo que es hoy en día.  </a:t>
            </a:r>
          </a:p>
        </p:txBody>
      </p:sp>
    </p:spTree>
    <p:extLst>
      <p:ext uri="{BB962C8B-B14F-4D97-AF65-F5344CB8AC3E}">
        <p14:creationId xmlns:p14="http://schemas.microsoft.com/office/powerpoint/2010/main" val="646770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914400" y="692150"/>
            <a:ext cx="7185992" cy="5327650"/>
          </a:xfrm>
        </p:spPr>
        <p:txBody>
          <a:bodyPr>
            <a:normAutofit/>
          </a:bodyPr>
          <a:lstStyle/>
          <a:p>
            <a:pPr eaLnBrk="1" hangingPunct="1"/>
            <a:r>
              <a:rPr lang="es-ES" dirty="0"/>
              <a:t>Ha sido completamente rediseñado y ahora es el jardín de un artista, un lugar tranquilo con </a:t>
            </a:r>
            <a:r>
              <a:rPr lang="es-ES" b="1" dirty="0"/>
              <a:t>estanques oscuros, plantas exóticas y espectaculares vistas</a:t>
            </a:r>
            <a:r>
              <a:rPr lang="es-ES" dirty="0"/>
              <a:t> de la casa y los alrededores.. </a:t>
            </a:r>
          </a:p>
          <a:p>
            <a:pPr eaLnBrk="1" hangingPunct="1"/>
            <a:r>
              <a:rPr lang="es-ES" dirty="0"/>
              <a:t>El trabajo sin embargo, nunca es completo y, como en cualquier jardín que está en constante movimiento y cambio. </a:t>
            </a:r>
          </a:p>
          <a:p>
            <a:r>
              <a:rPr lang="es-ES" dirty="0">
                <a:solidFill>
                  <a:prstClr val="white"/>
                </a:solidFill>
              </a:rPr>
              <a:t>Attadale todavía disfruta de los beneficios del aire cálido que, junto con el cobijo que por las montañas de Cuillin en Skye es de lo peor de la zona. </a:t>
            </a:r>
          </a:p>
        </p:txBody>
      </p:sp>
    </p:spTree>
    <p:extLst>
      <p:ext uri="{BB962C8B-B14F-4D97-AF65-F5344CB8AC3E}">
        <p14:creationId xmlns:p14="http://schemas.microsoft.com/office/powerpoint/2010/main" val="37795832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tiempo en cruzar el Océano Atlántico, ofrece las condiciones ideales para el cultivo de plantas de todo el mundo. como el gigante Manicata ruibarbo, como Gunnera de Brasil, Cardiocrinum giganteum (el gigante del Himalaya Lily) de China y el impresionante helecho arborescente Dicksonia antártida de Nueva Zelanda</a:t>
            </a:r>
          </a:p>
          <a:p>
            <a:endParaRPr lang="es-ES" dirty="0"/>
          </a:p>
        </p:txBody>
      </p:sp>
    </p:spTree>
    <p:extLst>
      <p:ext uri="{BB962C8B-B14F-4D97-AF65-F5344CB8AC3E}">
        <p14:creationId xmlns:p14="http://schemas.microsoft.com/office/powerpoint/2010/main" val="3978915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ttadale_House_and_Gardens_by_Loch_Carron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664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ttadal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43652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File:Woodland walk, Attadale Gardens - geograph.org.uk - 60317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4114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Attadale Gardens.-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6603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Attadale_Gardens_.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4721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s0.geograph.org.uk/geophotos/01/47/96/1479666_762852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8003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upload.wikimedia.org/wikipedia/commons/f/f0/%22Torso%22,_Attadale_Gardens_-_geograph.org.uk_-_14796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0203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upload.wikimedia.org/wikipedia/commons/9/96/Attadale_Gardens_-_geograph.org.uk_-_14796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7371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s0.geograph.org.uk/geophotos/02/56/50/2565063_678946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6780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cdn.geolocation.ws/geolocation_media/panoramio/03952/p-0395271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0596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Título"/>
          <p:cNvSpPr>
            <a:spLocks noGrp="1"/>
          </p:cNvSpPr>
          <p:nvPr>
            <p:ph type="title"/>
          </p:nvPr>
        </p:nvSpPr>
        <p:spPr/>
        <p:txBody>
          <a:bodyPr/>
          <a:lstStyle/>
          <a:p>
            <a:pPr eaLnBrk="1" hangingPunct="1"/>
            <a:r>
              <a:rPr lang="es-ES" dirty="0"/>
              <a:t>Cawdor Castle</a:t>
            </a:r>
          </a:p>
        </p:txBody>
      </p:sp>
      <p:sp>
        <p:nvSpPr>
          <p:cNvPr id="94211" name="2 Marcador de contenido"/>
          <p:cNvSpPr>
            <a:spLocks noGrp="1"/>
          </p:cNvSpPr>
          <p:nvPr>
            <p:ph sz="quarter" idx="1"/>
          </p:nvPr>
        </p:nvSpPr>
        <p:spPr/>
        <p:txBody>
          <a:bodyPr>
            <a:normAutofit lnSpcReduction="10000"/>
          </a:bodyPr>
          <a:lstStyle/>
          <a:p>
            <a:pPr eaLnBrk="1" hangingPunct="1"/>
            <a:r>
              <a:rPr lang="es-ES" b="1" dirty="0"/>
              <a:t>Cawdor Castle</a:t>
            </a:r>
            <a:r>
              <a:rPr lang="es-ES" dirty="0"/>
              <a:t> es una casa-torre en medio de jardines en la parroquia de Cawdor , aproximadamente (16 km) al este de Inverness y  (8 km) al suroeste de Nairn , en Escocia , Reino Unido.</a:t>
            </a:r>
          </a:p>
          <a:p>
            <a:pPr eaLnBrk="1" hangingPunct="1"/>
            <a:r>
              <a:rPr lang="es-ES" dirty="0"/>
              <a:t>Todavía sirve como hogar de la viuda de Cawdor condesa, madrastra de Colin Campbell, Robert Vaughan, séptima (y presente) de Cawdor Earl y Thane de Cawdor 25a . </a:t>
            </a:r>
          </a:p>
          <a:p>
            <a:pPr eaLnBrk="1" hangingPunct="1"/>
            <a:r>
              <a:rPr lang="es-ES" dirty="0"/>
              <a:t>El castillo es quizás mejor conocido por su conexión literaria de William Shakespeare, la tragedia 's </a:t>
            </a:r>
            <a:r>
              <a:rPr lang="es-ES" i="1" dirty="0"/>
              <a:t>Macbeth</a:t>
            </a:r>
            <a:r>
              <a:rPr lang="es-ES" dirty="0"/>
              <a:t>, el personaje del título que se haya hecho Thane de Cawdor . </a:t>
            </a:r>
          </a:p>
        </p:txBody>
      </p:sp>
    </p:spTree>
    <p:extLst>
      <p:ext uri="{BB962C8B-B14F-4D97-AF65-F5344CB8AC3E}">
        <p14:creationId xmlns:p14="http://schemas.microsoft.com/office/powerpoint/2010/main" val="3334505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2 Marcador de contenido"/>
          <p:cNvSpPr>
            <a:spLocks noGrp="1"/>
          </p:cNvSpPr>
          <p:nvPr>
            <p:ph sz="quarter" idx="1"/>
          </p:nvPr>
        </p:nvSpPr>
        <p:spPr>
          <a:xfrm>
            <a:off x="914400" y="692150"/>
            <a:ext cx="7258000" cy="5327650"/>
          </a:xfrm>
        </p:spPr>
        <p:txBody>
          <a:bodyPr/>
          <a:lstStyle/>
          <a:p>
            <a:pPr eaLnBrk="1" hangingPunct="1"/>
            <a:r>
              <a:rPr lang="es-ES" dirty="0"/>
              <a:t>Sin embargo, la historia es muy ficticia, y el propio castillo fue construido muchos años después de los acontecimientos de la obra.</a:t>
            </a:r>
          </a:p>
          <a:p>
            <a:pPr eaLnBrk="1" hangingPunct="1"/>
            <a:r>
              <a:rPr lang="es-ES" dirty="0"/>
              <a:t>El castillo es conocido por sus jardines, que incluyen el Walled Garden (originalmente plantado en el siglo XVII), el Jardín de las Flores (siglo XVIII), y el Jardín Salvaje (añadido en la década de 1960). </a:t>
            </a:r>
          </a:p>
          <a:p>
            <a:pPr eaLnBrk="1" hangingPunct="1"/>
            <a:r>
              <a:rPr lang="es-ES" dirty="0"/>
              <a:t>Además, la propiedad incluye un castillo de madera con numerosas especies de árboles (así como más de 100 especies de liquenes ). </a:t>
            </a:r>
          </a:p>
          <a:p>
            <a:pPr eaLnBrk="1" hangingPunct="1"/>
            <a:endParaRPr lang="es-ES" dirty="0"/>
          </a:p>
        </p:txBody>
      </p:sp>
    </p:spTree>
    <p:extLst>
      <p:ext uri="{BB962C8B-B14F-4D97-AF65-F5344CB8AC3E}">
        <p14:creationId xmlns:p14="http://schemas.microsoft.com/office/powerpoint/2010/main" val="20462412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awdor Castle.-m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3083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awdor Castle.-1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1442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Cawdor Castle.-17_redimensionar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2033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Cawdor Castle.-1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6095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Cawdor Castle.-m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0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Cawdor Castle.-2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4251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Cawdor Castle.-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8984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Cawdor Castle.-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802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Cawdor Castl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4106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Cawdor Castl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39076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Cawdor Castl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5894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Cawdor Castle.-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0104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Cawdor Castle.-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3593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Cawdor Castle.-6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628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Cawdor Castle.-7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9960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Cawdor Castle.-10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851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awdor Castle.-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3369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awdor Castle.-1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6986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awdor Castle.-1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8078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awdor Castle.-1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5041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Cawdor Castle.-1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9513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Cawdor Castle.-1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1397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awdor Castle.-2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53900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2 Imagen" descr="Cawdor Castle.- Walled Garden Maze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2277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awdor Castle.-m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4926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awdor Castle.-m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7960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awdor Castle.-m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1211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awdor Castle.-m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8630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Cawdor Castle.-m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6944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Cawdor Castle.-m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273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awdor Castle.-m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52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awdor Castle.-m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0760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awdor Castle.-m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92415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3 Imagen" descr="Cawdor Castle.-m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4645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awdor Castle.-m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5337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Cawdor Castle.-m15.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0699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awdor Castle.-m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499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awdor Castle.-m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7073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awdor Castle.-Maz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3565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Cawdor Castle.-ñ.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244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awdor Castle.-Walled Garden.-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9784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awdor Castle.-Walled Garden.-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00604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awdor Castle.-Walled Garden.-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5451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awdor Castle.-Walled Garden.-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71116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awdor Castle.-Walled Garden.-5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620283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awdor Castle.-Walled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9153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Cawdor Castle.-Walled Garden.-Maze.-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67303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Cawdor Castl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8600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Cawdor Castl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741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Cawdor Castl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15687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Cawdor Castl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3416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Cawdor Castle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8603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Cawdor Castle Gardens..-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0111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Cawdor Castl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8717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Cawdor Gardens Scot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21269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Cawdor_Castle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708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TotalTime>
  <Words>1807</Words>
  <Application>Microsoft Office PowerPoint</Application>
  <PresentationFormat>Presentación en pantalla (4:3)</PresentationFormat>
  <Paragraphs>67</Paragraphs>
  <Slides>146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146</vt:i4>
      </vt:variant>
    </vt:vector>
  </HeadingPairs>
  <TitlesOfParts>
    <vt:vector size="152" baseType="lpstr">
      <vt:lpstr>Arial</vt:lpstr>
      <vt:lpstr>Calibri</vt:lpstr>
      <vt:lpstr>Century Schoolbook</vt:lpstr>
      <vt:lpstr>Wingdings</vt:lpstr>
      <vt:lpstr>Wingdings 2</vt:lpstr>
      <vt:lpstr>Default Theme</vt:lpstr>
      <vt:lpstr>EUROPA.-LA VUELTA AL MUNDO EN 885 JARDINES.-ESCOCIA.-J.-</vt:lpstr>
      <vt:lpstr> Drumlaning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Glenarm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Dirlenton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Falkland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Attadale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Cawdor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12</cp:revision>
  <dcterms:created xsi:type="dcterms:W3CDTF">2013-08-24T06:13:10Z</dcterms:created>
  <dcterms:modified xsi:type="dcterms:W3CDTF">2018-03-10T06:29:08Z</dcterms:modified>
</cp:coreProperties>
</file>