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5"/>
  </p:notesMasterIdLst>
  <p:sldIdLst>
    <p:sldId id="257" r:id="rId2"/>
    <p:sldId id="263" r:id="rId3"/>
    <p:sldId id="258" r:id="rId4"/>
    <p:sldId id="259" r:id="rId5"/>
    <p:sldId id="260"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91" r:id="rId27"/>
    <p:sldId id="261" r:id="rId28"/>
    <p:sldId id="284" r:id="rId29"/>
    <p:sldId id="262" r:id="rId30"/>
    <p:sldId id="285" r:id="rId31"/>
    <p:sldId id="286" r:id="rId32"/>
    <p:sldId id="287" r:id="rId33"/>
    <p:sldId id="288" r:id="rId34"/>
    <p:sldId id="289"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33" r:id="rId51"/>
    <p:sldId id="334" r:id="rId52"/>
    <p:sldId id="335" r:id="rId53"/>
    <p:sldId id="332"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36"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290" r:id="rId80"/>
    <p:sldId id="337" r:id="rId81"/>
    <p:sldId id="338" r:id="rId82"/>
    <p:sldId id="340" r:id="rId83"/>
    <p:sldId id="341" r:id="rId84"/>
    <p:sldId id="342" r:id="rId85"/>
    <p:sldId id="343" r:id="rId86"/>
    <p:sldId id="344" r:id="rId87"/>
    <p:sldId id="345" r:id="rId88"/>
    <p:sldId id="347" r:id="rId89"/>
    <p:sldId id="348" r:id="rId90"/>
    <p:sldId id="349" r:id="rId91"/>
    <p:sldId id="350" r:id="rId92"/>
    <p:sldId id="351" r:id="rId93"/>
    <p:sldId id="352"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4" d="100"/>
          <a:sy n="104" d="100"/>
        </p:scale>
        <p:origin x="1740"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D5B66B-8E4B-4563-A985-E9B078885C03}"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4B718B-B246-4BC0-9088-06338C1B6D54}" type="slidenum">
              <a:rPr lang="es-ES" smtClean="0"/>
              <a:t>‹Nº›</a:t>
            </a:fld>
            <a:endParaRPr lang="es-ES" dirty="0"/>
          </a:p>
        </p:txBody>
      </p:sp>
    </p:spTree>
    <p:extLst>
      <p:ext uri="{BB962C8B-B14F-4D97-AF65-F5344CB8AC3E}">
        <p14:creationId xmlns:p14="http://schemas.microsoft.com/office/powerpoint/2010/main" val="250764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a:t>
            </a:r>
            <a:r>
              <a:rPr lang="es-ES" baseline="0" dirty="0"/>
              <a:t> </a:t>
            </a:r>
            <a:r>
              <a:rPr lang="es-ES" dirty="0"/>
              <a:t>de</a:t>
            </a:r>
            <a:r>
              <a:rPr lang="es-ES" baseline="0" dirty="0"/>
              <a:t> </a:t>
            </a:r>
            <a:r>
              <a:rPr lang="es-ES" dirty="0"/>
              <a:t>San-Carlos.</a:t>
            </a:r>
            <a:r>
              <a:rPr lang="es-ES" baseline="0" dirty="0"/>
              <a:t> </a:t>
            </a:r>
            <a:r>
              <a:rPr lang="es-ES" dirty="0"/>
              <a:t>A Coruña.-1890.-</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a:t>
            </a:fld>
            <a:endParaRPr lang="es-ES" dirty="0"/>
          </a:p>
        </p:txBody>
      </p:sp>
    </p:spTree>
    <p:extLst>
      <p:ext uri="{BB962C8B-B14F-4D97-AF65-F5344CB8AC3E}">
        <p14:creationId xmlns:p14="http://schemas.microsoft.com/office/powerpoint/2010/main" val="2467457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San Carlos.-A Coruña.-Archivo_del_Reino_de_Galicia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a:t>
            </a:fld>
            <a:endParaRPr lang="es-ES" dirty="0"/>
          </a:p>
        </p:txBody>
      </p:sp>
    </p:spTree>
    <p:extLst>
      <p:ext uri="{BB962C8B-B14F-4D97-AF65-F5344CB8AC3E}">
        <p14:creationId xmlns:p14="http://schemas.microsoft.com/office/powerpoint/2010/main" val="1292100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San 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a:t>
            </a:fld>
            <a:endParaRPr lang="es-ES" dirty="0"/>
          </a:p>
        </p:txBody>
      </p:sp>
    </p:spTree>
    <p:extLst>
      <p:ext uri="{BB962C8B-B14F-4D97-AF65-F5344CB8AC3E}">
        <p14:creationId xmlns:p14="http://schemas.microsoft.com/office/powerpoint/2010/main" val="135874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a:t>
            </a:fld>
            <a:endParaRPr lang="es-ES" dirty="0"/>
          </a:p>
        </p:txBody>
      </p:sp>
    </p:spTree>
    <p:extLst>
      <p:ext uri="{BB962C8B-B14F-4D97-AF65-F5344CB8AC3E}">
        <p14:creationId xmlns:p14="http://schemas.microsoft.com/office/powerpoint/2010/main" val="2436948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9</a:t>
            </a:fld>
            <a:endParaRPr lang="es-ES" dirty="0"/>
          </a:p>
        </p:txBody>
      </p:sp>
    </p:spTree>
    <p:extLst>
      <p:ext uri="{BB962C8B-B14F-4D97-AF65-F5344CB8AC3E}">
        <p14:creationId xmlns:p14="http://schemas.microsoft.com/office/powerpoint/2010/main" val="2739908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10</a:t>
            </a:fld>
            <a:endParaRPr lang="es-ES" dirty="0"/>
          </a:p>
        </p:txBody>
      </p:sp>
    </p:spTree>
    <p:extLst>
      <p:ext uri="{BB962C8B-B14F-4D97-AF65-F5344CB8AC3E}">
        <p14:creationId xmlns:p14="http://schemas.microsoft.com/office/powerpoint/2010/main" val="1926940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11</a:t>
            </a:fld>
            <a:endParaRPr lang="es-ES" dirty="0"/>
          </a:p>
        </p:txBody>
      </p:sp>
    </p:spTree>
    <p:extLst>
      <p:ext uri="{BB962C8B-B14F-4D97-AF65-F5344CB8AC3E}">
        <p14:creationId xmlns:p14="http://schemas.microsoft.com/office/powerpoint/2010/main" val="2886553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12</a:t>
            </a:fld>
            <a:endParaRPr lang="es-ES" dirty="0"/>
          </a:p>
        </p:txBody>
      </p:sp>
    </p:spTree>
    <p:extLst>
      <p:ext uri="{BB962C8B-B14F-4D97-AF65-F5344CB8AC3E}">
        <p14:creationId xmlns:p14="http://schemas.microsoft.com/office/powerpoint/2010/main" val="3437776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13</a:t>
            </a:fld>
            <a:endParaRPr lang="es-ES" dirty="0"/>
          </a:p>
        </p:txBody>
      </p:sp>
    </p:spTree>
    <p:extLst>
      <p:ext uri="{BB962C8B-B14F-4D97-AF65-F5344CB8AC3E}">
        <p14:creationId xmlns:p14="http://schemas.microsoft.com/office/powerpoint/2010/main" val="3282616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15</a:t>
            </a:fld>
            <a:endParaRPr lang="es-ES" dirty="0"/>
          </a:p>
        </p:txBody>
      </p:sp>
    </p:spTree>
    <p:extLst>
      <p:ext uri="{BB962C8B-B14F-4D97-AF65-F5344CB8AC3E}">
        <p14:creationId xmlns:p14="http://schemas.microsoft.com/office/powerpoint/2010/main" val="1392611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16</a:t>
            </a:fld>
            <a:endParaRPr lang="es-ES" dirty="0"/>
          </a:p>
        </p:txBody>
      </p:sp>
    </p:spTree>
    <p:extLst>
      <p:ext uri="{BB962C8B-B14F-4D97-AF65-F5344CB8AC3E}">
        <p14:creationId xmlns:p14="http://schemas.microsoft.com/office/powerpoint/2010/main" val="2043523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17</a:t>
            </a:fld>
            <a:endParaRPr lang="es-ES" dirty="0"/>
          </a:p>
        </p:txBody>
      </p:sp>
    </p:spTree>
    <p:extLst>
      <p:ext uri="{BB962C8B-B14F-4D97-AF65-F5344CB8AC3E}">
        <p14:creationId xmlns:p14="http://schemas.microsoft.com/office/powerpoint/2010/main" val="1526061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18</a:t>
            </a:fld>
            <a:endParaRPr lang="es-ES" dirty="0"/>
          </a:p>
        </p:txBody>
      </p:sp>
    </p:spTree>
    <p:extLst>
      <p:ext uri="{BB962C8B-B14F-4D97-AF65-F5344CB8AC3E}">
        <p14:creationId xmlns:p14="http://schemas.microsoft.com/office/powerpoint/2010/main" val="3476166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Coruña.-a-Tumba-de-Sir-John-Moore-</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19</a:t>
            </a:fld>
            <a:endParaRPr lang="es-ES" dirty="0"/>
          </a:p>
        </p:txBody>
      </p:sp>
    </p:spTree>
    <p:extLst>
      <p:ext uri="{BB962C8B-B14F-4D97-AF65-F5344CB8AC3E}">
        <p14:creationId xmlns:p14="http://schemas.microsoft.com/office/powerpoint/2010/main" val="3524434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Coruña.-a-Tumba-de-Sir-John-Moore-</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20</a:t>
            </a:fld>
            <a:endParaRPr lang="es-ES" dirty="0"/>
          </a:p>
        </p:txBody>
      </p:sp>
    </p:spTree>
    <p:extLst>
      <p:ext uri="{BB962C8B-B14F-4D97-AF65-F5344CB8AC3E}">
        <p14:creationId xmlns:p14="http://schemas.microsoft.com/office/powerpoint/2010/main" val="738420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Coruña.-a-Tumba-de-Sir-John-Moore-</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21</a:t>
            </a:fld>
            <a:endParaRPr lang="es-ES" dirty="0"/>
          </a:p>
        </p:txBody>
      </p:sp>
    </p:spTree>
    <p:extLst>
      <p:ext uri="{BB962C8B-B14F-4D97-AF65-F5344CB8AC3E}">
        <p14:creationId xmlns:p14="http://schemas.microsoft.com/office/powerpoint/2010/main" val="527554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Entrada a Jardines-de-San-Carlos.-A Coruña.-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22</a:t>
            </a:fld>
            <a:endParaRPr lang="es-ES" dirty="0"/>
          </a:p>
        </p:txBody>
      </p:sp>
    </p:spTree>
    <p:extLst>
      <p:ext uri="{BB962C8B-B14F-4D97-AF65-F5344CB8AC3E}">
        <p14:creationId xmlns:p14="http://schemas.microsoft.com/office/powerpoint/2010/main" val="3059283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Coruña.-Muralla Jardines de San Carlos</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23</a:t>
            </a:fld>
            <a:endParaRPr lang="es-ES" dirty="0"/>
          </a:p>
        </p:txBody>
      </p:sp>
    </p:spTree>
    <p:extLst>
      <p:ext uri="{BB962C8B-B14F-4D97-AF65-F5344CB8AC3E}">
        <p14:creationId xmlns:p14="http://schemas.microsoft.com/office/powerpoint/2010/main" val="32871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Coruña.-Tumba de Sir John Moore</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24</a:t>
            </a:fld>
            <a:endParaRPr lang="es-ES" dirty="0"/>
          </a:p>
        </p:txBody>
      </p:sp>
    </p:spTree>
    <p:extLst>
      <p:ext uri="{BB962C8B-B14F-4D97-AF65-F5344CB8AC3E}">
        <p14:creationId xmlns:p14="http://schemas.microsoft.com/office/powerpoint/2010/main" val="2970843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 Coruña.-Tumba de Sir John Moore</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25</a:t>
            </a:fld>
            <a:endParaRPr lang="es-ES" dirty="0"/>
          </a:p>
        </p:txBody>
      </p:sp>
    </p:spTree>
    <p:extLst>
      <p:ext uri="{BB962C8B-B14F-4D97-AF65-F5344CB8AC3E}">
        <p14:creationId xmlns:p14="http://schemas.microsoft.com/office/powerpoint/2010/main" val="3058084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Jardines-de-San-Carlos.-</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26</a:t>
            </a:fld>
            <a:endParaRPr lang="es-ES" dirty="0"/>
          </a:p>
        </p:txBody>
      </p:sp>
    </p:spTree>
    <p:extLst>
      <p:ext uri="{BB962C8B-B14F-4D97-AF65-F5344CB8AC3E}">
        <p14:creationId xmlns:p14="http://schemas.microsoft.com/office/powerpoint/2010/main" val="3241457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.Reloj Floral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28</a:t>
            </a:fld>
            <a:endParaRPr lang="es-ES" dirty="0"/>
          </a:p>
        </p:txBody>
      </p:sp>
    </p:spTree>
    <p:extLst>
      <p:ext uri="{BB962C8B-B14F-4D97-AF65-F5344CB8AC3E}">
        <p14:creationId xmlns:p14="http://schemas.microsoft.com/office/powerpoint/2010/main" val="2064244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.Calendario</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29</a:t>
            </a:fld>
            <a:endParaRPr lang="es-ES" dirty="0"/>
          </a:p>
        </p:txBody>
      </p:sp>
    </p:spTree>
    <p:extLst>
      <p:ext uri="{BB962C8B-B14F-4D97-AF65-F5344CB8AC3E}">
        <p14:creationId xmlns:p14="http://schemas.microsoft.com/office/powerpoint/2010/main" val="2700095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.Estanque y Monumento a Concepcion Arenal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30</a:t>
            </a:fld>
            <a:endParaRPr lang="es-ES" dirty="0"/>
          </a:p>
        </p:txBody>
      </p:sp>
    </p:spTree>
    <p:extLst>
      <p:ext uri="{BB962C8B-B14F-4D97-AF65-F5344CB8AC3E}">
        <p14:creationId xmlns:p14="http://schemas.microsoft.com/office/powerpoint/2010/main" val="2605600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.-La Rosaleda monumento a Linares Rivas</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31</a:t>
            </a:fld>
            <a:endParaRPr lang="es-ES" dirty="0"/>
          </a:p>
        </p:txBody>
      </p:sp>
    </p:spTree>
    <p:extLst>
      <p:ext uri="{BB962C8B-B14F-4D97-AF65-F5344CB8AC3E}">
        <p14:creationId xmlns:p14="http://schemas.microsoft.com/office/powerpoint/2010/main" val="1446060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.Monumento a Daniel Carballo.</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32</a:t>
            </a:fld>
            <a:endParaRPr lang="es-ES" dirty="0"/>
          </a:p>
        </p:txBody>
      </p:sp>
    </p:spTree>
    <p:extLst>
      <p:ext uri="{BB962C8B-B14F-4D97-AF65-F5344CB8AC3E}">
        <p14:creationId xmlns:p14="http://schemas.microsoft.com/office/powerpoint/2010/main" val="576997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.Monumento a Pardo Bazan</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33</a:t>
            </a:fld>
            <a:endParaRPr lang="es-ES" dirty="0"/>
          </a:p>
        </p:txBody>
      </p:sp>
    </p:spTree>
    <p:extLst>
      <p:ext uri="{BB962C8B-B14F-4D97-AF65-F5344CB8AC3E}">
        <p14:creationId xmlns:p14="http://schemas.microsoft.com/office/powerpoint/2010/main" val="3988828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34</a:t>
            </a:fld>
            <a:endParaRPr lang="es-ES" dirty="0"/>
          </a:p>
        </p:txBody>
      </p:sp>
    </p:spTree>
    <p:extLst>
      <p:ext uri="{BB962C8B-B14F-4D97-AF65-F5344CB8AC3E}">
        <p14:creationId xmlns:p14="http://schemas.microsoft.com/office/powerpoint/2010/main" val="1361039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35</a:t>
            </a:fld>
            <a:endParaRPr lang="es-ES" dirty="0"/>
          </a:p>
        </p:txBody>
      </p:sp>
    </p:spTree>
    <p:extLst>
      <p:ext uri="{BB962C8B-B14F-4D97-AF65-F5344CB8AC3E}">
        <p14:creationId xmlns:p14="http://schemas.microsoft.com/office/powerpoint/2010/main" val="4111864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36</a:t>
            </a:fld>
            <a:endParaRPr lang="es-ES" dirty="0"/>
          </a:p>
        </p:txBody>
      </p:sp>
    </p:spTree>
    <p:extLst>
      <p:ext uri="{BB962C8B-B14F-4D97-AF65-F5344CB8AC3E}">
        <p14:creationId xmlns:p14="http://schemas.microsoft.com/office/powerpoint/2010/main" val="3238550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37</a:t>
            </a:fld>
            <a:endParaRPr lang="es-ES" dirty="0"/>
          </a:p>
        </p:txBody>
      </p:sp>
    </p:spTree>
    <p:extLst>
      <p:ext uri="{BB962C8B-B14F-4D97-AF65-F5344CB8AC3E}">
        <p14:creationId xmlns:p14="http://schemas.microsoft.com/office/powerpoint/2010/main" val="2778466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38</a:t>
            </a:fld>
            <a:endParaRPr lang="es-ES" dirty="0"/>
          </a:p>
        </p:txBody>
      </p:sp>
    </p:spTree>
    <p:extLst>
      <p:ext uri="{BB962C8B-B14F-4D97-AF65-F5344CB8AC3E}">
        <p14:creationId xmlns:p14="http://schemas.microsoft.com/office/powerpoint/2010/main" val="5585193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39</a:t>
            </a:fld>
            <a:endParaRPr lang="es-ES" dirty="0"/>
          </a:p>
        </p:txBody>
      </p:sp>
    </p:spTree>
    <p:extLst>
      <p:ext uri="{BB962C8B-B14F-4D97-AF65-F5344CB8AC3E}">
        <p14:creationId xmlns:p14="http://schemas.microsoft.com/office/powerpoint/2010/main" val="1269415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40</a:t>
            </a:fld>
            <a:endParaRPr lang="es-ES" dirty="0"/>
          </a:p>
        </p:txBody>
      </p:sp>
    </p:spTree>
    <p:extLst>
      <p:ext uri="{BB962C8B-B14F-4D97-AF65-F5344CB8AC3E}">
        <p14:creationId xmlns:p14="http://schemas.microsoft.com/office/powerpoint/2010/main" val="32327446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41</a:t>
            </a:fld>
            <a:endParaRPr lang="es-ES" dirty="0"/>
          </a:p>
        </p:txBody>
      </p:sp>
    </p:spTree>
    <p:extLst>
      <p:ext uri="{BB962C8B-B14F-4D97-AF65-F5344CB8AC3E}">
        <p14:creationId xmlns:p14="http://schemas.microsoft.com/office/powerpoint/2010/main" val="986084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42</a:t>
            </a:fld>
            <a:endParaRPr lang="es-ES" dirty="0"/>
          </a:p>
        </p:txBody>
      </p:sp>
    </p:spTree>
    <p:extLst>
      <p:ext uri="{BB962C8B-B14F-4D97-AF65-F5344CB8AC3E}">
        <p14:creationId xmlns:p14="http://schemas.microsoft.com/office/powerpoint/2010/main" val="3010574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43</a:t>
            </a:fld>
            <a:endParaRPr lang="es-ES" dirty="0"/>
          </a:p>
        </p:txBody>
      </p:sp>
    </p:spTree>
    <p:extLst>
      <p:ext uri="{BB962C8B-B14F-4D97-AF65-F5344CB8AC3E}">
        <p14:creationId xmlns:p14="http://schemas.microsoft.com/office/powerpoint/2010/main" val="31706766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44</a:t>
            </a:fld>
            <a:endParaRPr lang="es-ES" dirty="0"/>
          </a:p>
        </p:txBody>
      </p:sp>
    </p:spTree>
    <p:extLst>
      <p:ext uri="{BB962C8B-B14F-4D97-AF65-F5344CB8AC3E}">
        <p14:creationId xmlns:p14="http://schemas.microsoft.com/office/powerpoint/2010/main" val="468949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45</a:t>
            </a:fld>
            <a:endParaRPr lang="es-ES" dirty="0"/>
          </a:p>
        </p:txBody>
      </p:sp>
    </p:spTree>
    <p:extLst>
      <p:ext uri="{BB962C8B-B14F-4D97-AF65-F5344CB8AC3E}">
        <p14:creationId xmlns:p14="http://schemas.microsoft.com/office/powerpoint/2010/main" val="7278503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46</a:t>
            </a:fld>
            <a:endParaRPr lang="es-ES" dirty="0"/>
          </a:p>
        </p:txBody>
      </p:sp>
    </p:spTree>
    <p:extLst>
      <p:ext uri="{BB962C8B-B14F-4D97-AF65-F5344CB8AC3E}">
        <p14:creationId xmlns:p14="http://schemas.microsoft.com/office/powerpoint/2010/main" val="13425720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.-Monumento a Concepcion Arenal</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47</a:t>
            </a:fld>
            <a:endParaRPr lang="es-ES" dirty="0"/>
          </a:p>
        </p:txBody>
      </p:sp>
    </p:spTree>
    <p:extLst>
      <p:ext uri="{BB962C8B-B14F-4D97-AF65-F5344CB8AC3E}">
        <p14:creationId xmlns:p14="http://schemas.microsoft.com/office/powerpoint/2010/main" val="18583509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.-Rosalia</a:t>
            </a:r>
            <a:r>
              <a:rPr lang="es-ES" baseline="0" dirty="0"/>
              <a:t> de Castro</a:t>
            </a:r>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48</a:t>
            </a:fld>
            <a:endParaRPr lang="es-ES" dirty="0"/>
          </a:p>
        </p:txBody>
      </p:sp>
    </p:spTree>
    <p:extLst>
      <p:ext uri="{BB962C8B-B14F-4D97-AF65-F5344CB8AC3E}">
        <p14:creationId xmlns:p14="http://schemas.microsoft.com/office/powerpoint/2010/main" val="20117095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.-Rosalia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49</a:t>
            </a:fld>
            <a:endParaRPr lang="es-ES" dirty="0"/>
          </a:p>
        </p:txBody>
      </p:sp>
    </p:spTree>
    <p:extLst>
      <p:ext uri="{BB962C8B-B14F-4D97-AF65-F5344CB8AC3E}">
        <p14:creationId xmlns:p14="http://schemas.microsoft.com/office/powerpoint/2010/main" val="39550886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50</a:t>
            </a:fld>
            <a:endParaRPr lang="es-ES" dirty="0"/>
          </a:p>
        </p:txBody>
      </p:sp>
    </p:spTree>
    <p:extLst>
      <p:ext uri="{BB962C8B-B14F-4D97-AF65-F5344CB8AC3E}">
        <p14:creationId xmlns:p14="http://schemas.microsoft.com/office/powerpoint/2010/main" val="8198139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51</a:t>
            </a:fld>
            <a:endParaRPr lang="es-ES" dirty="0"/>
          </a:p>
        </p:txBody>
      </p:sp>
    </p:spTree>
    <p:extLst>
      <p:ext uri="{BB962C8B-B14F-4D97-AF65-F5344CB8AC3E}">
        <p14:creationId xmlns:p14="http://schemas.microsoft.com/office/powerpoint/2010/main" val="23132975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Méndez Núñez </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52</a:t>
            </a:fld>
            <a:endParaRPr lang="es-ES" dirty="0"/>
          </a:p>
        </p:txBody>
      </p:sp>
    </p:spTree>
    <p:extLst>
      <p:ext uri="{BB962C8B-B14F-4D97-AF65-F5344CB8AC3E}">
        <p14:creationId xmlns:p14="http://schemas.microsoft.com/office/powerpoint/2010/main" val="6378208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Coruña.-Jardines_de_la_Real_Maestranza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54</a:t>
            </a:fld>
            <a:endParaRPr lang="es-ES" dirty="0"/>
          </a:p>
        </p:txBody>
      </p:sp>
    </p:spTree>
    <p:extLst>
      <p:ext uri="{BB962C8B-B14F-4D97-AF65-F5344CB8AC3E}">
        <p14:creationId xmlns:p14="http://schemas.microsoft.com/office/powerpoint/2010/main" val="17968044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a:t>
            </a:r>
            <a:r>
              <a:rPr lang="es-ES" baseline="0" dirty="0"/>
              <a:t> </a:t>
            </a:r>
            <a:r>
              <a:rPr lang="es-ES" dirty="0"/>
              <a:t>de</a:t>
            </a:r>
            <a:r>
              <a:rPr lang="es-ES" baseline="0" dirty="0"/>
              <a:t> </a:t>
            </a:r>
            <a:r>
              <a:rPr lang="es-ES" dirty="0"/>
              <a:t>la</a:t>
            </a:r>
            <a:r>
              <a:rPr lang="es-ES" baseline="0" dirty="0"/>
              <a:t> </a:t>
            </a:r>
            <a:r>
              <a:rPr lang="es-ES" dirty="0"/>
              <a:t>Real</a:t>
            </a:r>
            <a:r>
              <a:rPr lang="es-ES" baseline="0" dirty="0"/>
              <a:t> </a:t>
            </a:r>
            <a:r>
              <a:rPr lang="es-ES" dirty="0"/>
              <a:t>Maestranza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55</a:t>
            </a:fld>
            <a:endParaRPr lang="es-ES" dirty="0"/>
          </a:p>
        </p:txBody>
      </p:sp>
    </p:spTree>
    <p:extLst>
      <p:ext uri="{BB962C8B-B14F-4D97-AF65-F5344CB8AC3E}">
        <p14:creationId xmlns:p14="http://schemas.microsoft.com/office/powerpoint/2010/main" val="25225131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la Real Maestranza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56</a:t>
            </a:fld>
            <a:endParaRPr lang="es-ES" dirty="0"/>
          </a:p>
        </p:txBody>
      </p:sp>
    </p:spTree>
    <p:extLst>
      <p:ext uri="{BB962C8B-B14F-4D97-AF65-F5344CB8AC3E}">
        <p14:creationId xmlns:p14="http://schemas.microsoft.com/office/powerpoint/2010/main" val="18360153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la Real Maestranza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57</a:t>
            </a:fld>
            <a:endParaRPr lang="es-ES" dirty="0"/>
          </a:p>
        </p:txBody>
      </p:sp>
    </p:spTree>
    <p:extLst>
      <p:ext uri="{BB962C8B-B14F-4D97-AF65-F5344CB8AC3E}">
        <p14:creationId xmlns:p14="http://schemas.microsoft.com/office/powerpoint/2010/main" val="23761652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la Real Maestranza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58</a:t>
            </a:fld>
            <a:endParaRPr lang="es-ES" dirty="0"/>
          </a:p>
        </p:txBody>
      </p:sp>
    </p:spTree>
    <p:extLst>
      <p:ext uri="{BB962C8B-B14F-4D97-AF65-F5344CB8AC3E}">
        <p14:creationId xmlns:p14="http://schemas.microsoft.com/office/powerpoint/2010/main" val="3278993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Coruña.-Jardines de la Real Maestranza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59</a:t>
            </a:fld>
            <a:endParaRPr lang="es-ES" dirty="0"/>
          </a:p>
        </p:txBody>
      </p:sp>
    </p:spTree>
    <p:extLst>
      <p:ext uri="{BB962C8B-B14F-4D97-AF65-F5344CB8AC3E}">
        <p14:creationId xmlns:p14="http://schemas.microsoft.com/office/powerpoint/2010/main" val="14383076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 Coruña.-Parque de Bens.-</a:t>
            </a:r>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61</a:t>
            </a:fld>
            <a:endParaRPr lang="es-ES" dirty="0"/>
          </a:p>
        </p:txBody>
      </p:sp>
    </p:spTree>
    <p:extLst>
      <p:ext uri="{BB962C8B-B14F-4D97-AF65-F5344CB8AC3E}">
        <p14:creationId xmlns:p14="http://schemas.microsoft.com/office/powerpoint/2010/main" val="5773948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 Coruña.-Parque de </a:t>
            </a:r>
            <a:r>
              <a:rPr lang="pt-BR" dirty="0" err="1"/>
              <a:t>Bens.-Dolmen</a:t>
            </a:r>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62</a:t>
            </a:fld>
            <a:endParaRPr lang="es-ES" dirty="0"/>
          </a:p>
        </p:txBody>
      </p:sp>
    </p:spTree>
    <p:extLst>
      <p:ext uri="{BB962C8B-B14F-4D97-AF65-F5344CB8AC3E}">
        <p14:creationId xmlns:p14="http://schemas.microsoft.com/office/powerpoint/2010/main" val="41446968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 Coruña.-Parque de Bens.-</a:t>
            </a:r>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63</a:t>
            </a:fld>
            <a:endParaRPr lang="es-ES" dirty="0"/>
          </a:p>
        </p:txBody>
      </p:sp>
    </p:spTree>
    <p:extLst>
      <p:ext uri="{BB962C8B-B14F-4D97-AF65-F5344CB8AC3E}">
        <p14:creationId xmlns:p14="http://schemas.microsoft.com/office/powerpoint/2010/main" val="31528021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 Coruña.-Parque de Bens.-</a:t>
            </a:r>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64</a:t>
            </a:fld>
            <a:endParaRPr lang="es-ES" dirty="0"/>
          </a:p>
        </p:txBody>
      </p:sp>
    </p:spTree>
    <p:extLst>
      <p:ext uri="{BB962C8B-B14F-4D97-AF65-F5344CB8AC3E}">
        <p14:creationId xmlns:p14="http://schemas.microsoft.com/office/powerpoint/2010/main" val="19594001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 Coruña.-Parque de Bens.-</a:t>
            </a:r>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65</a:t>
            </a:fld>
            <a:endParaRPr lang="es-ES" dirty="0"/>
          </a:p>
        </p:txBody>
      </p:sp>
    </p:spTree>
    <p:extLst>
      <p:ext uri="{BB962C8B-B14F-4D97-AF65-F5344CB8AC3E}">
        <p14:creationId xmlns:p14="http://schemas.microsoft.com/office/powerpoint/2010/main" val="35987679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la Torre de Hércules</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67</a:t>
            </a:fld>
            <a:endParaRPr lang="es-ES" dirty="0"/>
          </a:p>
        </p:txBody>
      </p:sp>
    </p:spTree>
    <p:extLst>
      <p:ext uri="{BB962C8B-B14F-4D97-AF65-F5344CB8AC3E}">
        <p14:creationId xmlns:p14="http://schemas.microsoft.com/office/powerpoint/2010/main" val="11010992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la Torre de Hércules</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68</a:t>
            </a:fld>
            <a:endParaRPr lang="es-ES" dirty="0"/>
          </a:p>
        </p:txBody>
      </p:sp>
    </p:spTree>
    <p:extLst>
      <p:ext uri="{BB962C8B-B14F-4D97-AF65-F5344CB8AC3E}">
        <p14:creationId xmlns:p14="http://schemas.microsoft.com/office/powerpoint/2010/main" val="26963428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la Torre de Hércules</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69</a:t>
            </a:fld>
            <a:endParaRPr lang="es-ES" dirty="0"/>
          </a:p>
        </p:txBody>
      </p:sp>
    </p:spTree>
    <p:extLst>
      <p:ext uri="{BB962C8B-B14F-4D97-AF65-F5344CB8AC3E}">
        <p14:creationId xmlns:p14="http://schemas.microsoft.com/office/powerpoint/2010/main" val="39290343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Osa.-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71</a:t>
            </a:fld>
            <a:endParaRPr lang="es-ES" dirty="0"/>
          </a:p>
        </p:txBody>
      </p:sp>
    </p:spTree>
    <p:extLst>
      <p:ext uri="{BB962C8B-B14F-4D97-AF65-F5344CB8AC3E}">
        <p14:creationId xmlns:p14="http://schemas.microsoft.com/office/powerpoint/2010/main" val="13864554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Osa.-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72</a:t>
            </a:fld>
            <a:endParaRPr lang="es-ES" dirty="0"/>
          </a:p>
        </p:txBody>
      </p:sp>
    </p:spTree>
    <p:extLst>
      <p:ext uri="{BB962C8B-B14F-4D97-AF65-F5344CB8AC3E}">
        <p14:creationId xmlns:p14="http://schemas.microsoft.com/office/powerpoint/2010/main" val="41603958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Osa.-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73</a:t>
            </a:fld>
            <a:endParaRPr lang="es-ES" dirty="0"/>
          </a:p>
        </p:txBody>
      </p:sp>
    </p:spTree>
    <p:extLst>
      <p:ext uri="{BB962C8B-B14F-4D97-AF65-F5344CB8AC3E}">
        <p14:creationId xmlns:p14="http://schemas.microsoft.com/office/powerpoint/2010/main" val="16828311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Osa.-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74</a:t>
            </a:fld>
            <a:endParaRPr lang="es-ES" dirty="0"/>
          </a:p>
        </p:txBody>
      </p:sp>
    </p:spTree>
    <p:extLst>
      <p:ext uri="{BB962C8B-B14F-4D97-AF65-F5344CB8AC3E}">
        <p14:creationId xmlns:p14="http://schemas.microsoft.com/office/powerpoint/2010/main" val="12775559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San Diego.-</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76</a:t>
            </a:fld>
            <a:endParaRPr lang="es-ES" dirty="0"/>
          </a:p>
        </p:txBody>
      </p:sp>
    </p:spTree>
    <p:extLst>
      <p:ext uri="{BB962C8B-B14F-4D97-AF65-F5344CB8AC3E}">
        <p14:creationId xmlns:p14="http://schemas.microsoft.com/office/powerpoint/2010/main" val="30614075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San Diego.-</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77</a:t>
            </a:fld>
            <a:endParaRPr lang="es-ES" dirty="0"/>
          </a:p>
        </p:txBody>
      </p:sp>
    </p:spTree>
    <p:extLst>
      <p:ext uri="{BB962C8B-B14F-4D97-AF65-F5344CB8AC3E}">
        <p14:creationId xmlns:p14="http://schemas.microsoft.com/office/powerpoint/2010/main" val="15825355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San Diego.-</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78</a:t>
            </a:fld>
            <a:endParaRPr lang="es-ES" dirty="0"/>
          </a:p>
        </p:txBody>
      </p:sp>
    </p:spTree>
    <p:extLst>
      <p:ext uri="{BB962C8B-B14F-4D97-AF65-F5344CB8AC3E}">
        <p14:creationId xmlns:p14="http://schemas.microsoft.com/office/powerpoint/2010/main" val="5842489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de San Diego.-</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79</a:t>
            </a:fld>
            <a:endParaRPr lang="es-ES" dirty="0"/>
          </a:p>
        </p:txBody>
      </p:sp>
    </p:spTree>
    <p:extLst>
      <p:ext uri="{BB962C8B-B14F-4D97-AF65-F5344CB8AC3E}">
        <p14:creationId xmlns:p14="http://schemas.microsoft.com/office/powerpoint/2010/main" val="4427656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Santa Margarita.-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81</a:t>
            </a:fld>
            <a:endParaRPr lang="es-ES" dirty="0"/>
          </a:p>
        </p:txBody>
      </p:sp>
    </p:spTree>
    <p:extLst>
      <p:ext uri="{BB962C8B-B14F-4D97-AF65-F5344CB8AC3E}">
        <p14:creationId xmlns:p14="http://schemas.microsoft.com/office/powerpoint/2010/main" val="12717512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Santa Margarita.-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82</a:t>
            </a:fld>
            <a:endParaRPr lang="es-ES" dirty="0"/>
          </a:p>
        </p:txBody>
      </p:sp>
    </p:spTree>
    <p:extLst>
      <p:ext uri="{BB962C8B-B14F-4D97-AF65-F5344CB8AC3E}">
        <p14:creationId xmlns:p14="http://schemas.microsoft.com/office/powerpoint/2010/main" val="23739829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Santa Margarita.-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83</a:t>
            </a:fld>
            <a:endParaRPr lang="es-ES" dirty="0"/>
          </a:p>
        </p:txBody>
      </p:sp>
    </p:spTree>
    <p:extLst>
      <p:ext uri="{BB962C8B-B14F-4D97-AF65-F5344CB8AC3E}">
        <p14:creationId xmlns:p14="http://schemas.microsoft.com/office/powerpoint/2010/main" val="24765066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Santa Margarita.-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84</a:t>
            </a:fld>
            <a:endParaRPr lang="es-ES" dirty="0"/>
          </a:p>
        </p:txBody>
      </p:sp>
    </p:spTree>
    <p:extLst>
      <p:ext uri="{BB962C8B-B14F-4D97-AF65-F5344CB8AC3E}">
        <p14:creationId xmlns:p14="http://schemas.microsoft.com/office/powerpoint/2010/main" val="667501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Santa Margarita.-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85</a:t>
            </a:fld>
            <a:endParaRPr lang="es-ES" dirty="0"/>
          </a:p>
        </p:txBody>
      </p:sp>
    </p:spTree>
    <p:extLst>
      <p:ext uri="{BB962C8B-B14F-4D97-AF65-F5344CB8AC3E}">
        <p14:creationId xmlns:p14="http://schemas.microsoft.com/office/powerpoint/2010/main" val="31291159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Santa Margarita.-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86</a:t>
            </a:fld>
            <a:endParaRPr lang="es-ES" dirty="0"/>
          </a:p>
        </p:txBody>
      </p:sp>
    </p:spTree>
    <p:extLst>
      <p:ext uri="{BB962C8B-B14F-4D97-AF65-F5344CB8AC3E}">
        <p14:creationId xmlns:p14="http://schemas.microsoft.com/office/powerpoint/2010/main" val="38393147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Santa Margarita.-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87</a:t>
            </a:fld>
            <a:endParaRPr lang="es-ES" dirty="0"/>
          </a:p>
        </p:txBody>
      </p:sp>
    </p:spTree>
    <p:extLst>
      <p:ext uri="{BB962C8B-B14F-4D97-AF65-F5344CB8AC3E}">
        <p14:creationId xmlns:p14="http://schemas.microsoft.com/office/powerpoint/2010/main" val="30139616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Europa..</a:t>
            </a:r>
          </a:p>
        </p:txBody>
      </p:sp>
      <p:sp>
        <p:nvSpPr>
          <p:cNvPr id="4" name="3 Marcador de número de diapositiva"/>
          <p:cNvSpPr>
            <a:spLocks noGrp="1"/>
          </p:cNvSpPr>
          <p:nvPr>
            <p:ph type="sldNum" sz="quarter" idx="10"/>
          </p:nvPr>
        </p:nvSpPr>
        <p:spPr/>
        <p:txBody>
          <a:bodyPr/>
          <a:lstStyle/>
          <a:p>
            <a:fld id="{5E4B718B-B246-4BC0-9088-06338C1B6D54}" type="slidenum">
              <a:rPr lang="es-ES" smtClean="0"/>
              <a:t>89</a:t>
            </a:fld>
            <a:endParaRPr lang="es-ES" dirty="0"/>
          </a:p>
        </p:txBody>
      </p:sp>
    </p:spTree>
    <p:extLst>
      <p:ext uri="{BB962C8B-B14F-4D97-AF65-F5344CB8AC3E}">
        <p14:creationId xmlns:p14="http://schemas.microsoft.com/office/powerpoint/2010/main" val="24981016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Europa..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90</a:t>
            </a:fld>
            <a:endParaRPr lang="es-ES" dirty="0"/>
          </a:p>
        </p:txBody>
      </p:sp>
    </p:spTree>
    <p:extLst>
      <p:ext uri="{BB962C8B-B14F-4D97-AF65-F5344CB8AC3E}">
        <p14:creationId xmlns:p14="http://schemas.microsoft.com/office/powerpoint/2010/main" val="4673012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Europa..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91</a:t>
            </a:fld>
            <a:endParaRPr lang="es-ES" dirty="0"/>
          </a:p>
        </p:txBody>
      </p:sp>
    </p:spTree>
    <p:extLst>
      <p:ext uri="{BB962C8B-B14F-4D97-AF65-F5344CB8AC3E}">
        <p14:creationId xmlns:p14="http://schemas.microsoft.com/office/powerpoint/2010/main" val="28760010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Europa..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92</a:t>
            </a:fld>
            <a:endParaRPr lang="es-ES" dirty="0"/>
          </a:p>
        </p:txBody>
      </p:sp>
    </p:spTree>
    <p:extLst>
      <p:ext uri="{BB962C8B-B14F-4D97-AF65-F5344CB8AC3E}">
        <p14:creationId xmlns:p14="http://schemas.microsoft.com/office/powerpoint/2010/main" val="20648134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 Coruña.-Parque Europa..</a:t>
            </a:r>
          </a:p>
          <a:p>
            <a:endParaRPr lang="es-ES" dirty="0"/>
          </a:p>
        </p:txBody>
      </p:sp>
      <p:sp>
        <p:nvSpPr>
          <p:cNvPr id="4" name="3 Marcador de número de diapositiva"/>
          <p:cNvSpPr>
            <a:spLocks noGrp="1"/>
          </p:cNvSpPr>
          <p:nvPr>
            <p:ph type="sldNum" sz="quarter" idx="10"/>
          </p:nvPr>
        </p:nvSpPr>
        <p:spPr/>
        <p:txBody>
          <a:bodyPr/>
          <a:lstStyle/>
          <a:p>
            <a:fld id="{5E4B718B-B246-4BC0-9088-06338C1B6D54}" type="slidenum">
              <a:rPr lang="es-ES" smtClean="0"/>
              <a:t>93</a:t>
            </a:fld>
            <a:endParaRPr lang="es-ES" dirty="0"/>
          </a:p>
        </p:txBody>
      </p:sp>
    </p:spTree>
    <p:extLst>
      <p:ext uri="{BB962C8B-B14F-4D97-AF65-F5344CB8AC3E}">
        <p14:creationId xmlns:p14="http://schemas.microsoft.com/office/powerpoint/2010/main" val="3207870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89396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542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3494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75841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9458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59997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16049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37782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502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01953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89121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8707514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534472" cy="1800200"/>
          </a:xfrm>
        </p:spPr>
        <p:txBody>
          <a:bodyPr>
            <a:normAutofit fontScale="90000"/>
          </a:bodyPr>
          <a:lstStyle/>
          <a:p>
            <a:r>
              <a:rPr lang="pt-BR" sz="3600" dirty="0"/>
              <a:t>EUROPA.-LA VUELTA AL MUNDO EN 885 JARDINES.-ESPAÑA.-A CORUÑA</a:t>
            </a:r>
            <a:endParaRPr lang="es-ES" sz="2700" dirty="0"/>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707879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Coruña.-Jardines de San Carlos.</a:t>
            </a:r>
          </a:p>
        </p:txBody>
      </p:sp>
      <p:sp>
        <p:nvSpPr>
          <p:cNvPr id="3" name="2 Marcador de contenido"/>
          <p:cNvSpPr>
            <a:spLocks noGrp="1"/>
          </p:cNvSpPr>
          <p:nvPr>
            <p:ph sz="quarter" idx="1"/>
          </p:nvPr>
        </p:nvSpPr>
        <p:spPr/>
        <p:txBody>
          <a:bodyPr>
            <a:normAutofit lnSpcReduction="10000"/>
          </a:bodyPr>
          <a:lstStyle/>
          <a:p>
            <a:r>
              <a:rPr lang="es-ES" dirty="0"/>
              <a:t>El Jardín de San Carlos fue construido como castillo defensivo fuera de las murallas en el siglo XIV y quedaría unido a la ciudad en el XVI. Poco a poco fue perdiendo importancia como baluarte o "Fortaleza vieja" y, tras estallar el polvorín que contenía, fue abandonado hasta que ya en el siglo XVIII es recuperado como jardín por don Carlos F. de Croix.</a:t>
            </a:r>
          </a:p>
          <a:p>
            <a:r>
              <a:rPr lang="es-ES" dirty="0"/>
              <a:t>El aspecto actual del Jardín de San Carlos se debe al gobernador Francisco de Mazarredo en 1834 y presenta una característica de jardín romántico. Ha sido declarado Conjunto Histórico-Artístico junto con las murallas.</a:t>
            </a:r>
          </a:p>
        </p:txBody>
      </p:sp>
    </p:spTree>
    <p:extLst>
      <p:ext uri="{BB962C8B-B14F-4D97-AF65-F5344CB8AC3E}">
        <p14:creationId xmlns:p14="http://schemas.microsoft.com/office/powerpoint/2010/main" val="781071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Su valor radica en su privilegiada situación desde la que se observa, gracias a su mirador, todo el puerto de La Coruña, en su vegetación, y en la tumba, un sepulcro planteado como monumento funerario, del general escocés Sir John Moore, muerto en la Batalla de Elviña en 1809 luchando mientras defendía el embarco del ejército inglés frente a las tropas napoleónicas francesas del general Soult.</a:t>
            </a:r>
          </a:p>
          <a:p>
            <a:r>
              <a:rPr lang="es-ES" dirty="0"/>
              <a:t>Numerosas especies de árboles tanto autóctonos como exóticos están presentes en el jardín, del que destacan dos gigantescos olmos centenarios.</a:t>
            </a:r>
          </a:p>
          <a:p>
            <a:r>
              <a:rPr lang="es-ES" dirty="0"/>
              <a:t>También hay placas homenaje a los 172 oficiales y hombres de la Armada Real Inglesa que murieron en el naufragio del buque "Serpent" cerca de Cabo Villano el 10 de noviembre de 1890.</a:t>
            </a:r>
          </a:p>
        </p:txBody>
      </p:sp>
    </p:spTree>
    <p:extLst>
      <p:ext uri="{BB962C8B-B14F-4D97-AF65-F5344CB8AC3E}">
        <p14:creationId xmlns:p14="http://schemas.microsoft.com/office/powerpoint/2010/main" val="382698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General inglés Lord Wellington dirigió una proclama al ejército en el Cuartel General de Lesaca el 4 de septiembre de 1813 tras la Batalla de San Marcial del 31 de agosto de ese mismo año, recordada en San Carlos, en la que elogiaba al ejército que él mismo mandaba. "Españoles: dedicaos a imitar a los inimitables gallegos", decía Wellington</a:t>
            </a:r>
          </a:p>
          <a:p>
            <a:r>
              <a:rPr lang="es-ES" dirty="0"/>
              <a:t>El Ayuntamiento, a propuesta del entonces alcalde Manuel Casas, acordó colocar el 14 de julio de 1927 unas lápidas que recogen el poema que Rosalía de Castro dedica al Sir John Moore, en gallego y en inglés, que se titula "En la tumba del General Sir John Moore".</a:t>
            </a:r>
          </a:p>
          <a:p>
            <a:r>
              <a:rPr lang="es-ES" dirty="0"/>
              <a:t>El edificio adosado a los jardines es la sede del Archivo del Reino de Galicia, el más importante archivo histórico de la comunidad de Galicia. </a:t>
            </a:r>
          </a:p>
        </p:txBody>
      </p:sp>
    </p:spTree>
    <p:extLst>
      <p:ext uri="{BB962C8B-B14F-4D97-AF65-F5344CB8AC3E}">
        <p14:creationId xmlns:p14="http://schemas.microsoft.com/office/powerpoint/2010/main" val="425715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2663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02284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7029400"/>
          </a:xfrm>
          <a:prstGeom prst="rect">
            <a:avLst/>
          </a:prstGeom>
        </p:spPr>
      </p:pic>
    </p:spTree>
    <p:extLst>
      <p:ext uri="{BB962C8B-B14F-4D97-AF65-F5344CB8AC3E}">
        <p14:creationId xmlns:p14="http://schemas.microsoft.com/office/powerpoint/2010/main" val="1363738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37043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95849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28731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64376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138830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25343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9716"/>
            <a:ext cx="4464496" cy="339928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9716"/>
            <a:ext cx="4499992" cy="3399284"/>
          </a:xfrm>
          <a:prstGeom prst="rect">
            <a:avLst/>
          </a:prstGeom>
        </p:spPr>
      </p:pic>
    </p:spTree>
    <p:extLst>
      <p:ext uri="{BB962C8B-B14F-4D97-AF65-F5344CB8AC3E}">
        <p14:creationId xmlns:p14="http://schemas.microsoft.com/office/powerpoint/2010/main" val="77800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484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1996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3856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957074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163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4176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369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7029399"/>
          </a:xfrm>
          <a:prstGeom prst="rect">
            <a:avLst/>
          </a:prstGeom>
        </p:spPr>
      </p:pic>
    </p:spTree>
    <p:extLst>
      <p:ext uri="{BB962C8B-B14F-4D97-AF65-F5344CB8AC3E}">
        <p14:creationId xmlns:p14="http://schemas.microsoft.com/office/powerpoint/2010/main" val="907020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31597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2396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009080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3999" cy="6957392"/>
          </a:xfrm>
          <a:prstGeom prst="rect">
            <a:avLst/>
          </a:prstGeom>
        </p:spPr>
      </p:pic>
    </p:spTree>
    <p:extLst>
      <p:ext uri="{BB962C8B-B14F-4D97-AF65-F5344CB8AC3E}">
        <p14:creationId xmlns:p14="http://schemas.microsoft.com/office/powerpoint/2010/main" val="3887733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Coruña.-Jardines de Méndez Núñez </a:t>
            </a:r>
          </a:p>
        </p:txBody>
      </p:sp>
      <p:sp>
        <p:nvSpPr>
          <p:cNvPr id="3" name="2 Marcador de contenido"/>
          <p:cNvSpPr>
            <a:spLocks noGrp="1"/>
          </p:cNvSpPr>
          <p:nvPr>
            <p:ph sz="quarter" idx="1"/>
          </p:nvPr>
        </p:nvSpPr>
        <p:spPr/>
        <p:txBody>
          <a:bodyPr/>
          <a:lstStyle/>
          <a:p>
            <a:r>
              <a:rPr lang="es-ES" dirty="0"/>
              <a:t>Estos jardines, situados en el centro de la Pescadería y adyacentes a las instalaciones portuarias, acompañan el frontal de los Cantones Pequeño y Grande.</a:t>
            </a:r>
          </a:p>
          <a:p>
            <a:r>
              <a:rPr lang="es-ES" dirty="0"/>
              <a:t> Son unos de los jardines más antiguos de la ciudad, datan de mediados del Siglo XIX, poseen monumentos a Emilia Pardo Bazán, Alfonso Molina, Curros Enríquez y John Lennon y en él se hallan emblemáticos edificios modernistas como La Terraza o el Quiosco Alfonso.</a:t>
            </a:r>
          </a:p>
        </p:txBody>
      </p:sp>
    </p:spTree>
    <p:extLst>
      <p:ext uri="{BB962C8B-B14F-4D97-AF65-F5344CB8AC3E}">
        <p14:creationId xmlns:p14="http://schemas.microsoft.com/office/powerpoint/2010/main" val="3180341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2640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6671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113808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9145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3228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004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963756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82029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000"/>
          <a:stretch/>
        </p:blipFill>
        <p:spPr>
          <a:xfrm>
            <a:off x="-108520" y="0"/>
            <a:ext cx="9361040" cy="6858000"/>
          </a:xfrm>
          <a:prstGeom prst="rect">
            <a:avLst/>
          </a:prstGeom>
        </p:spPr>
      </p:pic>
    </p:spTree>
    <p:extLst>
      <p:ext uri="{BB962C8B-B14F-4D97-AF65-F5344CB8AC3E}">
        <p14:creationId xmlns:p14="http://schemas.microsoft.com/office/powerpoint/2010/main" val="4010857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0703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708"/>
          <a:stretch/>
        </p:blipFill>
        <p:spPr>
          <a:xfrm>
            <a:off x="0" y="0"/>
            <a:ext cx="9144000" cy="6858000"/>
          </a:xfrm>
          <a:prstGeom prst="rect">
            <a:avLst/>
          </a:prstGeom>
        </p:spPr>
      </p:pic>
    </p:spTree>
    <p:extLst>
      <p:ext uri="{BB962C8B-B14F-4D97-AF65-F5344CB8AC3E}">
        <p14:creationId xmlns:p14="http://schemas.microsoft.com/office/powerpoint/2010/main" val="2601988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0919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54510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859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1558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0533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5206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9791"/>
          <a:stretch/>
        </p:blipFill>
        <p:spPr>
          <a:xfrm>
            <a:off x="0" y="0"/>
            <a:ext cx="9144000" cy="6858000"/>
          </a:xfrm>
          <a:prstGeom prst="rect">
            <a:avLst/>
          </a:prstGeom>
        </p:spPr>
      </p:pic>
    </p:spTree>
    <p:extLst>
      <p:ext uri="{BB962C8B-B14F-4D97-AF65-F5344CB8AC3E}">
        <p14:creationId xmlns:p14="http://schemas.microsoft.com/office/powerpoint/2010/main" val="1508898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78517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16762838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124"/>
          <a:stretch/>
        </p:blipFill>
        <p:spPr>
          <a:xfrm>
            <a:off x="0" y="0"/>
            <a:ext cx="9144000" cy="6857999"/>
          </a:xfrm>
          <a:prstGeom prst="rect">
            <a:avLst/>
          </a:prstGeom>
        </p:spPr>
      </p:pic>
    </p:spTree>
    <p:extLst>
      <p:ext uri="{BB962C8B-B14F-4D97-AF65-F5344CB8AC3E}">
        <p14:creationId xmlns:p14="http://schemas.microsoft.com/office/powerpoint/2010/main" val="30592896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89242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35959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421289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61148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Coruña.-Jardines de la Real Maestranza</a:t>
            </a:r>
          </a:p>
        </p:txBody>
      </p:sp>
      <p:sp>
        <p:nvSpPr>
          <p:cNvPr id="3" name="2 Marcador de contenido"/>
          <p:cNvSpPr>
            <a:spLocks noGrp="1"/>
          </p:cNvSpPr>
          <p:nvPr>
            <p:ph sz="quarter" idx="1"/>
          </p:nvPr>
        </p:nvSpPr>
        <p:spPr/>
        <p:txBody>
          <a:bodyPr/>
          <a:lstStyle/>
          <a:p>
            <a:r>
              <a:rPr lang="es-ES" dirty="0"/>
              <a:t>Junto al Paraninfo de la Maestranza, al lado del mar, en ella se encuentra la estatua de Diego del Barco, destacado personaje coruñés durante la Guerra de la Independencia, y el Pozo del Convento de San Francisco.</a:t>
            </a:r>
          </a:p>
        </p:txBody>
      </p:sp>
    </p:spTree>
    <p:extLst>
      <p:ext uri="{BB962C8B-B14F-4D97-AF65-F5344CB8AC3E}">
        <p14:creationId xmlns:p14="http://schemas.microsoft.com/office/powerpoint/2010/main" val="37892646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1019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069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5819586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6276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2510492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7336545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A Coruña.-Parque de Bens.-</a:t>
            </a:r>
            <a:endParaRPr lang="es-ES" dirty="0"/>
          </a:p>
        </p:txBody>
      </p:sp>
      <p:sp>
        <p:nvSpPr>
          <p:cNvPr id="3" name="2 Marcador de contenido"/>
          <p:cNvSpPr>
            <a:spLocks noGrp="1"/>
          </p:cNvSpPr>
          <p:nvPr>
            <p:ph sz="quarter" idx="1"/>
          </p:nvPr>
        </p:nvSpPr>
        <p:spPr/>
        <p:txBody>
          <a:bodyPr/>
          <a:lstStyle/>
          <a:p>
            <a:r>
              <a:rPr lang="es-ES" dirty="0"/>
              <a:t>Aunque apartado del centro urbano, es la mayor zona verde de la ciudad,cerca de 40 has.</a:t>
            </a:r>
          </a:p>
          <a:p>
            <a:r>
              <a:rPr lang="es-ES" dirty="0"/>
              <a:t> Fue construido en 2001 en terrenos antes ocupados por el antiguo vertedero de Bens, tras su polémico hundimiento.</a:t>
            </a:r>
          </a:p>
          <a:p>
            <a:r>
              <a:rPr lang="es-ES" dirty="0"/>
              <a:t> Posee unas excelentes vistas de la ciudad y la costa de los municipios de Arteijo, Carballo y Malpica, divisándose en días claros las islas Sisargas. Consiste en una gran extensión de césped equipada con dos estanques, rutas de senderismo y un parque infantil.</a:t>
            </a:r>
          </a:p>
        </p:txBody>
      </p:sp>
    </p:spTree>
    <p:extLst>
      <p:ext uri="{BB962C8B-B14F-4D97-AF65-F5344CB8AC3E}">
        <p14:creationId xmlns:p14="http://schemas.microsoft.com/office/powerpoint/2010/main" val="32652583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30121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80098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05452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97712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6668777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Coruña.-Parque de la Torre de Hércules</a:t>
            </a:r>
          </a:p>
        </p:txBody>
      </p:sp>
      <p:sp>
        <p:nvSpPr>
          <p:cNvPr id="3" name="2 Marcador de contenido"/>
          <p:cNvSpPr>
            <a:spLocks noGrp="1"/>
          </p:cNvSpPr>
          <p:nvPr>
            <p:ph sz="quarter" idx="1"/>
          </p:nvPr>
        </p:nvSpPr>
        <p:spPr/>
        <p:txBody>
          <a:bodyPr/>
          <a:lstStyle/>
          <a:p>
            <a:r>
              <a:rPr lang="es-ES" dirty="0"/>
              <a:t>Fundado en 1993, está situado en el extremo norte de la península de la ciudad y abarca desde la Torre de Hércules hasta el barrio de Adormideras. En su interior podemos encontrar un cementerio moro, actual museo de las palabras, el monumento a los fusilados de la Guerra Civil, un gran parque escultórico y el citado faro.</a:t>
            </a:r>
          </a:p>
          <a:p>
            <a:r>
              <a:rPr lang="es-ES" dirty="0"/>
              <a:t>Tiene unas doce hectáreas</a:t>
            </a:r>
          </a:p>
        </p:txBody>
      </p:sp>
    </p:spTree>
    <p:extLst>
      <p:ext uri="{BB962C8B-B14F-4D97-AF65-F5344CB8AC3E}">
        <p14:creationId xmlns:p14="http://schemas.microsoft.com/office/powerpoint/2010/main" val="38896073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1541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1086491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75480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Coruña.-Parque de Osa.-</a:t>
            </a:r>
          </a:p>
        </p:txBody>
      </p:sp>
      <p:sp>
        <p:nvSpPr>
          <p:cNvPr id="3" name="2 Marcador de contenido"/>
          <p:cNvSpPr>
            <a:spLocks noGrp="1"/>
          </p:cNvSpPr>
          <p:nvPr>
            <p:ph sz="quarter" idx="1"/>
          </p:nvPr>
        </p:nvSpPr>
        <p:spPr/>
        <p:txBody>
          <a:bodyPr/>
          <a:lstStyle/>
          <a:p>
            <a:r>
              <a:rPr lang="es-ES" dirty="0"/>
              <a:t>Aún en fase de proyecto, pero los terrenos ya están preparados para albergar un nuevo parque.</a:t>
            </a:r>
          </a:p>
          <a:p>
            <a:r>
              <a:rPr lang="es-ES" dirty="0"/>
              <a:t>Tiene 8 has.</a:t>
            </a:r>
          </a:p>
        </p:txBody>
      </p:sp>
    </p:spTree>
    <p:extLst>
      <p:ext uri="{BB962C8B-B14F-4D97-AF65-F5344CB8AC3E}">
        <p14:creationId xmlns:p14="http://schemas.microsoft.com/office/powerpoint/2010/main" val="34976846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72449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1078665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578726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41937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Coruña.-Parque de San Diego.</a:t>
            </a:r>
          </a:p>
        </p:txBody>
      </p:sp>
      <p:sp>
        <p:nvSpPr>
          <p:cNvPr id="3" name="2 Marcador de contenido"/>
          <p:cNvSpPr>
            <a:spLocks noGrp="1"/>
          </p:cNvSpPr>
          <p:nvPr>
            <p:ph sz="quarter" idx="1"/>
          </p:nvPr>
        </p:nvSpPr>
        <p:spPr/>
        <p:txBody>
          <a:bodyPr/>
          <a:lstStyle/>
          <a:p>
            <a:r>
              <a:rPr lang="es-ES" dirty="0"/>
              <a:t>Inaugurado en 2001, esta zona verde muy próxima al Parque Europa supuso el acondicionamiento de los terrenos portuarios conocidos antaño como "mirador de Los Castros" por sus magníficas vistas hacia La Marina, hoy día bastante desvirtuadas por las instalaciones de descarga de carbón del muelle de San Diego. </a:t>
            </a:r>
          </a:p>
          <a:p>
            <a:r>
              <a:rPr lang="es-ES" dirty="0"/>
              <a:t>Esta zona verde está equipada con un carril bici que llega hasta la playa de Osa y en ella se encuentran unas importantes instalaciones deportivas(gimnasio, piscinas) de titularidad municipal.</a:t>
            </a:r>
          </a:p>
        </p:txBody>
      </p:sp>
    </p:spTree>
    <p:extLst>
      <p:ext uri="{BB962C8B-B14F-4D97-AF65-F5344CB8AC3E}">
        <p14:creationId xmlns:p14="http://schemas.microsoft.com/office/powerpoint/2010/main" val="7445958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5011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28641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90877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41"/>
          <a:stretch/>
        </p:blipFill>
        <p:spPr>
          <a:xfrm>
            <a:off x="0" y="1518"/>
            <a:ext cx="9144000" cy="6856482"/>
          </a:xfrm>
          <a:prstGeom prst="rect">
            <a:avLst/>
          </a:prstGeom>
        </p:spPr>
      </p:pic>
    </p:spTree>
    <p:extLst>
      <p:ext uri="{BB962C8B-B14F-4D97-AF65-F5344CB8AC3E}">
        <p14:creationId xmlns:p14="http://schemas.microsoft.com/office/powerpoint/2010/main" val="26834116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Coruña.-Parque Santa Margarita.-</a:t>
            </a:r>
          </a:p>
        </p:txBody>
      </p:sp>
      <p:sp>
        <p:nvSpPr>
          <p:cNvPr id="3" name="2 Marcador de contenido"/>
          <p:cNvSpPr>
            <a:spLocks noGrp="1"/>
          </p:cNvSpPr>
          <p:nvPr>
            <p:ph sz="quarter" idx="1"/>
          </p:nvPr>
        </p:nvSpPr>
        <p:spPr/>
        <p:txBody>
          <a:bodyPr/>
          <a:lstStyle/>
          <a:p>
            <a:r>
              <a:rPr lang="es-ES" dirty="0"/>
              <a:t>Situado en lo alto de una pronunciada colina, en pleno centro urbano, es la mayor arboleda de la ciudad, con cientos de especies diferentes. Cuenta con estanques y palomares, así como con varias zonas de juegos y ocio para niños y mayores, lo que hace que sea visitado todos los días del año por un gran número de personas. En el centro de este emblemático parque se encuentra el prestigioso museo científico de la Casa de las Ciencias y su planetario. Enclavado en la entrada nordeste del parque está el Palacio de la Ópera.</a:t>
            </a:r>
          </a:p>
          <a:p>
            <a:r>
              <a:rPr lang="es-ES" dirty="0"/>
              <a:t>Tiene 51.000 m2</a:t>
            </a:r>
          </a:p>
        </p:txBody>
      </p:sp>
    </p:spTree>
    <p:extLst>
      <p:ext uri="{BB962C8B-B14F-4D97-AF65-F5344CB8AC3E}">
        <p14:creationId xmlns:p14="http://schemas.microsoft.com/office/powerpoint/2010/main" val="22146692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0711572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77064" cy="6858000"/>
          </a:xfrm>
          <a:prstGeom prst="rect">
            <a:avLst/>
          </a:prstGeom>
        </p:spPr>
      </p:pic>
    </p:spTree>
    <p:extLst>
      <p:ext uri="{BB962C8B-B14F-4D97-AF65-F5344CB8AC3E}">
        <p14:creationId xmlns:p14="http://schemas.microsoft.com/office/powerpoint/2010/main" val="25516229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30442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92"/>
            <a:ext cx="9144000" cy="6749415"/>
          </a:xfrm>
          <a:prstGeom prst="rect">
            <a:avLst/>
          </a:prstGeom>
        </p:spPr>
      </p:pic>
    </p:spTree>
    <p:extLst>
      <p:ext uri="{BB962C8B-B14F-4D97-AF65-F5344CB8AC3E}">
        <p14:creationId xmlns:p14="http://schemas.microsoft.com/office/powerpoint/2010/main" val="33660119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094" b="8125"/>
          <a:stretch/>
        </p:blipFill>
        <p:spPr>
          <a:xfrm>
            <a:off x="-1" y="0"/>
            <a:ext cx="9244013" cy="6858000"/>
          </a:xfrm>
          <a:prstGeom prst="rect">
            <a:avLst/>
          </a:prstGeom>
        </p:spPr>
      </p:pic>
    </p:spTree>
    <p:extLst>
      <p:ext uri="{BB962C8B-B14F-4D97-AF65-F5344CB8AC3E}">
        <p14:creationId xmlns:p14="http://schemas.microsoft.com/office/powerpoint/2010/main" val="35503395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2307901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19974281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 Coruña.-Parque Europa..</a:t>
            </a:r>
          </a:p>
        </p:txBody>
      </p:sp>
      <p:sp>
        <p:nvSpPr>
          <p:cNvPr id="3" name="2 Marcador de contenido"/>
          <p:cNvSpPr>
            <a:spLocks noGrp="1"/>
          </p:cNvSpPr>
          <p:nvPr>
            <p:ph sz="quarter" idx="1"/>
          </p:nvPr>
        </p:nvSpPr>
        <p:spPr/>
        <p:txBody>
          <a:bodyPr/>
          <a:lstStyle/>
          <a:p>
            <a:r>
              <a:rPr lang="es-ES" dirty="0"/>
              <a:t>Inaugurado en 1994, esta extensión de césped enclavada entre las zonas de Cuatro Caminos y La Gaitera es una popular área de esparcimiento. </a:t>
            </a:r>
          </a:p>
          <a:p>
            <a:r>
              <a:rPr lang="es-ES" dirty="0"/>
              <a:t>En él se encuentra el edificio del Forum metropolitano, espacio cultural equipado con biblioteca municipal, un centro social, salas de cine de filmoteca, hemeroteca y Centro de Información Juvenil.</a:t>
            </a:r>
          </a:p>
        </p:txBody>
      </p:sp>
    </p:spTree>
    <p:extLst>
      <p:ext uri="{BB962C8B-B14F-4D97-AF65-F5344CB8AC3E}">
        <p14:creationId xmlns:p14="http://schemas.microsoft.com/office/powerpoint/2010/main" val="24709733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68315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5073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72669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
            <a:ext cx="9144000" cy="6819900"/>
          </a:xfrm>
          <a:prstGeom prst="rect">
            <a:avLst/>
          </a:prstGeom>
        </p:spPr>
      </p:pic>
    </p:spTree>
    <p:extLst>
      <p:ext uri="{BB962C8B-B14F-4D97-AF65-F5344CB8AC3E}">
        <p14:creationId xmlns:p14="http://schemas.microsoft.com/office/powerpoint/2010/main" val="13056344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353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75</TotalTime>
  <Words>1711</Words>
  <Application>Microsoft Office PowerPoint</Application>
  <PresentationFormat>Presentación en pantalla (4:3)</PresentationFormat>
  <Paragraphs>195</Paragraphs>
  <Slides>93</Slides>
  <Notes>80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93</vt:i4>
      </vt:variant>
    </vt:vector>
  </HeadingPairs>
  <TitlesOfParts>
    <vt:vector size="98" baseType="lpstr">
      <vt:lpstr>Calibri</vt:lpstr>
      <vt:lpstr>Century Schoolbook</vt:lpstr>
      <vt:lpstr>Wingdings</vt:lpstr>
      <vt:lpstr>Wingdings 2</vt:lpstr>
      <vt:lpstr>1_Default Theme</vt:lpstr>
      <vt:lpstr>EUROPA.-LA VUELTA AL MUNDO EN 885 JARDINES.-ESPAÑA.-A CORUÑA</vt:lpstr>
      <vt:lpstr>A Coruña.-Jardines de San Carlos.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Coruña.-Jardines de Méndez Núñez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Coruña.-Jardines de la Real Maestranza</vt:lpstr>
      <vt:lpstr>Presentación de PowerPoint</vt:lpstr>
      <vt:lpstr>Presentación de PowerPoint</vt:lpstr>
      <vt:lpstr>Presentación de PowerPoint</vt:lpstr>
      <vt:lpstr>Presentación de PowerPoint</vt:lpstr>
      <vt:lpstr>Presentación de PowerPoint</vt:lpstr>
      <vt:lpstr>Presentación de PowerPoint</vt:lpstr>
      <vt:lpstr>A Coruña.-Parque de Bens.-</vt:lpstr>
      <vt:lpstr>Presentación de PowerPoint</vt:lpstr>
      <vt:lpstr>Presentación de PowerPoint</vt:lpstr>
      <vt:lpstr>Presentación de PowerPoint</vt:lpstr>
      <vt:lpstr>Presentación de PowerPoint</vt:lpstr>
      <vt:lpstr>Presentación de PowerPoint</vt:lpstr>
      <vt:lpstr>A Coruña.-Parque de la Torre de Hércules</vt:lpstr>
      <vt:lpstr>Presentación de PowerPoint</vt:lpstr>
      <vt:lpstr>Presentación de PowerPoint</vt:lpstr>
      <vt:lpstr>Presentación de PowerPoint</vt:lpstr>
      <vt:lpstr>A Coruña.-Parque de Osa.-</vt:lpstr>
      <vt:lpstr>Presentación de PowerPoint</vt:lpstr>
      <vt:lpstr>Presentación de PowerPoint</vt:lpstr>
      <vt:lpstr>Presentación de PowerPoint</vt:lpstr>
      <vt:lpstr>Presentación de PowerPoint</vt:lpstr>
      <vt:lpstr>A Coruña.-Parque de San Diego.</vt:lpstr>
      <vt:lpstr>Presentación de PowerPoint</vt:lpstr>
      <vt:lpstr>Presentación de PowerPoint</vt:lpstr>
      <vt:lpstr>Presentación de PowerPoint</vt:lpstr>
      <vt:lpstr>Presentación de PowerPoint</vt:lpstr>
      <vt:lpstr>A Coruña.-Parque Santa Margarita.-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Coruña.-Parque Europa..</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11</cp:revision>
  <dcterms:created xsi:type="dcterms:W3CDTF">2015-10-29T15:36:00Z</dcterms:created>
  <dcterms:modified xsi:type="dcterms:W3CDTF">2018-03-10T07:36:25Z</dcterms:modified>
</cp:coreProperties>
</file>