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39867C-A131-41CB-9CAD-5962944F972E}"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DE17B4-162D-4B31-91EE-21AEA693A92E}" type="slidenum">
              <a:rPr lang="es-ES" smtClean="0"/>
              <a:t>‹Nº›</a:t>
            </a:fld>
            <a:endParaRPr lang="es-ES" dirty="0"/>
          </a:p>
        </p:txBody>
      </p:sp>
    </p:spTree>
    <p:extLst>
      <p:ext uri="{BB962C8B-B14F-4D97-AF65-F5344CB8AC3E}">
        <p14:creationId xmlns:p14="http://schemas.microsoft.com/office/powerpoint/2010/main" val="2734401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fld id="{533781A2-AA50-42CD-BC1A-81D599656AC3}"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46269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fld id="{533781A2-AA50-42CD-BC1A-81D599656AC3}"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652026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a:t>
            </a:fld>
            <a:endParaRPr lang="es-ES" dirty="0">
              <a:solidFill>
                <a:prstClr val="black"/>
              </a:solidFill>
            </a:endParaRPr>
          </a:p>
        </p:txBody>
      </p:sp>
    </p:spTree>
    <p:extLst>
      <p:ext uri="{BB962C8B-B14F-4D97-AF65-F5344CB8AC3E}">
        <p14:creationId xmlns:p14="http://schemas.microsoft.com/office/powerpoint/2010/main" val="1534263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a:t>
            </a:fld>
            <a:endParaRPr lang="es-ES" dirty="0">
              <a:solidFill>
                <a:prstClr val="black"/>
              </a:solidFill>
            </a:endParaRPr>
          </a:p>
        </p:txBody>
      </p:sp>
    </p:spTree>
    <p:extLst>
      <p:ext uri="{BB962C8B-B14F-4D97-AF65-F5344CB8AC3E}">
        <p14:creationId xmlns:p14="http://schemas.microsoft.com/office/powerpoint/2010/main" val="3489991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11</a:t>
            </a:fld>
            <a:endParaRPr lang="es-ES" dirty="0">
              <a:solidFill>
                <a:prstClr val="black"/>
              </a:solidFill>
            </a:endParaRPr>
          </a:p>
        </p:txBody>
      </p:sp>
    </p:spTree>
    <p:extLst>
      <p:ext uri="{BB962C8B-B14F-4D97-AF65-F5344CB8AC3E}">
        <p14:creationId xmlns:p14="http://schemas.microsoft.com/office/powerpoint/2010/main" val="2648088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12</a:t>
            </a:fld>
            <a:endParaRPr lang="es-ES" dirty="0">
              <a:solidFill>
                <a:prstClr val="black"/>
              </a:solidFill>
            </a:endParaRPr>
          </a:p>
        </p:txBody>
      </p:sp>
    </p:spTree>
    <p:extLst>
      <p:ext uri="{BB962C8B-B14F-4D97-AF65-F5344CB8AC3E}">
        <p14:creationId xmlns:p14="http://schemas.microsoft.com/office/powerpoint/2010/main" val="3575822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13</a:t>
            </a:fld>
            <a:endParaRPr lang="es-ES" dirty="0">
              <a:solidFill>
                <a:prstClr val="black"/>
              </a:solidFill>
            </a:endParaRPr>
          </a:p>
        </p:txBody>
      </p:sp>
    </p:spTree>
    <p:extLst>
      <p:ext uri="{BB962C8B-B14F-4D97-AF65-F5344CB8AC3E}">
        <p14:creationId xmlns:p14="http://schemas.microsoft.com/office/powerpoint/2010/main" val="46035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14</a:t>
            </a:fld>
            <a:endParaRPr lang="es-ES" dirty="0">
              <a:solidFill>
                <a:prstClr val="black"/>
              </a:solidFill>
            </a:endParaRPr>
          </a:p>
        </p:txBody>
      </p:sp>
    </p:spTree>
    <p:extLst>
      <p:ext uri="{BB962C8B-B14F-4D97-AF65-F5344CB8AC3E}">
        <p14:creationId xmlns:p14="http://schemas.microsoft.com/office/powerpoint/2010/main" val="3196349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15</a:t>
            </a:fld>
            <a:endParaRPr lang="es-ES" dirty="0">
              <a:solidFill>
                <a:prstClr val="black"/>
              </a:solidFill>
            </a:endParaRPr>
          </a:p>
        </p:txBody>
      </p:sp>
    </p:spTree>
    <p:extLst>
      <p:ext uri="{BB962C8B-B14F-4D97-AF65-F5344CB8AC3E}">
        <p14:creationId xmlns:p14="http://schemas.microsoft.com/office/powerpoint/2010/main" val="313507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16</a:t>
            </a:fld>
            <a:endParaRPr lang="es-ES" dirty="0">
              <a:solidFill>
                <a:prstClr val="black"/>
              </a:solidFill>
            </a:endParaRPr>
          </a:p>
        </p:txBody>
      </p:sp>
    </p:spTree>
    <p:extLst>
      <p:ext uri="{BB962C8B-B14F-4D97-AF65-F5344CB8AC3E}">
        <p14:creationId xmlns:p14="http://schemas.microsoft.com/office/powerpoint/2010/main" val="1511509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17</a:t>
            </a:fld>
            <a:endParaRPr lang="es-ES" dirty="0">
              <a:solidFill>
                <a:prstClr val="black"/>
              </a:solidFill>
            </a:endParaRPr>
          </a:p>
        </p:txBody>
      </p:sp>
    </p:spTree>
    <p:extLst>
      <p:ext uri="{BB962C8B-B14F-4D97-AF65-F5344CB8AC3E}">
        <p14:creationId xmlns:p14="http://schemas.microsoft.com/office/powerpoint/2010/main" val="3130815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18</a:t>
            </a:fld>
            <a:endParaRPr lang="es-ES" dirty="0">
              <a:solidFill>
                <a:prstClr val="black"/>
              </a:solidFill>
            </a:endParaRPr>
          </a:p>
        </p:txBody>
      </p:sp>
    </p:spTree>
    <p:extLst>
      <p:ext uri="{BB962C8B-B14F-4D97-AF65-F5344CB8AC3E}">
        <p14:creationId xmlns:p14="http://schemas.microsoft.com/office/powerpoint/2010/main" val="58613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19</a:t>
            </a:fld>
            <a:endParaRPr lang="es-ES" dirty="0">
              <a:solidFill>
                <a:prstClr val="black"/>
              </a:solidFill>
            </a:endParaRPr>
          </a:p>
        </p:txBody>
      </p:sp>
    </p:spTree>
    <p:extLst>
      <p:ext uri="{BB962C8B-B14F-4D97-AF65-F5344CB8AC3E}">
        <p14:creationId xmlns:p14="http://schemas.microsoft.com/office/powerpoint/2010/main" val="1957765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20</a:t>
            </a:fld>
            <a:endParaRPr lang="es-ES" dirty="0">
              <a:solidFill>
                <a:prstClr val="black"/>
              </a:solidFill>
            </a:endParaRPr>
          </a:p>
        </p:txBody>
      </p:sp>
    </p:spTree>
    <p:extLst>
      <p:ext uri="{BB962C8B-B14F-4D97-AF65-F5344CB8AC3E}">
        <p14:creationId xmlns:p14="http://schemas.microsoft.com/office/powerpoint/2010/main" val="1402470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Sánchez.-Antiguo Monumento a los Caidos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21</a:t>
            </a:fld>
            <a:endParaRPr lang="es-ES" dirty="0">
              <a:solidFill>
                <a:prstClr val="black"/>
              </a:solidFill>
            </a:endParaRPr>
          </a:p>
        </p:txBody>
      </p:sp>
    </p:spTree>
    <p:extLst>
      <p:ext uri="{BB962C8B-B14F-4D97-AF65-F5344CB8AC3E}">
        <p14:creationId xmlns:p14="http://schemas.microsoft.com/office/powerpoint/2010/main" val="2333772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22</a:t>
            </a:fld>
            <a:endParaRPr lang="es-ES" dirty="0">
              <a:solidFill>
                <a:prstClr val="black"/>
              </a:solidFill>
            </a:endParaRPr>
          </a:p>
        </p:txBody>
      </p:sp>
    </p:spTree>
    <p:extLst>
      <p:ext uri="{BB962C8B-B14F-4D97-AF65-F5344CB8AC3E}">
        <p14:creationId xmlns:p14="http://schemas.microsoft.com/office/powerpoint/2010/main" val="654455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Sánchez.-Nevada 2010</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23</a:t>
            </a:fld>
            <a:endParaRPr lang="es-ES" dirty="0">
              <a:solidFill>
                <a:prstClr val="black"/>
              </a:solidFill>
            </a:endParaRPr>
          </a:p>
        </p:txBody>
      </p:sp>
    </p:spTree>
    <p:extLst>
      <p:ext uri="{BB962C8B-B14F-4D97-AF65-F5344CB8AC3E}">
        <p14:creationId xmlns:p14="http://schemas.microsoft.com/office/powerpoint/2010/main" val="1558135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24</a:t>
            </a:fld>
            <a:endParaRPr lang="es-ES" dirty="0">
              <a:solidFill>
                <a:prstClr val="black"/>
              </a:solidFill>
            </a:endParaRPr>
          </a:p>
        </p:txBody>
      </p:sp>
    </p:spTree>
    <p:extLst>
      <p:ext uri="{BB962C8B-B14F-4D97-AF65-F5344CB8AC3E}">
        <p14:creationId xmlns:p14="http://schemas.microsoft.com/office/powerpoint/2010/main" val="1947933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25</a:t>
            </a:fld>
            <a:endParaRPr lang="es-ES" dirty="0">
              <a:solidFill>
                <a:prstClr val="black"/>
              </a:solidFill>
            </a:endParaRPr>
          </a:p>
        </p:txBody>
      </p:sp>
    </p:spTree>
    <p:extLst>
      <p:ext uri="{BB962C8B-B14F-4D97-AF65-F5344CB8AC3E}">
        <p14:creationId xmlns:p14="http://schemas.microsoft.com/office/powerpoint/2010/main" val="1585505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26</a:t>
            </a:fld>
            <a:endParaRPr lang="es-ES" dirty="0">
              <a:solidFill>
                <a:prstClr val="black"/>
              </a:solidFill>
            </a:endParaRPr>
          </a:p>
        </p:txBody>
      </p:sp>
    </p:spTree>
    <p:extLst>
      <p:ext uri="{BB962C8B-B14F-4D97-AF65-F5344CB8AC3E}">
        <p14:creationId xmlns:p14="http://schemas.microsoft.com/office/powerpoint/2010/main" val="3479473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27</a:t>
            </a:fld>
            <a:endParaRPr lang="es-ES" dirty="0">
              <a:solidFill>
                <a:prstClr val="black"/>
              </a:solidFill>
            </a:endParaRPr>
          </a:p>
        </p:txBody>
      </p:sp>
    </p:spTree>
    <p:extLst>
      <p:ext uri="{BB962C8B-B14F-4D97-AF65-F5344CB8AC3E}">
        <p14:creationId xmlns:p14="http://schemas.microsoft.com/office/powerpoint/2010/main" val="2435679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28</a:t>
            </a:fld>
            <a:endParaRPr lang="es-ES" dirty="0">
              <a:solidFill>
                <a:prstClr val="black"/>
              </a:solidFill>
            </a:endParaRPr>
          </a:p>
        </p:txBody>
      </p:sp>
    </p:spTree>
    <p:extLst>
      <p:ext uri="{BB962C8B-B14F-4D97-AF65-F5344CB8AC3E}">
        <p14:creationId xmlns:p14="http://schemas.microsoft.com/office/powerpoint/2010/main" val="819415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29</a:t>
            </a:fld>
            <a:endParaRPr lang="es-ES" dirty="0">
              <a:solidFill>
                <a:prstClr val="black"/>
              </a:solidFill>
            </a:endParaRPr>
          </a:p>
        </p:txBody>
      </p:sp>
    </p:spTree>
    <p:extLst>
      <p:ext uri="{BB962C8B-B14F-4D97-AF65-F5344CB8AC3E}">
        <p14:creationId xmlns:p14="http://schemas.microsoft.com/office/powerpoint/2010/main" val="3619091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30</a:t>
            </a:fld>
            <a:endParaRPr lang="es-ES" dirty="0">
              <a:solidFill>
                <a:prstClr val="black"/>
              </a:solidFill>
            </a:endParaRPr>
          </a:p>
        </p:txBody>
      </p:sp>
    </p:spTree>
    <p:extLst>
      <p:ext uri="{BB962C8B-B14F-4D97-AF65-F5344CB8AC3E}">
        <p14:creationId xmlns:p14="http://schemas.microsoft.com/office/powerpoint/2010/main" val="1522932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31</a:t>
            </a:fld>
            <a:endParaRPr lang="es-ES" dirty="0">
              <a:solidFill>
                <a:prstClr val="black"/>
              </a:solidFill>
            </a:endParaRPr>
          </a:p>
        </p:txBody>
      </p:sp>
    </p:spTree>
    <p:extLst>
      <p:ext uri="{BB962C8B-B14F-4D97-AF65-F5344CB8AC3E}">
        <p14:creationId xmlns:p14="http://schemas.microsoft.com/office/powerpoint/2010/main" val="1867124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32</a:t>
            </a:fld>
            <a:endParaRPr lang="es-ES" dirty="0">
              <a:solidFill>
                <a:prstClr val="black"/>
              </a:solidFill>
            </a:endParaRPr>
          </a:p>
        </p:txBody>
      </p:sp>
    </p:spTree>
    <p:extLst>
      <p:ext uri="{BB962C8B-B14F-4D97-AF65-F5344CB8AC3E}">
        <p14:creationId xmlns:p14="http://schemas.microsoft.com/office/powerpoint/2010/main" val="2309838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33</a:t>
            </a:fld>
            <a:endParaRPr lang="es-ES" dirty="0">
              <a:solidFill>
                <a:prstClr val="black"/>
              </a:solidFill>
            </a:endParaRPr>
          </a:p>
        </p:txBody>
      </p:sp>
    </p:spTree>
    <p:extLst>
      <p:ext uri="{BB962C8B-B14F-4D97-AF65-F5344CB8AC3E}">
        <p14:creationId xmlns:p14="http://schemas.microsoft.com/office/powerpoint/2010/main" val="2995591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34</a:t>
            </a:fld>
            <a:endParaRPr lang="es-ES" dirty="0">
              <a:solidFill>
                <a:prstClr val="black"/>
              </a:solidFill>
            </a:endParaRPr>
          </a:p>
        </p:txBody>
      </p:sp>
    </p:spTree>
    <p:extLst>
      <p:ext uri="{BB962C8B-B14F-4D97-AF65-F5344CB8AC3E}">
        <p14:creationId xmlns:p14="http://schemas.microsoft.com/office/powerpoint/2010/main" val="3824196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Albacete.- Parque Abelardo Sanchez.-Saturnino Lopez</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35</a:t>
            </a:fld>
            <a:endParaRPr lang="es-ES" dirty="0">
              <a:solidFill>
                <a:prstClr val="black"/>
              </a:solidFill>
            </a:endParaRPr>
          </a:p>
        </p:txBody>
      </p:sp>
    </p:spTree>
    <p:extLst>
      <p:ext uri="{BB962C8B-B14F-4D97-AF65-F5344CB8AC3E}">
        <p14:creationId xmlns:p14="http://schemas.microsoft.com/office/powerpoint/2010/main" val="2149535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Albacete.- Parque Abelardo Sanchez.</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36</a:t>
            </a:fld>
            <a:endParaRPr lang="es-ES" dirty="0">
              <a:solidFill>
                <a:prstClr val="black"/>
              </a:solidFill>
            </a:endParaRPr>
          </a:p>
        </p:txBody>
      </p:sp>
    </p:spTree>
    <p:extLst>
      <p:ext uri="{BB962C8B-B14F-4D97-AF65-F5344CB8AC3E}">
        <p14:creationId xmlns:p14="http://schemas.microsoft.com/office/powerpoint/2010/main" val="819370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37</a:t>
            </a:fld>
            <a:endParaRPr lang="es-ES" dirty="0">
              <a:solidFill>
                <a:prstClr val="black"/>
              </a:solidFill>
            </a:endParaRPr>
          </a:p>
        </p:txBody>
      </p:sp>
    </p:spTree>
    <p:extLst>
      <p:ext uri="{BB962C8B-B14F-4D97-AF65-F5344CB8AC3E}">
        <p14:creationId xmlns:p14="http://schemas.microsoft.com/office/powerpoint/2010/main" val="3246116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38</a:t>
            </a:fld>
            <a:endParaRPr lang="es-ES" dirty="0">
              <a:solidFill>
                <a:prstClr val="black"/>
              </a:solidFill>
            </a:endParaRPr>
          </a:p>
        </p:txBody>
      </p:sp>
    </p:spTree>
    <p:extLst>
      <p:ext uri="{BB962C8B-B14F-4D97-AF65-F5344CB8AC3E}">
        <p14:creationId xmlns:p14="http://schemas.microsoft.com/office/powerpoint/2010/main" val="2107933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Albacete.- Parque Abelardo Sánchez.</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39</a:t>
            </a:fld>
            <a:endParaRPr lang="es-ES" dirty="0">
              <a:solidFill>
                <a:prstClr val="black"/>
              </a:solidFill>
            </a:endParaRPr>
          </a:p>
        </p:txBody>
      </p:sp>
    </p:spTree>
    <p:extLst>
      <p:ext uri="{BB962C8B-B14F-4D97-AF65-F5344CB8AC3E}">
        <p14:creationId xmlns:p14="http://schemas.microsoft.com/office/powerpoint/2010/main" val="4053120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CB93C7E5-2C65-4B6D-BF34-491AE434787B}" type="slidenum">
              <a:rPr lang="es-ES" sz="1200">
                <a:solidFill>
                  <a:prstClr val="black"/>
                </a:solidFill>
              </a:rPr>
              <a:pPr eaLnBrk="1" hangingPunct="1"/>
              <a:t>40</a:t>
            </a:fld>
            <a:endParaRPr lang="es-ES" sz="1200" dirty="0">
              <a:solidFill>
                <a:prstClr val="black"/>
              </a:solidFill>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Albacete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51ECD1BE-3D88-4871-963D-2F290C0A1468}" type="slidenum">
              <a:rPr lang="es-ES" sz="1200">
                <a:solidFill>
                  <a:prstClr val="black"/>
                </a:solidFill>
              </a:rPr>
              <a:pPr eaLnBrk="1" hangingPunct="1"/>
              <a:t>41</a:t>
            </a:fld>
            <a:endParaRPr lang="es-ES" sz="1200" dirty="0">
              <a:solidFill>
                <a:prstClr val="black"/>
              </a:solidFill>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Albacete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593520F-16C8-4422-9B98-9399F9CFC309}" type="slidenum">
              <a:rPr lang="es-ES" sz="1200">
                <a:solidFill>
                  <a:prstClr val="black"/>
                </a:solidFill>
              </a:rPr>
              <a:pPr eaLnBrk="1" hangingPunct="1"/>
              <a:t>42</a:t>
            </a:fld>
            <a:endParaRPr lang="es-ES" sz="1200" dirty="0">
              <a:solidFill>
                <a:prstClr val="black"/>
              </a:solidFill>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Albacete.- Parque Abelardo Sánchez.</a:t>
            </a:r>
          </a:p>
          <a:p>
            <a:pPr eaLnBrk="1" hangingPunct="1"/>
            <a:endParaRPr lang="es-E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B502E413-2567-471C-9405-A071039EC0C1}" type="slidenum">
              <a:rPr lang="es-ES" sz="1200">
                <a:solidFill>
                  <a:prstClr val="black"/>
                </a:solidFill>
              </a:rPr>
              <a:pPr eaLnBrk="1" hangingPunct="1"/>
              <a:t>43</a:t>
            </a:fld>
            <a:endParaRPr lang="es-ES" sz="1200" dirty="0">
              <a:solidFill>
                <a:prstClr val="black"/>
              </a:solidFill>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Albacete.- Parque Abelardo Sánchez.</a:t>
            </a:r>
          </a:p>
          <a:p>
            <a:pPr eaLnBrk="1" hangingPunct="1"/>
            <a:r>
              <a:rPr lang="es-ES" dirty="0"/>
              <a:t>Albacete.-Fuente Larga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37BBDB3D-11BA-4CA2-81BD-A80295F4BAD6}" type="slidenum">
              <a:rPr lang="es-ES" sz="1200">
                <a:solidFill>
                  <a:prstClr val="black"/>
                </a:solidFill>
              </a:rPr>
              <a:pPr eaLnBrk="1" hangingPunct="1"/>
              <a:t>49</a:t>
            </a:fld>
            <a:endParaRPr lang="es-ES" sz="1200" dirty="0">
              <a:solidFill>
                <a:prstClr val="black"/>
              </a:solidFill>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Algeciras.-Parque de María Cristina</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AEAD048D-899D-4629-A8B0-7C2C06D6E86A}" type="slidenum">
              <a:rPr lang="es-ES" sz="1200">
                <a:solidFill>
                  <a:prstClr val="black"/>
                </a:solidFill>
              </a:rPr>
              <a:pPr eaLnBrk="1" hangingPunct="1"/>
              <a:t>50</a:t>
            </a:fld>
            <a:endParaRPr lang="es-ES" sz="1200" dirty="0">
              <a:solidFill>
                <a:prstClr val="black"/>
              </a:solidFill>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Algeciras.-Parque de María Cristina.-Noria</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27D126E-89D6-4675-BF60-DEE74F3AEEF1}" type="slidenum">
              <a:rPr lang="es-ES" sz="1200">
                <a:solidFill>
                  <a:prstClr val="black"/>
                </a:solidFill>
              </a:rPr>
              <a:pPr eaLnBrk="1" hangingPunct="1"/>
              <a:t>51</a:t>
            </a:fld>
            <a:endParaRPr lang="es-ES" sz="1200" dirty="0">
              <a:solidFill>
                <a:prstClr val="black"/>
              </a:solidFill>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Algeciras.-Paseo de Cristina</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52</a:t>
            </a:fld>
            <a:endParaRPr lang="es-ES" dirty="0">
              <a:solidFill>
                <a:prstClr val="black"/>
              </a:solidFill>
            </a:endParaRPr>
          </a:p>
        </p:txBody>
      </p:sp>
    </p:spTree>
    <p:extLst>
      <p:ext uri="{BB962C8B-B14F-4D97-AF65-F5344CB8AC3E}">
        <p14:creationId xmlns:p14="http://schemas.microsoft.com/office/powerpoint/2010/main" val="30276192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54</a:t>
            </a:fld>
            <a:endParaRPr lang="es-ES" dirty="0">
              <a:solidFill>
                <a:prstClr val="black"/>
              </a:solidFill>
            </a:endParaRPr>
          </a:p>
        </p:txBody>
      </p:sp>
    </p:spTree>
    <p:extLst>
      <p:ext uri="{BB962C8B-B14F-4D97-AF65-F5344CB8AC3E}">
        <p14:creationId xmlns:p14="http://schemas.microsoft.com/office/powerpoint/2010/main" val="246014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55</a:t>
            </a:fld>
            <a:endParaRPr lang="es-ES" dirty="0">
              <a:solidFill>
                <a:prstClr val="black"/>
              </a:solidFill>
            </a:endParaRPr>
          </a:p>
        </p:txBody>
      </p:sp>
    </p:spTree>
    <p:extLst>
      <p:ext uri="{BB962C8B-B14F-4D97-AF65-F5344CB8AC3E}">
        <p14:creationId xmlns:p14="http://schemas.microsoft.com/office/powerpoint/2010/main" val="4105871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56</a:t>
            </a:fld>
            <a:endParaRPr lang="es-ES" dirty="0">
              <a:solidFill>
                <a:prstClr val="black"/>
              </a:solidFill>
            </a:endParaRPr>
          </a:p>
        </p:txBody>
      </p:sp>
    </p:spTree>
    <p:extLst>
      <p:ext uri="{BB962C8B-B14F-4D97-AF65-F5344CB8AC3E}">
        <p14:creationId xmlns:p14="http://schemas.microsoft.com/office/powerpoint/2010/main" val="40586708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58</a:t>
            </a:fld>
            <a:endParaRPr lang="es-ES" dirty="0">
              <a:solidFill>
                <a:prstClr val="black"/>
              </a:solidFill>
            </a:endParaRPr>
          </a:p>
        </p:txBody>
      </p:sp>
    </p:spTree>
    <p:extLst>
      <p:ext uri="{BB962C8B-B14F-4D97-AF65-F5344CB8AC3E}">
        <p14:creationId xmlns:p14="http://schemas.microsoft.com/office/powerpoint/2010/main" val="212459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C8CFA4D-89C3-489C-97E4-B2837A2055B0}" type="slidenum">
              <a:rPr lang="es-ES" sz="1200">
                <a:solidFill>
                  <a:prstClr val="black"/>
                </a:solidFill>
              </a:rPr>
              <a:pPr eaLnBrk="1" hangingPunct="1"/>
              <a:t>60</a:t>
            </a:fld>
            <a:endParaRPr lang="es-ES" sz="1200" dirty="0">
              <a:solidFill>
                <a:prstClr val="black"/>
              </a:solidFill>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Algeciras.-Parque de la Conferencia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5FD69E0B-1921-4777-B40F-C74F07EDBF0C}" type="slidenum">
              <a:rPr lang="es-ES" sz="1200">
                <a:solidFill>
                  <a:prstClr val="black"/>
                </a:solidFill>
              </a:rPr>
              <a:pPr eaLnBrk="1" hangingPunct="1"/>
              <a:t>62</a:t>
            </a:fld>
            <a:endParaRPr lang="es-ES" sz="1200" dirty="0">
              <a:solidFill>
                <a:prstClr val="black"/>
              </a:solidFill>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Algeciras.-Roble de las Acacias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Parque-de-las-acacias.-Algeciras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63</a:t>
            </a:fld>
            <a:endParaRPr lang="es-ES" dirty="0">
              <a:solidFill>
                <a:prstClr val="black"/>
              </a:solidFill>
            </a:endParaRPr>
          </a:p>
        </p:txBody>
      </p:sp>
    </p:spTree>
    <p:extLst>
      <p:ext uri="{BB962C8B-B14F-4D97-AF65-F5344CB8AC3E}">
        <p14:creationId xmlns:p14="http://schemas.microsoft.com/office/powerpoint/2010/main" val="10441362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Parque-de-las-acacias.-Algeciras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64</a:t>
            </a:fld>
            <a:endParaRPr lang="es-ES" dirty="0">
              <a:solidFill>
                <a:prstClr val="black"/>
              </a:solidFill>
            </a:endParaRPr>
          </a:p>
        </p:txBody>
      </p:sp>
    </p:spTree>
    <p:extLst>
      <p:ext uri="{BB962C8B-B14F-4D97-AF65-F5344CB8AC3E}">
        <p14:creationId xmlns:p14="http://schemas.microsoft.com/office/powerpoint/2010/main" val="40621733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1FAAFFF-555F-4DA7-B028-25A973F7448D}" type="slidenum">
              <a:rPr lang="es-ES" sz="1200">
                <a:solidFill>
                  <a:prstClr val="black"/>
                </a:solidFill>
              </a:rPr>
              <a:pPr eaLnBrk="1" hangingPunct="1"/>
              <a:t>65</a:t>
            </a:fld>
            <a:endParaRPr lang="es-ES" sz="1200" dirty="0">
              <a:solidFill>
                <a:prstClr val="black"/>
              </a:solidFill>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Alambra de Granada</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Parque-de-las-acacias.-Algeciras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66</a:t>
            </a:fld>
            <a:endParaRPr lang="es-ES" dirty="0">
              <a:solidFill>
                <a:prstClr val="black"/>
              </a:solidFill>
            </a:endParaRPr>
          </a:p>
        </p:txBody>
      </p:sp>
    </p:spTree>
    <p:extLst>
      <p:ext uri="{BB962C8B-B14F-4D97-AF65-F5344CB8AC3E}">
        <p14:creationId xmlns:p14="http://schemas.microsoft.com/office/powerpoint/2010/main" val="24521800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Parque-de-las-acacias.-Algeciras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67</a:t>
            </a:fld>
            <a:endParaRPr lang="es-ES" dirty="0">
              <a:solidFill>
                <a:prstClr val="black"/>
              </a:solidFill>
            </a:endParaRPr>
          </a:p>
        </p:txBody>
      </p:sp>
    </p:spTree>
    <p:extLst>
      <p:ext uri="{BB962C8B-B14F-4D97-AF65-F5344CB8AC3E}">
        <p14:creationId xmlns:p14="http://schemas.microsoft.com/office/powerpoint/2010/main" val="18840981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Parque-de-la-Ereta-Alicante-</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70</a:t>
            </a:fld>
            <a:endParaRPr lang="es-ES" dirty="0">
              <a:solidFill>
                <a:prstClr val="black"/>
              </a:solidFill>
            </a:endParaRPr>
          </a:p>
        </p:txBody>
      </p:sp>
    </p:spTree>
    <p:extLst>
      <p:ext uri="{BB962C8B-B14F-4D97-AF65-F5344CB8AC3E}">
        <p14:creationId xmlns:p14="http://schemas.microsoft.com/office/powerpoint/2010/main" val="37521939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Parque-de-la-Ereta-Alicante-</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71</a:t>
            </a:fld>
            <a:endParaRPr lang="es-ES" dirty="0">
              <a:solidFill>
                <a:prstClr val="black"/>
              </a:solidFill>
            </a:endParaRPr>
          </a:p>
        </p:txBody>
      </p:sp>
    </p:spTree>
    <p:extLst>
      <p:ext uri="{BB962C8B-B14F-4D97-AF65-F5344CB8AC3E}">
        <p14:creationId xmlns:p14="http://schemas.microsoft.com/office/powerpoint/2010/main" val="34540775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t>
            </a:r>
            <a:r>
              <a:rPr lang="es-ES" baseline="0" dirty="0"/>
              <a:t> </a:t>
            </a:r>
            <a:r>
              <a:rPr lang="es-ES" dirty="0"/>
              <a:t>de</a:t>
            </a:r>
            <a:r>
              <a:rPr lang="es-ES" baseline="0" dirty="0"/>
              <a:t> </a:t>
            </a:r>
            <a:r>
              <a:rPr lang="es-ES" dirty="0"/>
              <a:t>la</a:t>
            </a:r>
            <a:r>
              <a:rPr lang="es-ES" baseline="0" dirty="0"/>
              <a:t> </a:t>
            </a:r>
            <a:r>
              <a:rPr lang="es-ES" dirty="0"/>
              <a:t>Ereta.-Alicante</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72</a:t>
            </a:fld>
            <a:endParaRPr lang="es-ES" dirty="0">
              <a:solidFill>
                <a:prstClr val="black"/>
              </a:solidFill>
            </a:endParaRPr>
          </a:p>
        </p:txBody>
      </p:sp>
    </p:spTree>
    <p:extLst>
      <p:ext uri="{BB962C8B-B14F-4D97-AF65-F5344CB8AC3E}">
        <p14:creationId xmlns:p14="http://schemas.microsoft.com/office/powerpoint/2010/main" val="36386197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73</a:t>
            </a:fld>
            <a:endParaRPr lang="es-ES" dirty="0">
              <a:solidFill>
                <a:prstClr val="black"/>
              </a:solidFill>
            </a:endParaRPr>
          </a:p>
        </p:txBody>
      </p:sp>
    </p:spTree>
    <p:extLst>
      <p:ext uri="{BB962C8B-B14F-4D97-AF65-F5344CB8AC3E}">
        <p14:creationId xmlns:p14="http://schemas.microsoft.com/office/powerpoint/2010/main" val="9678819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74</a:t>
            </a:fld>
            <a:endParaRPr lang="es-ES" dirty="0">
              <a:solidFill>
                <a:prstClr val="black"/>
              </a:solidFill>
            </a:endParaRPr>
          </a:p>
        </p:txBody>
      </p:sp>
    </p:spTree>
    <p:extLst>
      <p:ext uri="{BB962C8B-B14F-4D97-AF65-F5344CB8AC3E}">
        <p14:creationId xmlns:p14="http://schemas.microsoft.com/office/powerpoint/2010/main" val="7208640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75</a:t>
            </a:fld>
            <a:endParaRPr lang="es-ES" dirty="0">
              <a:solidFill>
                <a:prstClr val="black"/>
              </a:solidFill>
            </a:endParaRPr>
          </a:p>
        </p:txBody>
      </p:sp>
    </p:spTree>
    <p:extLst>
      <p:ext uri="{BB962C8B-B14F-4D97-AF65-F5344CB8AC3E}">
        <p14:creationId xmlns:p14="http://schemas.microsoft.com/office/powerpoint/2010/main" val="35238233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76</a:t>
            </a:fld>
            <a:endParaRPr lang="es-ES" dirty="0">
              <a:solidFill>
                <a:prstClr val="black"/>
              </a:solidFill>
            </a:endParaRPr>
          </a:p>
        </p:txBody>
      </p:sp>
    </p:spTree>
    <p:extLst>
      <p:ext uri="{BB962C8B-B14F-4D97-AF65-F5344CB8AC3E}">
        <p14:creationId xmlns:p14="http://schemas.microsoft.com/office/powerpoint/2010/main" val="25378916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77</a:t>
            </a:fld>
            <a:endParaRPr lang="es-ES" dirty="0">
              <a:solidFill>
                <a:prstClr val="black"/>
              </a:solidFill>
            </a:endParaRPr>
          </a:p>
        </p:txBody>
      </p:sp>
    </p:spTree>
    <p:extLst>
      <p:ext uri="{BB962C8B-B14F-4D97-AF65-F5344CB8AC3E}">
        <p14:creationId xmlns:p14="http://schemas.microsoft.com/office/powerpoint/2010/main" val="437084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78</a:t>
            </a:fld>
            <a:endParaRPr lang="es-ES" dirty="0">
              <a:solidFill>
                <a:prstClr val="black"/>
              </a:solidFill>
            </a:endParaRPr>
          </a:p>
        </p:txBody>
      </p:sp>
    </p:spTree>
    <p:extLst>
      <p:ext uri="{BB962C8B-B14F-4D97-AF65-F5344CB8AC3E}">
        <p14:creationId xmlns:p14="http://schemas.microsoft.com/office/powerpoint/2010/main" val="6752792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79</a:t>
            </a:fld>
            <a:endParaRPr lang="es-ES" dirty="0">
              <a:solidFill>
                <a:prstClr val="black"/>
              </a:solidFill>
            </a:endParaRPr>
          </a:p>
        </p:txBody>
      </p:sp>
    </p:spTree>
    <p:extLst>
      <p:ext uri="{BB962C8B-B14F-4D97-AF65-F5344CB8AC3E}">
        <p14:creationId xmlns:p14="http://schemas.microsoft.com/office/powerpoint/2010/main" val="38575162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80</a:t>
            </a:fld>
            <a:endParaRPr lang="es-ES" dirty="0">
              <a:solidFill>
                <a:prstClr val="black"/>
              </a:solidFill>
            </a:endParaRPr>
          </a:p>
        </p:txBody>
      </p:sp>
    </p:spTree>
    <p:extLst>
      <p:ext uri="{BB962C8B-B14F-4D97-AF65-F5344CB8AC3E}">
        <p14:creationId xmlns:p14="http://schemas.microsoft.com/office/powerpoint/2010/main" val="15011685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81</a:t>
            </a:fld>
            <a:endParaRPr lang="es-ES" dirty="0">
              <a:solidFill>
                <a:prstClr val="black"/>
              </a:solidFill>
            </a:endParaRPr>
          </a:p>
        </p:txBody>
      </p:sp>
    </p:spTree>
    <p:extLst>
      <p:ext uri="{BB962C8B-B14F-4D97-AF65-F5344CB8AC3E}">
        <p14:creationId xmlns:p14="http://schemas.microsoft.com/office/powerpoint/2010/main" val="36911393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82</a:t>
            </a:fld>
            <a:endParaRPr lang="es-ES" dirty="0">
              <a:solidFill>
                <a:prstClr val="black"/>
              </a:solidFill>
            </a:endParaRPr>
          </a:p>
        </p:txBody>
      </p:sp>
    </p:spTree>
    <p:extLst>
      <p:ext uri="{BB962C8B-B14F-4D97-AF65-F5344CB8AC3E}">
        <p14:creationId xmlns:p14="http://schemas.microsoft.com/office/powerpoint/2010/main" val="32121534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83</a:t>
            </a:fld>
            <a:endParaRPr lang="es-ES" dirty="0">
              <a:solidFill>
                <a:prstClr val="black"/>
              </a:solidFill>
            </a:endParaRPr>
          </a:p>
        </p:txBody>
      </p:sp>
    </p:spTree>
    <p:extLst>
      <p:ext uri="{BB962C8B-B14F-4D97-AF65-F5344CB8AC3E}">
        <p14:creationId xmlns:p14="http://schemas.microsoft.com/office/powerpoint/2010/main" val="40013390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Ereta.-Alicante</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84</a:t>
            </a:fld>
            <a:endParaRPr lang="es-ES" dirty="0">
              <a:solidFill>
                <a:prstClr val="black"/>
              </a:solidFill>
            </a:endParaRPr>
          </a:p>
        </p:txBody>
      </p:sp>
    </p:spTree>
    <p:extLst>
      <p:ext uri="{BB962C8B-B14F-4D97-AF65-F5344CB8AC3E}">
        <p14:creationId xmlns:p14="http://schemas.microsoft.com/office/powerpoint/2010/main" val="3608727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90</a:t>
            </a:fld>
            <a:endParaRPr lang="es-ES" dirty="0">
              <a:solidFill>
                <a:prstClr val="black"/>
              </a:solidFill>
            </a:endParaRPr>
          </a:p>
        </p:txBody>
      </p:sp>
    </p:spTree>
    <p:extLst>
      <p:ext uri="{BB962C8B-B14F-4D97-AF65-F5344CB8AC3E}">
        <p14:creationId xmlns:p14="http://schemas.microsoft.com/office/powerpoint/2010/main" val="35873359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D9928C6-5009-491C-8BBF-098E40707A27}" type="slidenum">
              <a:rPr lang="es-ES" sz="1200">
                <a:solidFill>
                  <a:prstClr val="black"/>
                </a:solidFill>
              </a:rPr>
              <a:pPr eaLnBrk="1" hangingPunct="1"/>
              <a:t>91</a:t>
            </a:fld>
            <a:endParaRPr lang="es-ES" sz="1200" dirty="0">
              <a:solidFill>
                <a:prstClr val="black"/>
              </a:solidFill>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Alicante.-Parque Canalejas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92</a:t>
            </a:fld>
            <a:endParaRPr lang="es-ES" dirty="0">
              <a:solidFill>
                <a:prstClr val="black"/>
              </a:solidFill>
            </a:endParaRPr>
          </a:p>
        </p:txBody>
      </p:sp>
    </p:spTree>
    <p:extLst>
      <p:ext uri="{BB962C8B-B14F-4D97-AF65-F5344CB8AC3E}">
        <p14:creationId xmlns:p14="http://schemas.microsoft.com/office/powerpoint/2010/main" val="9837376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93</a:t>
            </a:fld>
            <a:endParaRPr lang="es-ES" dirty="0">
              <a:solidFill>
                <a:prstClr val="black"/>
              </a:solidFill>
            </a:endParaRPr>
          </a:p>
        </p:txBody>
      </p:sp>
    </p:spTree>
    <p:extLst>
      <p:ext uri="{BB962C8B-B14F-4D97-AF65-F5344CB8AC3E}">
        <p14:creationId xmlns:p14="http://schemas.microsoft.com/office/powerpoint/2010/main" val="12881789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Canalejas..-Raices aereas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94</a:t>
            </a:fld>
            <a:endParaRPr lang="es-ES" dirty="0">
              <a:solidFill>
                <a:prstClr val="black"/>
              </a:solidFill>
            </a:endParaRPr>
          </a:p>
        </p:txBody>
      </p:sp>
    </p:spTree>
    <p:extLst>
      <p:ext uri="{BB962C8B-B14F-4D97-AF65-F5344CB8AC3E}">
        <p14:creationId xmlns:p14="http://schemas.microsoft.com/office/powerpoint/2010/main" val="1371851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95</a:t>
            </a:fld>
            <a:endParaRPr lang="es-ES" dirty="0">
              <a:solidFill>
                <a:prstClr val="black"/>
              </a:solidFill>
            </a:endParaRPr>
          </a:p>
        </p:txBody>
      </p:sp>
    </p:spTree>
    <p:extLst>
      <p:ext uri="{BB962C8B-B14F-4D97-AF65-F5344CB8AC3E}">
        <p14:creationId xmlns:p14="http://schemas.microsoft.com/office/powerpoint/2010/main" val="34858987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97</a:t>
            </a:fld>
            <a:endParaRPr lang="es-ES" dirty="0">
              <a:solidFill>
                <a:prstClr val="black"/>
              </a:solidFill>
            </a:endParaRPr>
          </a:p>
        </p:txBody>
      </p:sp>
    </p:spTree>
    <p:extLst>
      <p:ext uri="{BB962C8B-B14F-4D97-AF65-F5344CB8AC3E}">
        <p14:creationId xmlns:p14="http://schemas.microsoft.com/office/powerpoint/2010/main" val="37957799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98</a:t>
            </a:fld>
            <a:endParaRPr lang="es-ES" dirty="0">
              <a:solidFill>
                <a:prstClr val="black"/>
              </a:solidFill>
            </a:endParaRPr>
          </a:p>
        </p:txBody>
      </p:sp>
    </p:spTree>
    <p:extLst>
      <p:ext uri="{BB962C8B-B14F-4D97-AF65-F5344CB8AC3E}">
        <p14:creationId xmlns:p14="http://schemas.microsoft.com/office/powerpoint/2010/main" val="2702672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99</a:t>
            </a:fld>
            <a:endParaRPr lang="es-ES" dirty="0">
              <a:solidFill>
                <a:prstClr val="black"/>
              </a:solidFill>
            </a:endParaRPr>
          </a:p>
        </p:txBody>
      </p:sp>
    </p:spTree>
    <p:extLst>
      <p:ext uri="{BB962C8B-B14F-4D97-AF65-F5344CB8AC3E}">
        <p14:creationId xmlns:p14="http://schemas.microsoft.com/office/powerpoint/2010/main" val="7738024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101</a:t>
            </a:fld>
            <a:endParaRPr lang="es-ES" dirty="0">
              <a:solidFill>
                <a:prstClr val="black"/>
              </a:solidFill>
            </a:endParaRPr>
          </a:p>
        </p:txBody>
      </p:sp>
    </p:spTree>
    <p:extLst>
      <p:ext uri="{BB962C8B-B14F-4D97-AF65-F5344CB8AC3E}">
        <p14:creationId xmlns:p14="http://schemas.microsoft.com/office/powerpoint/2010/main" val="350874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Tuna</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102</a:t>
            </a:fld>
            <a:endParaRPr lang="es-ES" dirty="0">
              <a:solidFill>
                <a:prstClr val="black"/>
              </a:solidFill>
            </a:endParaRPr>
          </a:p>
        </p:txBody>
      </p:sp>
    </p:spTree>
    <p:extLst>
      <p:ext uri="{BB962C8B-B14F-4D97-AF65-F5344CB8AC3E}">
        <p14:creationId xmlns:p14="http://schemas.microsoft.com/office/powerpoint/2010/main" val="24078423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104</a:t>
            </a:fld>
            <a:endParaRPr lang="es-ES" dirty="0">
              <a:solidFill>
                <a:prstClr val="black"/>
              </a:solidFill>
            </a:endParaRPr>
          </a:p>
        </p:txBody>
      </p:sp>
    </p:spTree>
    <p:extLst>
      <p:ext uri="{BB962C8B-B14F-4D97-AF65-F5344CB8AC3E}">
        <p14:creationId xmlns:p14="http://schemas.microsoft.com/office/powerpoint/2010/main" val="14792563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a:t>
            </a:r>
            <a:r>
              <a:rPr lang="es-ES" baseline="0" dirty="0"/>
              <a:t> Lo Morant</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105</a:t>
            </a:fld>
            <a:endParaRPr lang="es-ES" dirty="0">
              <a:solidFill>
                <a:prstClr val="black"/>
              </a:solidFill>
            </a:endParaRPr>
          </a:p>
        </p:txBody>
      </p:sp>
    </p:spTree>
    <p:extLst>
      <p:ext uri="{BB962C8B-B14F-4D97-AF65-F5344CB8AC3E}">
        <p14:creationId xmlns:p14="http://schemas.microsoft.com/office/powerpoint/2010/main" val="9385207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a:t>
            </a:r>
            <a:r>
              <a:rPr lang="es-ES" baseline="0" dirty="0"/>
              <a:t> Lo Morant</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106</a:t>
            </a:fld>
            <a:endParaRPr lang="es-ES" dirty="0">
              <a:solidFill>
                <a:prstClr val="black"/>
              </a:solidFill>
            </a:endParaRPr>
          </a:p>
        </p:txBody>
      </p:sp>
    </p:spTree>
    <p:extLst>
      <p:ext uri="{BB962C8B-B14F-4D97-AF65-F5344CB8AC3E}">
        <p14:creationId xmlns:p14="http://schemas.microsoft.com/office/powerpoint/2010/main" val="36922412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107</a:t>
            </a:fld>
            <a:endParaRPr lang="es-ES" dirty="0">
              <a:solidFill>
                <a:prstClr val="black"/>
              </a:solidFill>
            </a:endParaRPr>
          </a:p>
        </p:txBody>
      </p:sp>
    </p:spTree>
    <p:extLst>
      <p:ext uri="{BB962C8B-B14F-4D97-AF65-F5344CB8AC3E}">
        <p14:creationId xmlns:p14="http://schemas.microsoft.com/office/powerpoint/2010/main" val="6034488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108</a:t>
            </a:fld>
            <a:endParaRPr lang="es-ES" dirty="0">
              <a:solidFill>
                <a:prstClr val="black"/>
              </a:solidFill>
            </a:endParaRPr>
          </a:p>
        </p:txBody>
      </p:sp>
    </p:spTree>
    <p:extLst>
      <p:ext uri="{BB962C8B-B14F-4D97-AF65-F5344CB8AC3E}">
        <p14:creationId xmlns:p14="http://schemas.microsoft.com/office/powerpoint/2010/main" val="3694389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109</a:t>
            </a:fld>
            <a:endParaRPr lang="es-ES" dirty="0">
              <a:solidFill>
                <a:prstClr val="black"/>
              </a:solidFill>
            </a:endParaRPr>
          </a:p>
        </p:txBody>
      </p:sp>
    </p:spTree>
    <p:extLst>
      <p:ext uri="{BB962C8B-B14F-4D97-AF65-F5344CB8AC3E}">
        <p14:creationId xmlns:p14="http://schemas.microsoft.com/office/powerpoint/2010/main" val="42398061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110</a:t>
            </a:fld>
            <a:endParaRPr lang="es-ES" dirty="0">
              <a:solidFill>
                <a:prstClr val="black"/>
              </a:solidFill>
            </a:endParaRPr>
          </a:p>
        </p:txBody>
      </p:sp>
    </p:spTree>
    <p:extLst>
      <p:ext uri="{BB962C8B-B14F-4D97-AF65-F5344CB8AC3E}">
        <p14:creationId xmlns:p14="http://schemas.microsoft.com/office/powerpoint/2010/main" val="14948160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111</a:t>
            </a:fld>
            <a:endParaRPr lang="es-ES" dirty="0">
              <a:solidFill>
                <a:prstClr val="black"/>
              </a:solidFill>
            </a:endParaRPr>
          </a:p>
        </p:txBody>
      </p:sp>
    </p:spTree>
    <p:extLst>
      <p:ext uri="{BB962C8B-B14F-4D97-AF65-F5344CB8AC3E}">
        <p14:creationId xmlns:p14="http://schemas.microsoft.com/office/powerpoint/2010/main" val="34764626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5A240519-56E9-45E3-B78D-D104FB0DCE33}" type="slidenum">
              <a:rPr lang="es-ES" sz="1200">
                <a:solidFill>
                  <a:prstClr val="black"/>
                </a:solidFill>
              </a:rPr>
              <a:pPr eaLnBrk="1" hangingPunct="1"/>
              <a:t>116</a:t>
            </a:fld>
            <a:endParaRPr lang="es-ES" sz="1200" dirty="0">
              <a:solidFill>
                <a:prstClr val="black"/>
              </a:solidFill>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Alicante.-Avda.del Dr,Gadea y Avda. Federico Sato</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BFF36567-8F94-4EF2-9D81-D50679FD1D3C}" type="slidenum">
              <a:rPr lang="es-ES" sz="1200">
                <a:solidFill>
                  <a:prstClr val="black"/>
                </a:solidFill>
              </a:rPr>
              <a:pPr eaLnBrk="1" hangingPunct="1"/>
              <a:t>117</a:t>
            </a:fld>
            <a:endParaRPr lang="es-ES" sz="1200" dirty="0">
              <a:solidFill>
                <a:prstClr val="black"/>
              </a:solidFill>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Alicante.-Explanada España</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a:t>
            </a:r>
            <a:r>
              <a:rPr lang="es-ES" baseline="0" dirty="0"/>
              <a:t> España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118</a:t>
            </a:fld>
            <a:endParaRPr lang="es-ES" dirty="0">
              <a:solidFill>
                <a:prstClr val="black"/>
              </a:solidFill>
            </a:endParaRPr>
          </a:p>
        </p:txBody>
      </p:sp>
    </p:spTree>
    <p:extLst>
      <p:ext uri="{BB962C8B-B14F-4D97-AF65-F5344CB8AC3E}">
        <p14:creationId xmlns:p14="http://schemas.microsoft.com/office/powerpoint/2010/main" val="37147570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125</a:t>
            </a:fld>
            <a:endParaRPr lang="es-ES" dirty="0">
              <a:solidFill>
                <a:prstClr val="black"/>
              </a:solidFill>
            </a:endParaRPr>
          </a:p>
        </p:txBody>
      </p:sp>
    </p:spTree>
    <p:extLst>
      <p:ext uri="{BB962C8B-B14F-4D97-AF65-F5344CB8AC3E}">
        <p14:creationId xmlns:p14="http://schemas.microsoft.com/office/powerpoint/2010/main" val="32182965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126</a:t>
            </a:fld>
            <a:endParaRPr lang="es-ES" dirty="0">
              <a:solidFill>
                <a:prstClr val="black"/>
              </a:solidFill>
            </a:endParaRPr>
          </a:p>
        </p:txBody>
      </p:sp>
    </p:spTree>
    <p:extLst>
      <p:ext uri="{BB962C8B-B14F-4D97-AF65-F5344CB8AC3E}">
        <p14:creationId xmlns:p14="http://schemas.microsoft.com/office/powerpoint/2010/main" val="363573584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127</a:t>
            </a:fld>
            <a:endParaRPr lang="es-ES" dirty="0">
              <a:solidFill>
                <a:prstClr val="black"/>
              </a:solidFill>
            </a:endParaRPr>
          </a:p>
        </p:txBody>
      </p:sp>
    </p:spTree>
    <p:extLst>
      <p:ext uri="{BB962C8B-B14F-4D97-AF65-F5344CB8AC3E}">
        <p14:creationId xmlns:p14="http://schemas.microsoft.com/office/powerpoint/2010/main" val="41253512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128</a:t>
            </a:fld>
            <a:endParaRPr lang="es-ES" dirty="0">
              <a:solidFill>
                <a:prstClr val="black"/>
              </a:solidFill>
            </a:endParaRPr>
          </a:p>
        </p:txBody>
      </p:sp>
    </p:spTree>
    <p:extLst>
      <p:ext uri="{BB962C8B-B14F-4D97-AF65-F5344CB8AC3E}">
        <p14:creationId xmlns:p14="http://schemas.microsoft.com/office/powerpoint/2010/main" val="20887694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130</a:t>
            </a:fld>
            <a:endParaRPr lang="es-ES" dirty="0">
              <a:solidFill>
                <a:prstClr val="black"/>
              </a:solidFill>
            </a:endParaRPr>
          </a:p>
        </p:txBody>
      </p:sp>
    </p:spTree>
    <p:extLst>
      <p:ext uri="{BB962C8B-B14F-4D97-AF65-F5344CB8AC3E}">
        <p14:creationId xmlns:p14="http://schemas.microsoft.com/office/powerpoint/2010/main" val="11222323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 Palmeral</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131</a:t>
            </a:fld>
            <a:endParaRPr lang="es-ES" dirty="0">
              <a:solidFill>
                <a:prstClr val="black"/>
              </a:solidFill>
            </a:endParaRPr>
          </a:p>
        </p:txBody>
      </p:sp>
    </p:spTree>
    <p:extLst>
      <p:ext uri="{BB962C8B-B14F-4D97-AF65-F5344CB8AC3E}">
        <p14:creationId xmlns:p14="http://schemas.microsoft.com/office/powerpoint/2010/main" val="672918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b/b9/Fuente_larga_Parque_Abelardo_S%C3%A1nchez.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upload.wikimedia.org/wikipedia/commons/c/cb/Paseo_lateral_Parque_Abelardo_S%C3%A1nchez.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hyperlink" Target="http://www.google.es/url?sa=i&amp;rct=j&amp;q=explanada+espa%C3%B1a+alicante&amp;source=images&amp;cd=&amp;cad=rja&amp;docid=A_E3uPr9n5tQLM&amp;tbnid=TjCjqPxHyaXZeM:&amp;ved=0CAUQjRw&amp;url=http://alicante2008.blogspot.com/2011/07/explanada-de-espana.html&amp;ei=krJ_UaWoEIWe0QXOooHIDg&amp;bvm=bv.45645796,d.d2k&amp;psig=AFQjCNEncd4YNe9sXG6iEWKlnxiG8PuUHg&amp;ust=1367409672231751" TargetMode="Externa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www.google.es/url?sa=i&amp;rct=j&amp;q=explanada+espa%C3%B1a+alicante&amp;source=images&amp;cd=&amp;cad=rja&amp;docid=7ft__uMMqoPaiM&amp;tbnid=_6LVFohv0NNzCM:&amp;ved=0CAUQjRw&amp;url=http://sientealicante.com/paseo-de-la-explanada-en-alicante/&amp;ei=BrN_UaKZD4So0wWL-oDYDg&amp;bvm=bv.45645796,d.d2k&amp;psig=AFQjCNEncd4YNe9sXG6iEWKlnxiG8PuUHg&amp;ust=1367409672231751" TargetMode="Externa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246440" cy="1440160"/>
          </a:xfrm>
        </p:spPr>
        <p:txBody>
          <a:bodyPr>
            <a:noAutofit/>
          </a:bodyPr>
          <a:lstStyle/>
          <a:p>
            <a:r>
              <a:rPr lang="es-ES" sz="3200" dirty="0"/>
              <a:t>EUROPA.-LA VUELTA AL MUNDO EN 885 JARDINES.-ESPAÑA.-ALBACETE</a:t>
            </a:r>
            <a:br>
              <a:rPr lang="es-ES" sz="3200" dirty="0"/>
            </a:br>
            <a:r>
              <a:rPr lang="es-ES" sz="3200" dirty="0"/>
              <a:t>.-ALICANTE.-ALGECIRAS</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Albacete.- Parque Abelardo Sánchez</a:t>
            </a:r>
          </a:p>
        </p:txBody>
      </p:sp>
      <p:sp>
        <p:nvSpPr>
          <p:cNvPr id="4" name="3 Marcador de contenido"/>
          <p:cNvSpPr>
            <a:spLocks noGrp="1"/>
          </p:cNvSpPr>
          <p:nvPr>
            <p:ph sz="quarter" idx="1"/>
          </p:nvPr>
        </p:nvSpPr>
        <p:spPr/>
        <p:txBody>
          <a:bodyPr>
            <a:normAutofit lnSpcReduction="10000"/>
          </a:bodyPr>
          <a:lstStyle/>
          <a:p>
            <a:r>
              <a:rPr lang="es-ES" dirty="0"/>
              <a:t>El Parque de Abelardo Sánchez es el mayor espacio verde urbano de la ciudad española de Albacete, con 101.695 metros cuadrados, y el segundo más antiguo (tras los Jardinillos de la Feria), lo que lo convierte en "El Parque" por antonomasia de la ciudad.</a:t>
            </a:r>
          </a:p>
          <a:p>
            <a:r>
              <a:rPr lang="es-ES" dirty="0"/>
              <a:t>Durante la sesión plenaria del Ayuntamiento del 23 de agosto de 1910 se decidió la construcción de un parque al sur de la ciudad, y cuyas obras de construcción comenzarían el 23 de febrero del año siguiente. Las obras de construcción implicaron la plantación de 12.000 pinos y 400 árboles más de distintas especies, con un coste total de 31.788,68 pesetas.</a:t>
            </a:r>
          </a:p>
          <a:p>
            <a:endParaRPr lang="es-ES" dirty="0"/>
          </a:p>
        </p:txBody>
      </p:sp>
    </p:spTree>
    <p:extLst>
      <p:ext uri="{BB962C8B-B14F-4D97-AF65-F5344CB8AC3E}">
        <p14:creationId xmlns:p14="http://schemas.microsoft.com/office/powerpoint/2010/main" val="3763459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El alcalde en ese tiempo era Abelardo Sánchez García. En un primer momento, recibió el nombre de "Parque de Canalejas", en homenaje a José Canalejas, Presidente del Gobierno español, asesinado por un anarquista en 1912. </a:t>
            </a:r>
          </a:p>
          <a:p>
            <a:r>
              <a:rPr lang="es-ES" dirty="0"/>
              <a:t>Durante el Franquismo, pasó a llamarse "Parque de los Mártires", hasta que con la llegada de la democracia se le bautizó con su actual nombre, "Parque de Abelardo Sánchez", en honor al alcalde que promovió su construcción. </a:t>
            </a:r>
          </a:p>
          <a:p>
            <a:r>
              <a:rPr lang="es-ES" dirty="0"/>
              <a:t>Entre 1968 y 1978 fue construido el Museo de Albacete sobre el antiguo Estanque de los Cisnes.</a:t>
            </a:r>
          </a:p>
          <a:p>
            <a:pPr marL="0" indent="0">
              <a:buNone/>
            </a:pPr>
            <a:endParaRPr lang="es-ES" dirty="0"/>
          </a:p>
        </p:txBody>
      </p:sp>
    </p:spTree>
    <p:extLst>
      <p:ext uri="{BB962C8B-B14F-4D97-AF65-F5344CB8AC3E}">
        <p14:creationId xmlns:p14="http://schemas.microsoft.com/office/powerpoint/2010/main" val="339990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17 de noviembre de 2002, el Parque de Abelardo Sánchez fue reinaugurado tras una polémica remodelación que duró once meses (durante los cuales el Parque estuvo cerrado) en la que se realizaron numerosas mejoras, pero también se llevó a cabo la tala de 378 pinos.</a:t>
            </a:r>
          </a:p>
          <a:p>
            <a:r>
              <a:rPr lang="es-ES" dirty="0"/>
              <a:t> Durante esta remodelación, se trasladó también el Monumento a los Caídos (de fecha posterior a 1940) al Cementerio Municipal.</a:t>
            </a:r>
          </a:p>
          <a:p>
            <a:r>
              <a:rPr lang="es-ES" dirty="0"/>
              <a:t>En la actualidad, el Parque de Abelardo Sánchez se encuentra totalmente integrado en la ciudad de Albacete, a pesar de que cuando fue construido se hallaba prácticamente separado de la misma. Tiene una forma similar a la de un triángulo rectángulo ensanchado por la hipotenusa. </a:t>
            </a:r>
          </a:p>
        </p:txBody>
      </p:sp>
    </p:spTree>
    <p:extLst>
      <p:ext uri="{BB962C8B-B14F-4D97-AF65-F5344CB8AC3E}">
        <p14:creationId xmlns:p14="http://schemas.microsoft.com/office/powerpoint/2010/main" val="2522258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Parque de Abelardo Sánchez ha sido llamado numerosas veces como "el pulmón de Albacete". Se caracteriza por sus grandes y altos pinos, por los plátanos que bordean los paseos principales y por una amplia variedad de especies que se encuentran en menor número. </a:t>
            </a:r>
          </a:p>
          <a:p>
            <a:r>
              <a:rPr lang="es-ES" dirty="0"/>
              <a:t>Hay rosaledas, y como árboles y arbustos singulares, podemos encontrar el castaño de Indias (Aesculus hippocastanum), el ciruelo de jardín (Prunus cerasifera), el ciprés (Cupressus sempervirens), el ciprés de Arizona (Cupressus arizonica), la higuera (Ficus carica), saúcos (Sambucus nigra) y aligustres (Ligustrum lucidum), entre otras especies.</a:t>
            </a:r>
          </a:p>
        </p:txBody>
      </p:sp>
    </p:spTree>
    <p:extLst>
      <p:ext uri="{BB962C8B-B14F-4D97-AF65-F5344CB8AC3E}">
        <p14:creationId xmlns:p14="http://schemas.microsoft.com/office/powerpoint/2010/main" val="102101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cuanto a la fauna, aparte de palomas, tórtolas, gorriones y torcaces más o menos frecuentes en la mayoría de los parques urbanos, también encontramos agateadores, mirlos, verdecillos, petirrojos y otros muchos pájaros.</a:t>
            </a:r>
          </a:p>
          <a:p>
            <a:r>
              <a:rPr lang="es-ES" dirty="0"/>
              <a:t> Se puede consultar el libro "Las aves del Parque de Abelardo Sánchez", de África Gómez , para más información. </a:t>
            </a:r>
          </a:p>
          <a:p>
            <a:r>
              <a:rPr lang="es-ES" dirty="0"/>
              <a:t>En este parque se pueden ver ardillas rojas trepando por los árboles y comiendo las abundantes piñas que crecen en los pinos. También encontramos patos en el estanque que está en línea con la fuente larga</a:t>
            </a:r>
          </a:p>
        </p:txBody>
      </p:sp>
    </p:spTree>
    <p:extLst>
      <p:ext uri="{BB962C8B-B14F-4D97-AF65-F5344CB8AC3E}">
        <p14:creationId xmlns:p14="http://schemas.microsoft.com/office/powerpoint/2010/main" val="327337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Fuente larga Parque Abelardo Sánche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284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Paseo lateral Parque Abelardo Sánche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629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455"/>
          <a:stretch/>
        </p:blipFill>
        <p:spPr>
          <a:xfrm>
            <a:off x="0" y="0"/>
            <a:ext cx="9144000" cy="6858000"/>
          </a:xfrm>
          <a:prstGeom prst="rect">
            <a:avLst/>
          </a:prstGeom>
        </p:spPr>
      </p:pic>
    </p:spTree>
    <p:extLst>
      <p:ext uri="{BB962C8B-B14F-4D97-AF65-F5344CB8AC3E}">
        <p14:creationId xmlns:p14="http://schemas.microsoft.com/office/powerpoint/2010/main" val="1409068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70"/>
          <a:stretch/>
        </p:blipFill>
        <p:spPr>
          <a:xfrm>
            <a:off x="0" y="0"/>
            <a:ext cx="9144000" cy="6858000"/>
          </a:xfrm>
          <a:prstGeom prst="rect">
            <a:avLst/>
          </a:prstGeom>
        </p:spPr>
      </p:pic>
    </p:spTree>
    <p:extLst>
      <p:ext uri="{BB962C8B-B14F-4D97-AF65-F5344CB8AC3E}">
        <p14:creationId xmlns:p14="http://schemas.microsoft.com/office/powerpoint/2010/main" val="2301759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12" b="6336"/>
          <a:stretch/>
        </p:blipFill>
        <p:spPr>
          <a:xfrm>
            <a:off x="0" y="0"/>
            <a:ext cx="9144000" cy="6858000"/>
          </a:xfrm>
          <a:prstGeom prst="rect">
            <a:avLst/>
          </a:prstGeom>
        </p:spPr>
      </p:pic>
    </p:spTree>
    <p:extLst>
      <p:ext uri="{BB962C8B-B14F-4D97-AF65-F5344CB8AC3E}">
        <p14:creationId xmlns:p14="http://schemas.microsoft.com/office/powerpoint/2010/main" val="3044198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55"/>
          <a:stretch/>
        </p:blipFill>
        <p:spPr>
          <a:xfrm>
            <a:off x="0" y="0"/>
            <a:ext cx="9144000" cy="6957392"/>
          </a:xfrm>
          <a:prstGeom prst="rect">
            <a:avLst/>
          </a:prstGeom>
        </p:spPr>
      </p:pic>
    </p:spTree>
    <p:extLst>
      <p:ext uri="{BB962C8B-B14F-4D97-AF65-F5344CB8AC3E}">
        <p14:creationId xmlns:p14="http://schemas.microsoft.com/office/powerpoint/2010/main" val="1457847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10335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00"/>
            <a:ext cx="9144000" cy="6840000"/>
          </a:xfrm>
          <a:prstGeom prst="rect">
            <a:avLst/>
          </a:prstGeom>
        </p:spPr>
      </p:pic>
    </p:spTree>
    <p:extLst>
      <p:ext uri="{BB962C8B-B14F-4D97-AF65-F5344CB8AC3E}">
        <p14:creationId xmlns:p14="http://schemas.microsoft.com/office/powerpoint/2010/main" val="706028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55"/>
          <a:stretch/>
        </p:blipFill>
        <p:spPr>
          <a:xfrm>
            <a:off x="0" y="0"/>
            <a:ext cx="9144000" cy="6858000"/>
          </a:xfrm>
          <a:prstGeom prst="rect">
            <a:avLst/>
          </a:prstGeom>
        </p:spPr>
      </p:pic>
    </p:spTree>
    <p:extLst>
      <p:ext uri="{BB962C8B-B14F-4D97-AF65-F5344CB8AC3E}">
        <p14:creationId xmlns:p14="http://schemas.microsoft.com/office/powerpoint/2010/main" val="3681757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57"/>
          <a:stretch/>
        </p:blipFill>
        <p:spPr>
          <a:xfrm>
            <a:off x="0" y="0"/>
            <a:ext cx="9144000" cy="6858000"/>
          </a:xfrm>
          <a:prstGeom prst="rect">
            <a:avLst/>
          </a:prstGeom>
        </p:spPr>
      </p:pic>
    </p:spTree>
    <p:extLst>
      <p:ext uri="{BB962C8B-B14F-4D97-AF65-F5344CB8AC3E}">
        <p14:creationId xmlns:p14="http://schemas.microsoft.com/office/powerpoint/2010/main" val="2470996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152435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57"/>
          <a:stretch/>
        </p:blipFill>
        <p:spPr>
          <a:xfrm>
            <a:off x="0" y="0"/>
            <a:ext cx="9144000" cy="6858000"/>
          </a:xfrm>
          <a:prstGeom prst="rect">
            <a:avLst/>
          </a:prstGeom>
        </p:spPr>
      </p:pic>
    </p:spTree>
    <p:extLst>
      <p:ext uri="{BB962C8B-B14F-4D97-AF65-F5344CB8AC3E}">
        <p14:creationId xmlns:p14="http://schemas.microsoft.com/office/powerpoint/2010/main" val="4208191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57"/>
          <a:stretch/>
        </p:blipFill>
        <p:spPr>
          <a:xfrm>
            <a:off x="0" y="0"/>
            <a:ext cx="9144000" cy="6858000"/>
          </a:xfrm>
          <a:prstGeom prst="rect">
            <a:avLst/>
          </a:prstGeom>
        </p:spPr>
      </p:pic>
    </p:spTree>
    <p:extLst>
      <p:ext uri="{BB962C8B-B14F-4D97-AF65-F5344CB8AC3E}">
        <p14:creationId xmlns:p14="http://schemas.microsoft.com/office/powerpoint/2010/main" val="4146339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1"/>
          <a:stretch/>
        </p:blipFill>
        <p:spPr>
          <a:xfrm>
            <a:off x="0" y="0"/>
            <a:ext cx="9144000" cy="6857999"/>
          </a:xfrm>
          <a:prstGeom prst="rect">
            <a:avLst/>
          </a:prstGeom>
        </p:spPr>
      </p:pic>
    </p:spTree>
    <p:extLst>
      <p:ext uri="{BB962C8B-B14F-4D97-AF65-F5344CB8AC3E}">
        <p14:creationId xmlns:p14="http://schemas.microsoft.com/office/powerpoint/2010/main" val="40010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73" y="0"/>
            <a:ext cx="51943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0"/>
            <a:ext cx="4059560" cy="6858000"/>
          </a:xfrm>
          <a:prstGeom prst="rect">
            <a:avLst/>
          </a:prstGeom>
        </p:spPr>
      </p:pic>
    </p:spTree>
    <p:extLst>
      <p:ext uri="{BB962C8B-B14F-4D97-AF65-F5344CB8AC3E}">
        <p14:creationId xmlns:p14="http://schemas.microsoft.com/office/powerpoint/2010/main" val="4133800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3016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63" b="5657"/>
          <a:stretch/>
        </p:blipFill>
        <p:spPr>
          <a:xfrm>
            <a:off x="0" y="0"/>
            <a:ext cx="9144000" cy="6858000"/>
          </a:xfrm>
          <a:prstGeom prst="rect">
            <a:avLst/>
          </a:prstGeom>
        </p:spPr>
      </p:pic>
    </p:spTree>
    <p:extLst>
      <p:ext uri="{BB962C8B-B14F-4D97-AF65-F5344CB8AC3E}">
        <p14:creationId xmlns:p14="http://schemas.microsoft.com/office/powerpoint/2010/main" val="2982491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112308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15778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
        <p:nvSpPr>
          <p:cNvPr id="4" name="3 Rectángulo"/>
          <p:cNvSpPr/>
          <p:nvPr/>
        </p:nvSpPr>
        <p:spPr>
          <a:xfrm>
            <a:off x="-1764704" y="26369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prstClr val="white"/>
              </a:solidFill>
            </a:endParaRPr>
          </a:p>
        </p:txBody>
      </p:sp>
    </p:spTree>
    <p:extLst>
      <p:ext uri="{BB962C8B-B14F-4D97-AF65-F5344CB8AC3E}">
        <p14:creationId xmlns:p14="http://schemas.microsoft.com/office/powerpoint/2010/main" val="858582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3930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431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34019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9533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63682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744246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369824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099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1760734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08034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040"/>
          <a:stretch/>
        </p:blipFill>
        <p:spPr>
          <a:xfrm>
            <a:off x="0" y="0"/>
            <a:ext cx="9144000" cy="6858000"/>
          </a:xfrm>
          <a:prstGeom prst="rect">
            <a:avLst/>
          </a:prstGeom>
        </p:spPr>
      </p:pic>
    </p:spTree>
    <p:extLst>
      <p:ext uri="{BB962C8B-B14F-4D97-AF65-F5344CB8AC3E}">
        <p14:creationId xmlns:p14="http://schemas.microsoft.com/office/powerpoint/2010/main" val="35218302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1302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7008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JOSE MARIA\Desktop\Nueva carpeta\albacete-1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57263"/>
            <a:ext cx="11582400" cy="877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286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JOSE MARIA\Desktop\Nueva carpeta\albacete-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192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JOSE MARIA\Desktop\Nueva carpeta\Albacete.-Cervantes_Parque_de_Abelardo_Sanch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918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C:\Documents and Settings\JOSE MARIA\Desktop\Nueva carpeta\Albacete.-Fuente_larga_Parque_Abelardo_Sanch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1124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María Cristina.-Algeciras</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El Parque María Cristina de Algeciras, llamado Paseo Cristina, es uno de los lugares más populares de la ciudad.</a:t>
            </a:r>
          </a:p>
          <a:p>
            <a:r>
              <a:rPr lang="es-ES" dirty="0"/>
              <a:t>Su extensión es de 20.683 metros cuadrados, está situado entre las calles Ramón y Cajal, Capitán Ontañón, Avenida Blas Infante y Avenida de las Fuerzas Armadas; se encuentra inscrito en el Catálogo del Patrimonio Histórico Andaluz, como Jardín de Interés Cultural de la Provincia.1</a:t>
            </a:r>
          </a:p>
          <a:p>
            <a:endParaRPr lang="es-ES" dirty="0"/>
          </a:p>
        </p:txBody>
      </p:sp>
    </p:spTree>
    <p:extLst>
      <p:ext uri="{BB962C8B-B14F-4D97-AF65-F5344CB8AC3E}">
        <p14:creationId xmlns:p14="http://schemas.microsoft.com/office/powerpoint/2010/main" val="1265506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el Paseo Cristina se celebran diversos actos importantes en la vida de la ciudad como la coronación de la reina de la Feria, de los Carnavales, reuniones de diversas asociaciones sociales, conciertos o mercadillos medievales.</a:t>
            </a:r>
          </a:p>
          <a:p>
            <a:r>
              <a:rPr lang="es-ES" dirty="0"/>
              <a:t>El paseo Cristina de Algeciras fue construido en 1834 en los terrenos que cediera Joaquín Bálsamo, un rico terrateniente a la ciudad a petición del General Canterac con el fin de adecentar y embellecer los terrenos colindantes al cuartel del Fuerte de Santiago. El diseño original sigue los patrones de jardín francés con calles rectas entrecruzadas. En un principio el parque se encontraba fuera de la ciudad, en el camino del cementerio, cerca de allí estaba la feria y más tarde la plaza de toros de La Perseverancia.</a:t>
            </a:r>
          </a:p>
          <a:p>
            <a:endParaRPr lang="es-ES" dirty="0"/>
          </a:p>
        </p:txBody>
      </p:sp>
    </p:spTree>
    <p:extLst>
      <p:ext uri="{BB962C8B-B14F-4D97-AF65-F5344CB8AC3E}">
        <p14:creationId xmlns:p14="http://schemas.microsoft.com/office/powerpoint/2010/main" val="3928746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2007 se realizaron obras de mejora del alumbrado, recogida de aguas y limitación de parcelas en el parque.</a:t>
            </a:r>
          </a:p>
          <a:p>
            <a:r>
              <a:rPr lang="es-ES" dirty="0"/>
              <a:t> También se renovó la zona infantil y se concedieron licencias para la creación de establecimientos de ocio en su interior. </a:t>
            </a:r>
          </a:p>
          <a:p>
            <a:r>
              <a:rPr lang="es-ES" dirty="0"/>
              <a:t>En 2008 con motivo del doscientos aniversario de la Batalla de Bailén se aprobó denominar al paseo central del parque Paseo voluntarios de Algeciras en la Batalla de Bailén (1808-2008) con el que se pretende rendir homenaje a los soldados voluntarios que al mando del General Castaños, Comandante General del Campo de Gibraltar participaron en esa batalla.</a:t>
            </a:r>
          </a:p>
        </p:txBody>
      </p:sp>
    </p:spTree>
    <p:extLst>
      <p:ext uri="{BB962C8B-B14F-4D97-AF65-F5344CB8AC3E}">
        <p14:creationId xmlns:p14="http://schemas.microsoft.com/office/powerpoint/2010/main" val="37337654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la zona limítrofe con la calle Ramón y Cajal existe un parque infantil renovado en 2007 con nuevo mobiliario.</a:t>
            </a:r>
          </a:p>
          <a:p>
            <a:r>
              <a:rPr lang="es-ES" dirty="0"/>
              <a:t>En el parque está situado un busto de Francisco de Goya realizado por Cristóbal Delgado Gómez en 1929 y otro del General Castaños realizado en 1948 según se dice con el bronce de cañones franceses y que se encontraba antes en la Avenida Blas Infante, también es posible encontrar parte de unos baños árabes trasladados desde las calle Rocha donde aparecieron en 1997 y una reconstrucción de la noria que debieron poseer.</a:t>
            </a:r>
          </a:p>
          <a:p>
            <a:r>
              <a:rPr lang="es-ES" dirty="0"/>
              <a:t>El paseo se encuentra cerrado por un muro en parte de la fachada este y por rejas metálicas en el resto; tiene cinco entradas, dos en la fachada sur, dos en la norte y una en la fachada este.</a:t>
            </a:r>
          </a:p>
          <a:p>
            <a:endParaRPr lang="es-ES" dirty="0"/>
          </a:p>
        </p:txBody>
      </p:sp>
    </p:spTree>
    <p:extLst>
      <p:ext uri="{BB962C8B-B14F-4D97-AF65-F5344CB8AC3E}">
        <p14:creationId xmlns:p14="http://schemas.microsoft.com/office/powerpoint/2010/main" val="2421474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3427881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MARIA\Desktop\Nueva carpeta\Algeciras.-Parque Maria Crist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6530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OSE MARIA\Desktop\Nueva carpeta\Algeciras.-Parque Maria Cristina.-Noriacrist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286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MARIA\Desktop\Nueva carpeta\Algeciras.--Paseo_crist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7312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495149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773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60261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8098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0"/>
            <a:ext cx="9144000" cy="6858000"/>
          </a:xfrm>
          <a:prstGeom prst="rect">
            <a:avLst/>
          </a:prstGeom>
        </p:spPr>
      </p:pic>
    </p:spTree>
    <p:extLst>
      <p:ext uri="{BB962C8B-B14F-4D97-AF65-F5344CB8AC3E}">
        <p14:creationId xmlns:p14="http://schemas.microsoft.com/office/powerpoint/2010/main" val="589789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61"/>
          <a:stretch/>
        </p:blipFill>
        <p:spPr>
          <a:xfrm>
            <a:off x="0" y="0"/>
            <a:ext cx="9144000" cy="6858000"/>
          </a:xfrm>
          <a:prstGeom prst="rect">
            <a:avLst/>
          </a:prstGeom>
        </p:spPr>
      </p:pic>
    </p:spTree>
    <p:extLst>
      <p:ext uri="{BB962C8B-B14F-4D97-AF65-F5344CB8AC3E}">
        <p14:creationId xmlns:p14="http://schemas.microsoft.com/office/powerpoint/2010/main" val="4261154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7461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49434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JOSE MARIA\Desktop\Nueva carpeta\Algeciras.--Parque_de_la_conferenc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7311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las acacias</a:t>
            </a:r>
          </a:p>
        </p:txBody>
      </p:sp>
      <p:sp>
        <p:nvSpPr>
          <p:cNvPr id="3" name="2 Marcador de contenido"/>
          <p:cNvSpPr>
            <a:spLocks noGrp="1"/>
          </p:cNvSpPr>
          <p:nvPr>
            <p:ph sz="quarter" idx="1"/>
          </p:nvPr>
        </p:nvSpPr>
        <p:spPr/>
        <p:txBody>
          <a:bodyPr>
            <a:normAutofit lnSpcReduction="10000"/>
          </a:bodyPr>
          <a:lstStyle/>
          <a:p>
            <a:r>
              <a:rPr lang="es-ES" dirty="0"/>
              <a:t>El parque de las Acacias de Algeciras, también llamado parque Smith está situado en la Villa Vieja de la ciudad, entre las calles San Nicolás, Emilio Burgos, Nicaragua y el Hotel Cristina, su extensión es de 19.300 m2 y en su interior se encuentra un palacete construido alrededor de 1920 donde se sitúa la sede de la Mancomunidad de Municipios del Campo de Gibraltar y un pequeño edificio llamado Casa de los Guardeses donde se encuentra el Museo municipal.</a:t>
            </a:r>
          </a:p>
          <a:p>
            <a:r>
              <a:rPr lang="es-ES" dirty="0"/>
              <a:t> El parque está inscrito en el Catálogo del Patrimonio Histórico Andaluz como Jardín de Interés Cultural</a:t>
            </a:r>
          </a:p>
        </p:txBody>
      </p:sp>
    </p:spTree>
    <p:extLst>
      <p:ext uri="{BB962C8B-B14F-4D97-AF65-F5344CB8AC3E}">
        <p14:creationId xmlns:p14="http://schemas.microsoft.com/office/powerpoint/2010/main" val="255184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MARIA\Desktop\Nueva carpeta\Algeciras.--Roble_de_las_acaci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131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38734831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4049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MARIA\Desktop\Nueva carpeta\Alhambra Gran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9604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94582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19060370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3218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Ereta.-Alicante</a:t>
            </a:r>
          </a:p>
        </p:txBody>
      </p:sp>
      <p:sp>
        <p:nvSpPr>
          <p:cNvPr id="3" name="2 Marcador de contenido"/>
          <p:cNvSpPr>
            <a:spLocks noGrp="1"/>
          </p:cNvSpPr>
          <p:nvPr>
            <p:ph sz="quarter" idx="1"/>
          </p:nvPr>
        </p:nvSpPr>
        <p:spPr/>
        <p:txBody>
          <a:bodyPr/>
          <a:lstStyle/>
          <a:p>
            <a:r>
              <a:rPr lang="es-ES" dirty="0"/>
              <a:t>Situado en el Centro Histórico de Alicante, en la ladera del Monte Benacantil, es un parque de aperturas: apertura del espacio público y apertura a una nueva manera de ver la naturaleza.</a:t>
            </a:r>
          </a:p>
          <a:p>
            <a:r>
              <a:rPr lang="es-ES" dirty="0"/>
              <a:t> Su ubicación y sus vistas lo transforman en un lugar de descanso y encuentro. </a:t>
            </a:r>
          </a:p>
          <a:p>
            <a:r>
              <a:rPr lang="es-ES" dirty="0"/>
              <a:t>Polvorín: para visitar el polvorín, que en su interior contiene información histórica sobre el enclave de La Ereta, se debe solicitar su apertura o llave en la Sala de Exposiciones del parque.</a:t>
            </a:r>
          </a:p>
        </p:txBody>
      </p:sp>
    </p:spTree>
    <p:extLst>
      <p:ext uri="{BB962C8B-B14F-4D97-AF65-F5344CB8AC3E}">
        <p14:creationId xmlns:p14="http://schemas.microsoft.com/office/powerpoint/2010/main" val="42042575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891243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12372851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311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715241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7666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686471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0266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42063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24637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9897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102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8634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15209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43944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38352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20535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Alicante.-Parque Canalejas</a:t>
            </a:r>
            <a:br>
              <a:rPr lang="es-ES" dirty="0"/>
            </a:br>
            <a:endParaRPr lang="es-ES" dirty="0"/>
          </a:p>
        </p:txBody>
      </p:sp>
      <p:sp>
        <p:nvSpPr>
          <p:cNvPr id="3" name="2 Marcador de contenido"/>
          <p:cNvSpPr>
            <a:spLocks noGrp="1"/>
          </p:cNvSpPr>
          <p:nvPr>
            <p:ph sz="quarter" idx="1"/>
          </p:nvPr>
        </p:nvSpPr>
        <p:spPr/>
        <p:txBody>
          <a:bodyPr>
            <a:normAutofit fontScale="92500"/>
          </a:bodyPr>
          <a:lstStyle/>
          <a:p>
            <a:r>
              <a:rPr lang="es-ES" dirty="0"/>
              <a:t>El Parque de Canalejas es el parque más antiguo de la ciudad de Alicante (España). </a:t>
            </a:r>
          </a:p>
          <a:p>
            <a:r>
              <a:rPr lang="es-ES" dirty="0"/>
              <a:t>Está situado de manera paralela al mar y al puerto deportivo, y confina en la Explanada de España. </a:t>
            </a:r>
          </a:p>
          <a:p>
            <a:r>
              <a:rPr lang="es-ES" dirty="0"/>
              <a:t>Fue proyectado en el año 1886 por el arquitecto José González Altés y está dedicado a la memoria del político José Canalejas, que fue diputado por Alicante. Dentro del parque se localiza el monumento a Canalejas y varias fuentes, además de otras esculturas: dos leones donados por Manuel Pritz, el monumento a Carlos Arniches y un mapa de España en piedra.</a:t>
            </a:r>
          </a:p>
          <a:p>
            <a:r>
              <a:rPr lang="es-ES" dirty="0"/>
              <a:t> </a:t>
            </a:r>
          </a:p>
          <a:p>
            <a:endParaRPr lang="es-ES" dirty="0"/>
          </a:p>
        </p:txBody>
      </p:sp>
    </p:spTree>
    <p:extLst>
      <p:ext uri="{BB962C8B-B14F-4D97-AF65-F5344CB8AC3E}">
        <p14:creationId xmlns:p14="http://schemas.microsoft.com/office/powerpoint/2010/main" val="18866929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Destacan también en el parque varios ejemplares de Ficus monumentales, destacando uno de la especie Ficus elastica datada en más de 100 años.</a:t>
            </a:r>
          </a:p>
          <a:p>
            <a:r>
              <a:rPr lang="es-ES" dirty="0"/>
              <a:t>Las últimas murallas de Alicante descendían por la actual Calle de Canalejas hasta el mismo mar, terminando en el Baluarte de San Carlos.</a:t>
            </a:r>
          </a:p>
          <a:p>
            <a:r>
              <a:rPr lang="es-ES" dirty="0"/>
              <a:t>Tras su demolición y relleno del Rihuet que las bordeaba, esta zona se ensanchó y quedó como depósito de mercancías del Puerto, especialmente para pipas de vino.</a:t>
            </a:r>
          </a:p>
          <a:p>
            <a:r>
              <a:rPr lang="es-ES" dirty="0"/>
              <a:t>Iniciado el ensanche de Alicante, apareció lo que luego se llamaría Parque de Canalejas, en honor de aquel primer ministro que murió asesinado en la Puerta del Sol de Madrid.</a:t>
            </a:r>
          </a:p>
          <a:p>
            <a:endParaRPr lang="es-ES" dirty="0"/>
          </a:p>
          <a:p>
            <a:endParaRPr lang="es-ES" dirty="0"/>
          </a:p>
        </p:txBody>
      </p:sp>
    </p:spTree>
    <p:extLst>
      <p:ext uri="{BB962C8B-B14F-4D97-AF65-F5344CB8AC3E}">
        <p14:creationId xmlns:p14="http://schemas.microsoft.com/office/powerpoint/2010/main" val="16331669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4426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10446" b="13081"/>
          <a:stretch/>
        </p:blipFill>
        <p:spPr>
          <a:xfrm>
            <a:off x="0" y="0"/>
            <a:ext cx="9144000" cy="6858000"/>
          </a:xfrm>
          <a:prstGeom prst="rect">
            <a:avLst/>
          </a:prstGeom>
        </p:spPr>
      </p:pic>
    </p:spTree>
    <p:extLst>
      <p:ext uri="{BB962C8B-B14F-4D97-AF65-F5344CB8AC3E}">
        <p14:creationId xmlns:p14="http://schemas.microsoft.com/office/powerpoint/2010/main" val="2824137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37161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MARIA\Desktop\Nueva carpeta\Alicante.-Parque Canalej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9651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71909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0201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421520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6802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Tuna</a:t>
            </a:r>
            <a:br>
              <a:rPr lang="es-ES" dirty="0"/>
            </a:br>
            <a:endParaRPr lang="es-ES" dirty="0"/>
          </a:p>
        </p:txBody>
      </p:sp>
      <p:sp>
        <p:nvSpPr>
          <p:cNvPr id="3" name="2 Marcador de contenido"/>
          <p:cNvSpPr>
            <a:spLocks noGrp="1"/>
          </p:cNvSpPr>
          <p:nvPr>
            <p:ph sz="quarter" idx="1"/>
          </p:nvPr>
        </p:nvSpPr>
        <p:spPr/>
        <p:txBody>
          <a:bodyPr/>
          <a:lstStyle/>
          <a:p>
            <a:r>
              <a:rPr lang="es-ES" dirty="0"/>
              <a:t>El Parque de la Tuna", como así se denomina, está ubicado en la ladera suroeste del monte Benacantil, situado en pleno centro de la ciudad y en cuya cima se halla el castillo de Santa Bárbara. </a:t>
            </a:r>
          </a:p>
          <a:p>
            <a:r>
              <a:rPr lang="es-ES" dirty="0"/>
              <a:t>Fuentes municipales han explicado que el parque, que incorpora una escultura de bronce que representa a un tuno de pie en tamaño natural, obra del artista Vicente Ferrero, supone "un homenaje a los tunos, a su labor cultural y a su histórica presencia en la ciudad".</a:t>
            </a:r>
          </a:p>
        </p:txBody>
      </p:sp>
    </p:spTree>
    <p:extLst>
      <p:ext uri="{BB962C8B-B14F-4D97-AF65-F5344CB8AC3E}">
        <p14:creationId xmlns:p14="http://schemas.microsoft.com/office/powerpoint/2010/main" val="772589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49"/>
          <a:stretch/>
        </p:blipFill>
        <p:spPr>
          <a:xfrm>
            <a:off x="8384" y="0"/>
            <a:ext cx="4762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31810727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49"/>
          <a:stretch/>
        </p:blipFill>
        <p:spPr>
          <a:xfrm>
            <a:off x="0" y="0"/>
            <a:ext cx="9144000" cy="6858000"/>
          </a:xfrm>
          <a:prstGeom prst="rect">
            <a:avLst/>
          </a:prstGeom>
        </p:spPr>
      </p:pic>
    </p:spTree>
    <p:extLst>
      <p:ext uri="{BB962C8B-B14F-4D97-AF65-F5344CB8AC3E}">
        <p14:creationId xmlns:p14="http://schemas.microsoft.com/office/powerpoint/2010/main" val="26004214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59"/>
          <a:stretch/>
        </p:blipFill>
        <p:spPr>
          <a:xfrm>
            <a:off x="0" y="0"/>
            <a:ext cx="9144000" cy="6858000"/>
          </a:xfrm>
          <a:prstGeom prst="rect">
            <a:avLst/>
          </a:prstGeom>
        </p:spPr>
      </p:pic>
    </p:spTree>
    <p:extLst>
      <p:ext uri="{BB962C8B-B14F-4D97-AF65-F5344CB8AC3E}">
        <p14:creationId xmlns:p14="http://schemas.microsoft.com/office/powerpoint/2010/main" val="18575226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59"/>
          <a:stretch/>
        </p:blipFill>
        <p:spPr>
          <a:xfrm>
            <a:off x="0" y="0"/>
            <a:ext cx="9144000" cy="6858000"/>
          </a:xfrm>
          <a:prstGeom prst="rect">
            <a:avLst/>
          </a:prstGeom>
        </p:spPr>
      </p:pic>
    </p:spTree>
    <p:extLst>
      <p:ext uri="{BB962C8B-B14F-4D97-AF65-F5344CB8AC3E}">
        <p14:creationId xmlns:p14="http://schemas.microsoft.com/office/powerpoint/2010/main" val="29264829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59"/>
          <a:stretch/>
        </p:blipFill>
        <p:spPr>
          <a:xfrm>
            <a:off x="0" y="0"/>
            <a:ext cx="9144000" cy="6858000"/>
          </a:xfrm>
          <a:prstGeom prst="rect">
            <a:avLst/>
          </a:prstGeom>
        </p:spPr>
      </p:pic>
    </p:spTree>
    <p:extLst>
      <p:ext uri="{BB962C8B-B14F-4D97-AF65-F5344CB8AC3E}">
        <p14:creationId xmlns:p14="http://schemas.microsoft.com/office/powerpoint/2010/main" val="11224883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14167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Lo Morant</a:t>
            </a:r>
          </a:p>
        </p:txBody>
      </p:sp>
      <p:sp>
        <p:nvSpPr>
          <p:cNvPr id="3" name="2 Marcador de contenido"/>
          <p:cNvSpPr>
            <a:spLocks noGrp="1"/>
          </p:cNvSpPr>
          <p:nvPr>
            <p:ph sz="quarter" idx="1"/>
          </p:nvPr>
        </p:nvSpPr>
        <p:spPr/>
        <p:txBody>
          <a:bodyPr/>
          <a:lstStyle/>
          <a:p>
            <a:r>
              <a:rPr lang="es-ES" dirty="0"/>
              <a:t>Situado en la zona norte de la Ciudad, este parque goza de una superficie plana muy extensa ideal para el paseo entre su vegetación frondosa y para el desarrollo de múltiples actividades, enfocadas principalmente a los vecinos de los barrios colindantes.</a:t>
            </a:r>
          </a:p>
          <a:p>
            <a:r>
              <a:rPr lang="es-ES" dirty="0"/>
              <a:t> Esta zona verde se encuentra entre los barrios Virgen del Remedio y Virgen del Carmen, en la cuadrícula delimitada por las calles Lugo, Pablo Neruda, Vicente Aleixandre y Pedro Salinas.</a:t>
            </a:r>
          </a:p>
        </p:txBody>
      </p:sp>
    </p:spTree>
    <p:extLst>
      <p:ext uri="{BB962C8B-B14F-4D97-AF65-F5344CB8AC3E}">
        <p14:creationId xmlns:p14="http://schemas.microsoft.com/office/powerpoint/2010/main" val="17055585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8071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6873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29441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30532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9633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3760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799011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08867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Explanada España</a:t>
            </a:r>
          </a:p>
        </p:txBody>
      </p:sp>
      <p:sp>
        <p:nvSpPr>
          <p:cNvPr id="3" name="2 Marcador de contenido"/>
          <p:cNvSpPr>
            <a:spLocks noGrp="1"/>
          </p:cNvSpPr>
          <p:nvPr>
            <p:ph sz="quarter" idx="1"/>
          </p:nvPr>
        </p:nvSpPr>
        <p:spPr/>
        <p:txBody>
          <a:bodyPr>
            <a:normAutofit lnSpcReduction="10000"/>
          </a:bodyPr>
          <a:lstStyle/>
          <a:p>
            <a:r>
              <a:rPr lang="es-ES" dirty="0"/>
              <a:t>La Explanada de España, también conocida como Paseo de la Explanada, es un paseo marítimo de la ciudad de Alicante (España). Se extiende paralela al puerto, desde la Puerta del Mar hasta el Parque de Canalejas, y es una de las vías más populares de la ciudad. </a:t>
            </a:r>
          </a:p>
          <a:p>
            <a:r>
              <a:rPr lang="es-ES" dirty="0"/>
              <a:t>Se construyó sobre el antiguo dique, durante la primera mitad del siglo XX. </a:t>
            </a:r>
          </a:p>
          <a:p>
            <a:r>
              <a:rPr lang="es-ES" dirty="0"/>
              <a:t>Está compuesto por seis millones y medio de teselas que dibujan un mosaico ondulado de colores rojo, azul y blanco. Además, el paseo cuenta con cuatro filas de palmeras que recorren sus más de 500 metros de longitud. </a:t>
            </a:r>
          </a:p>
        </p:txBody>
      </p:sp>
    </p:spTree>
    <p:extLst>
      <p:ext uri="{BB962C8B-B14F-4D97-AF65-F5344CB8AC3E}">
        <p14:creationId xmlns:p14="http://schemas.microsoft.com/office/powerpoint/2010/main" val="24528052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Es una seña de identidad para los alicantinos y todo un símbolo del turismo de la ciudad. </a:t>
            </a:r>
          </a:p>
          <a:p>
            <a:r>
              <a:rPr lang="es-ES" dirty="0"/>
              <a:t>Fue renovada y restaurada en los años 90.</a:t>
            </a:r>
          </a:p>
          <a:p>
            <a:r>
              <a:rPr lang="es-ES" dirty="0"/>
              <a:t> Antes de la Guerra Civil, esta zona de esparcimiento recibía el nombre de Paseo de los Mártires</a:t>
            </a:r>
          </a:p>
          <a:p>
            <a:endParaRPr lang="es-ES" dirty="0"/>
          </a:p>
        </p:txBody>
      </p:sp>
    </p:spTree>
    <p:extLst>
      <p:ext uri="{BB962C8B-B14F-4D97-AF65-F5344CB8AC3E}">
        <p14:creationId xmlns:p14="http://schemas.microsoft.com/office/powerpoint/2010/main" val="20642142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3.bp.blogspot.com/-gnq_ZHRinJY/TjB4oBYcb7I/AAAAAAAADmk/2suKSVI3qB8/s1600/sized_P1060418.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1" t="3826" r="3382" b="4925"/>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6933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sientealicante.com/wp-content/uploads/2010/11/EXPLAN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3996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C:\Documents and Settings\JOSE MARIA\Desktop\Nueva carpeta\Alicante.-Avda. Dr. Gade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62500" cy="65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4" descr="C:\Documents and Settings\JOSE MARIA\Desktop\Nueva carpeta\Alicante.-Avda.Federico Sa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0"/>
            <a:ext cx="4724400" cy="665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7231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MARIA\Desktop\Nueva carpeta\Alicante.-Explanada de Españ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C:\Documents and Settings\JOSE MARIA\Desktop\Nueva carpeta\Alicante.-Explanada de Españ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5379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9902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Alicante.-El Palmeral</a:t>
            </a:r>
          </a:p>
        </p:txBody>
      </p:sp>
      <p:sp>
        <p:nvSpPr>
          <p:cNvPr id="3" name="2 Marcador de contenido"/>
          <p:cNvSpPr>
            <a:spLocks noGrp="1"/>
          </p:cNvSpPr>
          <p:nvPr>
            <p:ph sz="quarter" idx="1"/>
          </p:nvPr>
        </p:nvSpPr>
        <p:spPr/>
        <p:txBody>
          <a:bodyPr>
            <a:normAutofit lnSpcReduction="10000"/>
          </a:bodyPr>
          <a:lstStyle/>
          <a:p>
            <a:r>
              <a:rPr lang="es-ES" dirty="0"/>
              <a:t>El palmeral es un parque de Alicante, ubicado en la carretera de Elche en el Barrio de San Gabriel, Alicante, frente al mar Mediterráneo y destaca por su privilegiada situación frente al mar.</a:t>
            </a:r>
          </a:p>
          <a:p>
            <a:r>
              <a:rPr lang="es-ES" dirty="0"/>
              <a:t>A finales del siglo XIX se degradó con la inauguración del ferrocarril a Murcia (1884) y el aumento del puerto hacia éste, empezaron a instalarse fábricas y almacenes a lo largo de la playa de Babel. El ferrocarril y la carretera no solamente afectaron al palmeral directamente disminuyendo sus dimensiones, sino que lo separaron y aislaron del mar mediante una solida barrera rompiendo la relación directa que tenía antes.</a:t>
            </a:r>
          </a:p>
        </p:txBody>
      </p:sp>
    </p:spTree>
    <p:extLst>
      <p:ext uri="{BB962C8B-B14F-4D97-AF65-F5344CB8AC3E}">
        <p14:creationId xmlns:p14="http://schemas.microsoft.com/office/powerpoint/2010/main" val="25929906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La creación y extensión del barrio de San Gabriel entre 1920 y 1930 y la instalación de una industria de aluminio entre 1952 y 1956 supusieron dos nuevos perjuicios para la extensión y pervivencia del Palmeral.</a:t>
            </a:r>
          </a:p>
          <a:p>
            <a:r>
              <a:rPr lang="es-ES" dirty="0"/>
              <a:t>La estructura física del Palmeral es consecuencia de su origen: los cultivos propios de la huerta organizados según una red de acequias de riego, balsas, caminos, sendas y ribazos.</a:t>
            </a:r>
          </a:p>
          <a:p>
            <a:r>
              <a:rPr lang="es-ES" dirty="0"/>
              <a:t> Las palmeras se plantaban en los márgenes siguiendo una estructura de huertos, y creaban a su vez un microclima interior especial favorable a los cultivos. </a:t>
            </a:r>
          </a:p>
        </p:txBody>
      </p:sp>
    </p:spTree>
    <p:extLst>
      <p:ext uri="{BB962C8B-B14F-4D97-AF65-F5344CB8AC3E}">
        <p14:creationId xmlns:p14="http://schemas.microsoft.com/office/powerpoint/2010/main" val="33840606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Esta forma de mezclar un territorio típico de una estructura de huerta en donde el terreno se pueda cultivar de formas rectangulares, queda dividido mediante pantallas de palmeras plantadas en hileras a distancias iguales y de altura y edad similar formando enfiladas, da origen a unos espacios de gran belleza y riqueza ambiental. </a:t>
            </a:r>
          </a:p>
          <a:p>
            <a:r>
              <a:rPr lang="es-ES" dirty="0"/>
              <a:t>En las últimas décadas, han habido algunas actuaciones urbanísticas que han perjudicado al huerto original.</a:t>
            </a:r>
          </a:p>
          <a:p>
            <a:r>
              <a:rPr lang="es-ES" dirty="0"/>
              <a:t>Se mantuvo al margen de la ciudad, en un estado de total abandono que llevaron casi a la total degradación y pérdida de los restos del Palmeral que todavía existían.</a:t>
            </a:r>
          </a:p>
          <a:p>
            <a:endParaRPr lang="es-ES" dirty="0"/>
          </a:p>
          <a:p>
            <a:endParaRPr lang="es-ES" dirty="0"/>
          </a:p>
        </p:txBody>
      </p:sp>
    </p:spTree>
    <p:extLst>
      <p:ext uri="{BB962C8B-B14F-4D97-AF65-F5344CB8AC3E}">
        <p14:creationId xmlns:p14="http://schemas.microsoft.com/office/powerpoint/2010/main" val="4958268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1997 se inauguró el nuevo parque Palmeral. </a:t>
            </a:r>
          </a:p>
          <a:p>
            <a:r>
              <a:rPr lang="es-ES" dirty="0"/>
              <a:t>En él se crearon accesos y aparcamientos, se rodeó con un muro de piedra, y se intervino en el interior del Palmeral para introducirle elementos como columpios, kioskos, un circuito para bicicletas y un circuito artificial de agua bombeada desde el mar emulando un río, un lago con barcas y una cascada para transformarlo en una "caricatura" de un idílico palmeral africano. </a:t>
            </a:r>
          </a:p>
          <a:p>
            <a:r>
              <a:rPr lang="es-ES" dirty="0"/>
              <a:t>A pesar de la irrespetuosa intervención, que no respetó los huertos agrícolas a los que las palmeras daban sombra, se logró salvar un lugar que estaba a punto de perderse.</a:t>
            </a:r>
          </a:p>
          <a:p>
            <a:endParaRPr lang="es-ES" dirty="0"/>
          </a:p>
        </p:txBody>
      </p:sp>
    </p:spTree>
    <p:extLst>
      <p:ext uri="{BB962C8B-B14F-4D97-AF65-F5344CB8AC3E}">
        <p14:creationId xmlns:p14="http://schemas.microsoft.com/office/powerpoint/2010/main" val="27476906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332656"/>
            <a:ext cx="7467600" cy="6048672"/>
          </a:xfrm>
        </p:spPr>
        <p:txBody>
          <a:bodyPr>
            <a:normAutofit lnSpcReduction="10000"/>
          </a:bodyPr>
          <a:lstStyle/>
          <a:p>
            <a:r>
              <a:rPr lang="es-ES" dirty="0"/>
              <a:t>Este parque se caracteriza por tener una gran vegetación autóctona, típica de esta zona. Contiene más de 7000 palmeras, de la familia de las arecáceas. </a:t>
            </a:r>
          </a:p>
          <a:p>
            <a:r>
              <a:rPr lang="es-ES" dirty="0"/>
              <a:t>Las palmeras son monocotiledóneas y arborescentes, esto quiere decir que las hojas de la corona final del tallo están divididas en forma de pinada o palmada.</a:t>
            </a:r>
          </a:p>
          <a:p>
            <a:r>
              <a:rPr lang="es-ES" dirty="0"/>
              <a:t> En este parque también nos podremos encontrar con otro tipo de palmeras, como la palmera datilera, también llamada palmera real.</a:t>
            </a:r>
          </a:p>
          <a:p>
            <a:r>
              <a:rPr lang="es-ES" dirty="0"/>
              <a:t> Esta palmera puede llegar a medir unos 20 m de alto y de 30 a 40 cm de anchura. Sus hojas son de 6 a 7 metros de longitud. Sus frutos son los llamados dátiles, que son de color naranja, son carnosos y dulces y miden de 3 a 9 cm.</a:t>
            </a:r>
          </a:p>
        </p:txBody>
      </p:sp>
    </p:spTree>
    <p:extLst>
      <p:ext uri="{BB962C8B-B14F-4D97-AF65-F5344CB8AC3E}">
        <p14:creationId xmlns:p14="http://schemas.microsoft.com/office/powerpoint/2010/main" val="24158695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Palmera datilera: Su tronco es robusto, recto, no está ramificado, pero cubierto por las bases de las hojas muertas. </a:t>
            </a:r>
          </a:p>
          <a:p>
            <a:r>
              <a:rPr lang="es-ES" dirty="0"/>
              <a:t>En la parte inferior suele tener numerosas raíces que dan lugar a hijuelos. Normalmente, cuando llegan a su total desarrollo suelen tener de 10 a 12 hojas nuevas. Sus hojas son de 30 a 40 cm, aunque a veces pueden ser más largos. Las flores están situadas en la hojas, son de color crema o amarillas. Su fruto es el dátil, está formado por una sola semilla larga, suelen ser amarillos, amarillo verdoso, anaranjado o rojo.</a:t>
            </a:r>
          </a:p>
          <a:p>
            <a:r>
              <a:rPr lang="es-ES" dirty="0"/>
              <a:t> En algunos países suelen ser la parte principal de la alimentación, pero hay que tener cuidado en la cantidad que ingerimos ya que pueden llegar a ser laxantes.</a:t>
            </a:r>
          </a:p>
        </p:txBody>
      </p:sp>
    </p:spTree>
    <p:extLst>
      <p:ext uri="{BB962C8B-B14F-4D97-AF65-F5344CB8AC3E}">
        <p14:creationId xmlns:p14="http://schemas.microsoft.com/office/powerpoint/2010/main" val="6328556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rotWithShape="1">
          <a:blip r:embed="rId3">
            <a:extLst>
              <a:ext uri="{28A0092B-C50C-407E-A947-70E740481C1C}">
                <a14:useLocalDpi xmlns:a14="http://schemas.microsoft.com/office/drawing/2010/main" val="0"/>
              </a:ext>
            </a:extLst>
          </a:blip>
          <a:srcRect b="4445"/>
          <a:stretch/>
        </p:blipFill>
        <p:spPr>
          <a:xfrm>
            <a:off x="0" y="0"/>
            <a:ext cx="9144000" cy="6858000"/>
          </a:xfrm>
        </p:spPr>
      </p:pic>
    </p:spTree>
    <p:extLst>
      <p:ext uri="{BB962C8B-B14F-4D97-AF65-F5344CB8AC3E}">
        <p14:creationId xmlns:p14="http://schemas.microsoft.com/office/powerpoint/2010/main" val="36016141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4242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288787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4477830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cstate="print">
            <a:extLst>
              <a:ext uri="{28A0092B-C50C-407E-A947-70E740481C1C}">
                <a14:useLocalDpi xmlns:a14="http://schemas.microsoft.com/office/drawing/2010/main" val="0"/>
              </a:ext>
            </a:extLst>
          </a:blip>
          <a:srcRect b="3839"/>
          <a:stretch/>
        </p:blipFill>
        <p:spPr>
          <a:xfrm>
            <a:off x="0" y="0"/>
            <a:ext cx="9144000" cy="6858000"/>
          </a:xfrm>
          <a:prstGeom prst="rect">
            <a:avLst/>
          </a:prstGeom>
        </p:spPr>
      </p:pic>
    </p:spTree>
    <p:extLst>
      <p:ext uri="{BB962C8B-B14F-4D97-AF65-F5344CB8AC3E}">
        <p14:creationId xmlns:p14="http://schemas.microsoft.com/office/powerpoint/2010/main" val="19219561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48625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10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3094</Words>
  <Application>Microsoft Office PowerPoint</Application>
  <PresentationFormat>Presentación en pantalla (4:3)</PresentationFormat>
  <Paragraphs>267</Paragraphs>
  <Slides>131</Slides>
  <Notes>95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131</vt:i4>
      </vt:variant>
    </vt:vector>
  </HeadingPairs>
  <TitlesOfParts>
    <vt:vector size="137" baseType="lpstr">
      <vt:lpstr>Calibri</vt:lpstr>
      <vt:lpstr>Century Schoolbook</vt:lpstr>
      <vt:lpstr>Times New Roman</vt:lpstr>
      <vt:lpstr>Wingdings</vt:lpstr>
      <vt:lpstr>Wingdings 2</vt:lpstr>
      <vt:lpstr>Default Theme</vt:lpstr>
      <vt:lpstr>EUROPA.-LA VUELTA AL MUNDO EN 885 JARDINES.-ESPAÑA.-ALBACETE .-ALICANTE.-ALGECIRAS</vt:lpstr>
      <vt:lpstr>Albacete.- Parque Abelardo Sánchez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María Cristina.-Algeciras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las acacias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Ereta.-Alicante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Alicante.-Parque Canalejas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Tuna </vt:lpstr>
      <vt:lpstr>Presentación de PowerPoint</vt:lpstr>
      <vt:lpstr>Presentación de PowerPoint</vt:lpstr>
      <vt:lpstr>Presentación de PowerPoint</vt:lpstr>
      <vt:lpstr>Presentación de PowerPoint</vt:lpstr>
      <vt:lpstr>Presentación de PowerPoint</vt:lpstr>
      <vt:lpstr>Presentación de PowerPoint</vt:lpstr>
      <vt:lpstr>Parque Lo Morant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Explanada España</vt:lpstr>
      <vt:lpstr>Presentación de PowerPoint</vt:lpstr>
      <vt:lpstr>Presentación de PowerPoint</vt:lpstr>
      <vt:lpstr>Presentación de PowerPoint</vt:lpstr>
      <vt:lpstr>Presentación de PowerPoint</vt:lpstr>
      <vt:lpstr>Presentación de PowerPoint</vt:lpstr>
      <vt:lpstr>Presentación de PowerPoint</vt:lpstr>
      <vt:lpstr>Alicante.-El Palmeral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4</cp:revision>
  <dcterms:created xsi:type="dcterms:W3CDTF">2013-09-12T03:39:00Z</dcterms:created>
  <dcterms:modified xsi:type="dcterms:W3CDTF">2018-03-10T07:44:03Z</dcterms:modified>
</cp:coreProperties>
</file>