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108"/>
  </p:notesMasterIdLst>
  <p:sldIdLst>
    <p:sldId id="257" r:id="rId4"/>
    <p:sldId id="260" r:id="rId5"/>
    <p:sldId id="261" r:id="rId6"/>
    <p:sldId id="262" r:id="rId7"/>
    <p:sldId id="263" r:id="rId8"/>
    <p:sldId id="264" r:id="rId9"/>
    <p:sldId id="265" r:id="rId10"/>
    <p:sldId id="266" r:id="rId11"/>
    <p:sldId id="320" r:id="rId12"/>
    <p:sldId id="331" r:id="rId13"/>
    <p:sldId id="330" r:id="rId14"/>
    <p:sldId id="332" r:id="rId15"/>
    <p:sldId id="333" r:id="rId16"/>
    <p:sldId id="259" r:id="rId17"/>
    <p:sldId id="267" r:id="rId18"/>
    <p:sldId id="268" r:id="rId19"/>
    <p:sldId id="269" r:id="rId20"/>
    <p:sldId id="270" r:id="rId21"/>
    <p:sldId id="271" r:id="rId22"/>
    <p:sldId id="272" r:id="rId23"/>
    <p:sldId id="273" r:id="rId24"/>
    <p:sldId id="274" r:id="rId25"/>
    <p:sldId id="275" r:id="rId26"/>
    <p:sldId id="276" r:id="rId27"/>
    <p:sldId id="277"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4" r:id="rId48"/>
    <p:sldId id="355" r:id="rId49"/>
    <p:sldId id="321" r:id="rId50"/>
    <p:sldId id="322" r:id="rId51"/>
    <p:sldId id="323" r:id="rId52"/>
    <p:sldId id="324" r:id="rId53"/>
    <p:sldId id="325" r:id="rId54"/>
    <p:sldId id="326" r:id="rId55"/>
    <p:sldId id="327" r:id="rId56"/>
    <p:sldId id="328" r:id="rId57"/>
    <p:sldId id="329" r:id="rId58"/>
    <p:sldId id="278" r:id="rId59"/>
    <p:sldId id="279" r:id="rId60"/>
    <p:sldId id="280" r:id="rId61"/>
    <p:sldId id="282" r:id="rId62"/>
    <p:sldId id="356" r:id="rId63"/>
    <p:sldId id="283" r:id="rId64"/>
    <p:sldId id="284" r:id="rId65"/>
    <p:sldId id="285" r:id="rId66"/>
    <p:sldId id="286" r:id="rId67"/>
    <p:sldId id="287" r:id="rId68"/>
    <p:sldId id="288" r:id="rId69"/>
    <p:sldId id="289" r:id="rId70"/>
    <p:sldId id="290" r:id="rId71"/>
    <p:sldId id="291" r:id="rId72"/>
    <p:sldId id="292" r:id="rId73"/>
    <p:sldId id="293" r:id="rId74"/>
    <p:sldId id="294" r:id="rId75"/>
    <p:sldId id="357" r:id="rId76"/>
    <p:sldId id="295" r:id="rId77"/>
    <p:sldId id="296" r:id="rId78"/>
    <p:sldId id="297" r:id="rId79"/>
    <p:sldId id="298" r:id="rId80"/>
    <p:sldId id="299" r:id="rId81"/>
    <p:sldId id="300" r:id="rId82"/>
    <p:sldId id="302" r:id="rId83"/>
    <p:sldId id="303" r:id="rId84"/>
    <p:sldId id="304" r:id="rId85"/>
    <p:sldId id="358" r:id="rId86"/>
    <p:sldId id="359" r:id="rId87"/>
    <p:sldId id="360" r:id="rId88"/>
    <p:sldId id="361" r:id="rId89"/>
    <p:sldId id="362" r:id="rId90"/>
    <p:sldId id="305" r:id="rId91"/>
    <p:sldId id="306" r:id="rId92"/>
    <p:sldId id="307" r:id="rId93"/>
    <p:sldId id="308" r:id="rId94"/>
    <p:sldId id="309" r:id="rId95"/>
    <p:sldId id="310" r:id="rId96"/>
    <p:sldId id="311" r:id="rId97"/>
    <p:sldId id="312" r:id="rId98"/>
    <p:sldId id="313" r:id="rId99"/>
    <p:sldId id="314" r:id="rId100"/>
    <p:sldId id="315" r:id="rId101"/>
    <p:sldId id="316" r:id="rId102"/>
    <p:sldId id="317" r:id="rId103"/>
    <p:sldId id="318" r:id="rId104"/>
    <p:sldId id="319" r:id="rId105"/>
    <p:sldId id="363" r:id="rId106"/>
    <p:sldId id="364"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1F7FA-8507-4453-AD38-2134E13EEC9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ED7034-832E-458F-8CA8-F96E3AE78F8C}" type="slidenum">
              <a:rPr lang="es-ES" smtClean="0"/>
              <a:t>‹Nº›</a:t>
            </a:fld>
            <a:endParaRPr lang="es-ES" dirty="0"/>
          </a:p>
        </p:txBody>
      </p:sp>
    </p:spTree>
    <p:extLst>
      <p:ext uri="{BB962C8B-B14F-4D97-AF65-F5344CB8AC3E}">
        <p14:creationId xmlns:p14="http://schemas.microsoft.com/office/powerpoint/2010/main" val="93628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A240519-56E9-45E3-B78D-D104FB0DCE33}" type="slidenum">
              <a:rPr lang="es-ES" sz="1200">
                <a:solidFill>
                  <a:prstClr val="black"/>
                </a:solidFill>
              </a:rPr>
              <a:pPr eaLnBrk="1" hangingPunct="1"/>
              <a:t>6</a:t>
            </a:fld>
            <a:endParaRPr lang="es-ES" sz="1200" dirty="0">
              <a:solidFill>
                <a:prstClr val="black"/>
              </a:solidFill>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Alicante.-Avda. del Dr,Gadea y Avda. Federico Sato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FF36567-8F94-4EF2-9D81-D50679FD1D3C}" type="slidenum">
              <a:rPr lang="es-ES" sz="1200">
                <a:solidFill>
                  <a:prstClr val="black"/>
                </a:solidFill>
              </a:rPr>
              <a:pPr eaLnBrk="1" hangingPunct="1"/>
              <a:t>7</a:t>
            </a:fld>
            <a:endParaRPr lang="es-ES" sz="1200" dirty="0">
              <a:solidFill>
                <a:prstClr val="black"/>
              </a:solidFill>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Alicante.-Explanada España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Alicante.-Explanada</a:t>
            </a:r>
            <a:r>
              <a:rPr lang="es-ES" baseline="0" dirty="0"/>
              <a:t> España</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8</a:t>
            </a:fld>
            <a:endParaRPr lang="es-ES" dirty="0">
              <a:solidFill>
                <a:prstClr val="black"/>
              </a:solidFill>
            </a:endParaRPr>
          </a:p>
        </p:txBody>
      </p:sp>
    </p:spTree>
    <p:extLst>
      <p:ext uri="{BB962C8B-B14F-4D97-AF65-F5344CB8AC3E}">
        <p14:creationId xmlns:p14="http://schemas.microsoft.com/office/powerpoint/2010/main" val="371475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Ereta..-Restaurante</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14</a:t>
            </a:fld>
            <a:endParaRPr lang="es-ES" dirty="0"/>
          </a:p>
        </p:txBody>
      </p:sp>
    </p:spTree>
    <p:extLst>
      <p:ext uri="{BB962C8B-B14F-4D97-AF65-F5344CB8AC3E}">
        <p14:creationId xmlns:p14="http://schemas.microsoft.com/office/powerpoint/2010/main" val="3258765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15</a:t>
            </a:fld>
            <a:endParaRPr lang="es-ES" dirty="0"/>
          </a:p>
        </p:txBody>
      </p:sp>
    </p:spTree>
    <p:extLst>
      <p:ext uri="{BB962C8B-B14F-4D97-AF65-F5344CB8AC3E}">
        <p14:creationId xmlns:p14="http://schemas.microsoft.com/office/powerpoint/2010/main" val="3744736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16</a:t>
            </a:fld>
            <a:endParaRPr lang="es-ES" dirty="0"/>
          </a:p>
        </p:txBody>
      </p:sp>
    </p:spTree>
    <p:extLst>
      <p:ext uri="{BB962C8B-B14F-4D97-AF65-F5344CB8AC3E}">
        <p14:creationId xmlns:p14="http://schemas.microsoft.com/office/powerpoint/2010/main" val="2538785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17</a:t>
            </a:fld>
            <a:endParaRPr lang="es-ES" dirty="0"/>
          </a:p>
        </p:txBody>
      </p:sp>
    </p:spTree>
    <p:extLst>
      <p:ext uri="{BB962C8B-B14F-4D97-AF65-F5344CB8AC3E}">
        <p14:creationId xmlns:p14="http://schemas.microsoft.com/office/powerpoint/2010/main" val="885316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18</a:t>
            </a:fld>
            <a:endParaRPr lang="es-ES" dirty="0"/>
          </a:p>
        </p:txBody>
      </p:sp>
    </p:spTree>
    <p:extLst>
      <p:ext uri="{BB962C8B-B14F-4D97-AF65-F5344CB8AC3E}">
        <p14:creationId xmlns:p14="http://schemas.microsoft.com/office/powerpoint/2010/main" val="3725846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19</a:t>
            </a:fld>
            <a:endParaRPr lang="es-ES" dirty="0"/>
          </a:p>
        </p:txBody>
      </p:sp>
    </p:spTree>
    <p:extLst>
      <p:ext uri="{BB962C8B-B14F-4D97-AF65-F5344CB8AC3E}">
        <p14:creationId xmlns:p14="http://schemas.microsoft.com/office/powerpoint/2010/main" val="1250487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20</a:t>
            </a:fld>
            <a:endParaRPr lang="es-ES" dirty="0"/>
          </a:p>
        </p:txBody>
      </p:sp>
    </p:spTree>
    <p:extLst>
      <p:ext uri="{BB962C8B-B14F-4D97-AF65-F5344CB8AC3E}">
        <p14:creationId xmlns:p14="http://schemas.microsoft.com/office/powerpoint/2010/main" val="842188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21</a:t>
            </a:fld>
            <a:endParaRPr lang="es-ES" dirty="0"/>
          </a:p>
        </p:txBody>
      </p:sp>
    </p:spTree>
    <p:extLst>
      <p:ext uri="{BB962C8B-B14F-4D97-AF65-F5344CB8AC3E}">
        <p14:creationId xmlns:p14="http://schemas.microsoft.com/office/powerpoint/2010/main" val="972710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22</a:t>
            </a:fld>
            <a:endParaRPr lang="es-ES" dirty="0"/>
          </a:p>
        </p:txBody>
      </p:sp>
    </p:spTree>
    <p:extLst>
      <p:ext uri="{BB962C8B-B14F-4D97-AF65-F5344CB8AC3E}">
        <p14:creationId xmlns:p14="http://schemas.microsoft.com/office/powerpoint/2010/main" val="2892428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23</a:t>
            </a:fld>
            <a:endParaRPr lang="es-ES" dirty="0"/>
          </a:p>
        </p:txBody>
      </p:sp>
    </p:spTree>
    <p:extLst>
      <p:ext uri="{BB962C8B-B14F-4D97-AF65-F5344CB8AC3E}">
        <p14:creationId xmlns:p14="http://schemas.microsoft.com/office/powerpoint/2010/main" val="272236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24</a:t>
            </a:fld>
            <a:endParaRPr lang="es-ES" dirty="0"/>
          </a:p>
        </p:txBody>
      </p:sp>
    </p:spTree>
    <p:extLst>
      <p:ext uri="{BB962C8B-B14F-4D97-AF65-F5344CB8AC3E}">
        <p14:creationId xmlns:p14="http://schemas.microsoft.com/office/powerpoint/2010/main" val="2099227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25</a:t>
            </a:fld>
            <a:endParaRPr lang="es-ES" dirty="0"/>
          </a:p>
        </p:txBody>
      </p:sp>
    </p:spTree>
    <p:extLst>
      <p:ext uri="{BB962C8B-B14F-4D97-AF65-F5344CB8AC3E}">
        <p14:creationId xmlns:p14="http://schemas.microsoft.com/office/powerpoint/2010/main" val="651235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26</a:t>
            </a:fld>
            <a:endParaRPr lang="es-ES" dirty="0"/>
          </a:p>
        </p:txBody>
      </p:sp>
    </p:spTree>
    <p:extLst>
      <p:ext uri="{BB962C8B-B14F-4D97-AF65-F5344CB8AC3E}">
        <p14:creationId xmlns:p14="http://schemas.microsoft.com/office/powerpoint/2010/main" val="227697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27</a:t>
            </a:fld>
            <a:endParaRPr lang="es-ES" dirty="0"/>
          </a:p>
        </p:txBody>
      </p:sp>
    </p:spTree>
    <p:extLst>
      <p:ext uri="{BB962C8B-B14F-4D97-AF65-F5344CB8AC3E}">
        <p14:creationId xmlns:p14="http://schemas.microsoft.com/office/powerpoint/2010/main" val="2178518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28</a:t>
            </a:fld>
            <a:endParaRPr lang="es-ES" dirty="0"/>
          </a:p>
        </p:txBody>
      </p:sp>
    </p:spTree>
    <p:extLst>
      <p:ext uri="{BB962C8B-B14F-4D97-AF65-F5344CB8AC3E}">
        <p14:creationId xmlns:p14="http://schemas.microsoft.com/office/powerpoint/2010/main" val="4200997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29</a:t>
            </a:fld>
            <a:endParaRPr lang="es-ES" dirty="0"/>
          </a:p>
        </p:txBody>
      </p:sp>
    </p:spTree>
    <p:extLst>
      <p:ext uri="{BB962C8B-B14F-4D97-AF65-F5344CB8AC3E}">
        <p14:creationId xmlns:p14="http://schemas.microsoft.com/office/powerpoint/2010/main" val="3242476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30</a:t>
            </a:fld>
            <a:endParaRPr lang="es-ES" dirty="0"/>
          </a:p>
        </p:txBody>
      </p:sp>
    </p:spTree>
    <p:extLst>
      <p:ext uri="{BB962C8B-B14F-4D97-AF65-F5344CB8AC3E}">
        <p14:creationId xmlns:p14="http://schemas.microsoft.com/office/powerpoint/2010/main" val="70264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31</a:t>
            </a:fld>
            <a:endParaRPr lang="es-ES" dirty="0"/>
          </a:p>
        </p:txBody>
      </p:sp>
    </p:spTree>
    <p:extLst>
      <p:ext uri="{BB962C8B-B14F-4D97-AF65-F5344CB8AC3E}">
        <p14:creationId xmlns:p14="http://schemas.microsoft.com/office/powerpoint/2010/main" val="2239448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32</a:t>
            </a:fld>
            <a:endParaRPr lang="es-ES" dirty="0"/>
          </a:p>
        </p:txBody>
      </p:sp>
    </p:spTree>
    <p:extLst>
      <p:ext uri="{BB962C8B-B14F-4D97-AF65-F5344CB8AC3E}">
        <p14:creationId xmlns:p14="http://schemas.microsoft.com/office/powerpoint/2010/main" val="3608359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33</a:t>
            </a:fld>
            <a:endParaRPr lang="es-ES" dirty="0"/>
          </a:p>
        </p:txBody>
      </p:sp>
    </p:spTree>
    <p:extLst>
      <p:ext uri="{BB962C8B-B14F-4D97-AF65-F5344CB8AC3E}">
        <p14:creationId xmlns:p14="http://schemas.microsoft.com/office/powerpoint/2010/main" val="2101719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34</a:t>
            </a:fld>
            <a:endParaRPr lang="es-ES" dirty="0"/>
          </a:p>
        </p:txBody>
      </p:sp>
    </p:spTree>
    <p:extLst>
      <p:ext uri="{BB962C8B-B14F-4D97-AF65-F5344CB8AC3E}">
        <p14:creationId xmlns:p14="http://schemas.microsoft.com/office/powerpoint/2010/main" val="1437450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35</a:t>
            </a:fld>
            <a:endParaRPr lang="es-ES" dirty="0"/>
          </a:p>
        </p:txBody>
      </p:sp>
    </p:spTree>
    <p:extLst>
      <p:ext uri="{BB962C8B-B14F-4D97-AF65-F5344CB8AC3E}">
        <p14:creationId xmlns:p14="http://schemas.microsoft.com/office/powerpoint/2010/main" val="2555979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36</a:t>
            </a:fld>
            <a:endParaRPr lang="es-ES" dirty="0"/>
          </a:p>
        </p:txBody>
      </p:sp>
    </p:spTree>
    <p:extLst>
      <p:ext uri="{BB962C8B-B14F-4D97-AF65-F5344CB8AC3E}">
        <p14:creationId xmlns:p14="http://schemas.microsoft.com/office/powerpoint/2010/main" val="2854155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Parque de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37</a:t>
            </a:fld>
            <a:endParaRPr lang="es-ES" dirty="0"/>
          </a:p>
        </p:txBody>
      </p:sp>
    </p:spTree>
    <p:extLst>
      <p:ext uri="{BB962C8B-B14F-4D97-AF65-F5344CB8AC3E}">
        <p14:creationId xmlns:p14="http://schemas.microsoft.com/office/powerpoint/2010/main" val="2128654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Ereta.-ko</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38</a:t>
            </a:fld>
            <a:endParaRPr lang="es-ES" dirty="0"/>
          </a:p>
        </p:txBody>
      </p:sp>
    </p:spTree>
    <p:extLst>
      <p:ext uri="{BB962C8B-B14F-4D97-AF65-F5344CB8AC3E}">
        <p14:creationId xmlns:p14="http://schemas.microsoft.com/office/powerpoint/2010/main" val="4283115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39</a:t>
            </a:fld>
            <a:endParaRPr lang="es-ES" dirty="0"/>
          </a:p>
        </p:txBody>
      </p:sp>
    </p:spTree>
    <p:extLst>
      <p:ext uri="{BB962C8B-B14F-4D97-AF65-F5344CB8AC3E}">
        <p14:creationId xmlns:p14="http://schemas.microsoft.com/office/powerpoint/2010/main" val="963954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40</a:t>
            </a:fld>
            <a:endParaRPr lang="es-ES" dirty="0"/>
          </a:p>
        </p:txBody>
      </p:sp>
    </p:spTree>
    <p:extLst>
      <p:ext uri="{BB962C8B-B14F-4D97-AF65-F5344CB8AC3E}">
        <p14:creationId xmlns:p14="http://schemas.microsoft.com/office/powerpoint/2010/main" val="3729237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41</a:t>
            </a:fld>
            <a:endParaRPr lang="es-ES" dirty="0"/>
          </a:p>
        </p:txBody>
      </p:sp>
    </p:spTree>
    <p:extLst>
      <p:ext uri="{BB962C8B-B14F-4D97-AF65-F5344CB8AC3E}">
        <p14:creationId xmlns:p14="http://schemas.microsoft.com/office/powerpoint/2010/main" val="7364688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42</a:t>
            </a:fld>
            <a:endParaRPr lang="es-ES" dirty="0"/>
          </a:p>
        </p:txBody>
      </p:sp>
    </p:spTree>
    <p:extLst>
      <p:ext uri="{BB962C8B-B14F-4D97-AF65-F5344CB8AC3E}">
        <p14:creationId xmlns:p14="http://schemas.microsoft.com/office/powerpoint/2010/main" val="14992338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43</a:t>
            </a:fld>
            <a:endParaRPr lang="es-ES" dirty="0"/>
          </a:p>
        </p:txBody>
      </p:sp>
    </p:spTree>
    <p:extLst>
      <p:ext uri="{BB962C8B-B14F-4D97-AF65-F5344CB8AC3E}">
        <p14:creationId xmlns:p14="http://schemas.microsoft.com/office/powerpoint/2010/main" val="1143671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44</a:t>
            </a:fld>
            <a:endParaRPr lang="es-ES" dirty="0"/>
          </a:p>
        </p:txBody>
      </p:sp>
    </p:spTree>
    <p:extLst>
      <p:ext uri="{BB962C8B-B14F-4D97-AF65-F5344CB8AC3E}">
        <p14:creationId xmlns:p14="http://schemas.microsoft.com/office/powerpoint/2010/main" val="1585066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45</a:t>
            </a:fld>
            <a:endParaRPr lang="es-ES" dirty="0"/>
          </a:p>
        </p:txBody>
      </p:sp>
    </p:spTree>
    <p:extLst>
      <p:ext uri="{BB962C8B-B14F-4D97-AF65-F5344CB8AC3E}">
        <p14:creationId xmlns:p14="http://schemas.microsoft.com/office/powerpoint/2010/main" val="23637730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La Ereta.Restaurante-</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46</a:t>
            </a:fld>
            <a:endParaRPr lang="es-ES" dirty="0"/>
          </a:p>
        </p:txBody>
      </p:sp>
    </p:spTree>
    <p:extLst>
      <p:ext uri="{BB962C8B-B14F-4D97-AF65-F5344CB8AC3E}">
        <p14:creationId xmlns:p14="http://schemas.microsoft.com/office/powerpoint/2010/main" val="806031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48</a:t>
            </a:fld>
            <a:endParaRPr lang="es-ES" dirty="0">
              <a:solidFill>
                <a:prstClr val="black"/>
              </a:solidFill>
            </a:endParaRPr>
          </a:p>
        </p:txBody>
      </p:sp>
    </p:spTree>
    <p:extLst>
      <p:ext uri="{BB962C8B-B14F-4D97-AF65-F5344CB8AC3E}">
        <p14:creationId xmlns:p14="http://schemas.microsoft.com/office/powerpoint/2010/main" val="1479256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a:t>
            </a:r>
            <a:r>
              <a:rPr lang="es-ES" baseline="0" dirty="0"/>
              <a:t> Lo Morant</a:t>
            </a:r>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49</a:t>
            </a:fld>
            <a:endParaRPr lang="es-ES" dirty="0">
              <a:solidFill>
                <a:prstClr val="black"/>
              </a:solidFill>
            </a:endParaRPr>
          </a:p>
        </p:txBody>
      </p:sp>
    </p:spTree>
    <p:extLst>
      <p:ext uri="{BB962C8B-B14F-4D97-AF65-F5344CB8AC3E}">
        <p14:creationId xmlns:p14="http://schemas.microsoft.com/office/powerpoint/2010/main" val="938520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a:t>
            </a:r>
            <a:r>
              <a:rPr lang="es-ES" baseline="0" dirty="0"/>
              <a:t> Lo Morant</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50</a:t>
            </a:fld>
            <a:endParaRPr lang="es-ES" dirty="0">
              <a:solidFill>
                <a:prstClr val="black"/>
              </a:solidFill>
            </a:endParaRPr>
          </a:p>
        </p:txBody>
      </p:sp>
    </p:spTree>
    <p:extLst>
      <p:ext uri="{BB962C8B-B14F-4D97-AF65-F5344CB8AC3E}">
        <p14:creationId xmlns:p14="http://schemas.microsoft.com/office/powerpoint/2010/main" val="3692241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51</a:t>
            </a:fld>
            <a:endParaRPr lang="es-ES" dirty="0">
              <a:solidFill>
                <a:prstClr val="black"/>
              </a:solidFill>
            </a:endParaRPr>
          </a:p>
        </p:txBody>
      </p:sp>
    </p:spTree>
    <p:extLst>
      <p:ext uri="{BB962C8B-B14F-4D97-AF65-F5344CB8AC3E}">
        <p14:creationId xmlns:p14="http://schemas.microsoft.com/office/powerpoint/2010/main" val="603448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52</a:t>
            </a:fld>
            <a:endParaRPr lang="es-ES" dirty="0">
              <a:solidFill>
                <a:prstClr val="black"/>
              </a:solidFill>
            </a:endParaRPr>
          </a:p>
        </p:txBody>
      </p:sp>
    </p:spTree>
    <p:extLst>
      <p:ext uri="{BB962C8B-B14F-4D97-AF65-F5344CB8AC3E}">
        <p14:creationId xmlns:p14="http://schemas.microsoft.com/office/powerpoint/2010/main" val="369438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53</a:t>
            </a:fld>
            <a:endParaRPr lang="es-ES" dirty="0">
              <a:solidFill>
                <a:prstClr val="black"/>
              </a:solidFill>
            </a:endParaRPr>
          </a:p>
        </p:txBody>
      </p:sp>
    </p:spTree>
    <p:extLst>
      <p:ext uri="{BB962C8B-B14F-4D97-AF65-F5344CB8AC3E}">
        <p14:creationId xmlns:p14="http://schemas.microsoft.com/office/powerpoint/2010/main" val="4239806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54</a:t>
            </a:fld>
            <a:endParaRPr lang="es-ES" dirty="0">
              <a:solidFill>
                <a:prstClr val="black"/>
              </a:solidFill>
            </a:endParaRPr>
          </a:p>
        </p:txBody>
      </p:sp>
    </p:spTree>
    <p:extLst>
      <p:ext uri="{BB962C8B-B14F-4D97-AF65-F5344CB8AC3E}">
        <p14:creationId xmlns:p14="http://schemas.microsoft.com/office/powerpoint/2010/main" val="14948160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 Morant</a:t>
            </a:r>
          </a:p>
        </p:txBody>
      </p:sp>
      <p:sp>
        <p:nvSpPr>
          <p:cNvPr id="4" name="3 Marcador de número de diapositiva"/>
          <p:cNvSpPr>
            <a:spLocks noGrp="1"/>
          </p:cNvSpPr>
          <p:nvPr>
            <p:ph type="sldNum" sz="quarter" idx="10"/>
          </p:nvPr>
        </p:nvSpPr>
        <p:spPr/>
        <p:txBody>
          <a:bodyPr/>
          <a:lstStyle/>
          <a:p>
            <a:pPr>
              <a:defRPr/>
            </a:pPr>
            <a:fld id="{F208ABFF-A9A0-4F84-B0C7-4C442629D3F5}" type="slidenum">
              <a:rPr lang="es-ES">
                <a:solidFill>
                  <a:prstClr val="black"/>
                </a:solidFill>
              </a:rPr>
              <a:pPr>
                <a:defRPr/>
              </a:pPr>
              <a:t>55</a:t>
            </a:fld>
            <a:endParaRPr lang="es-ES" dirty="0">
              <a:solidFill>
                <a:prstClr val="black"/>
              </a:solidFill>
            </a:endParaRPr>
          </a:p>
        </p:txBody>
      </p:sp>
    </p:spTree>
    <p:extLst>
      <p:ext uri="{BB962C8B-B14F-4D97-AF65-F5344CB8AC3E}">
        <p14:creationId xmlns:p14="http://schemas.microsoft.com/office/powerpoint/2010/main" val="34764626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Morant..-k</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56</a:t>
            </a:fld>
            <a:endParaRPr lang="es-ES" dirty="0"/>
          </a:p>
        </p:txBody>
      </p:sp>
    </p:spTree>
    <p:extLst>
      <p:ext uri="{BB962C8B-B14F-4D97-AF65-F5344CB8AC3E}">
        <p14:creationId xmlns:p14="http://schemas.microsoft.com/office/powerpoint/2010/main" val="2908660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Morant..-k</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57</a:t>
            </a:fld>
            <a:endParaRPr lang="es-ES" dirty="0"/>
          </a:p>
        </p:txBody>
      </p:sp>
    </p:spTree>
    <p:extLst>
      <p:ext uri="{BB962C8B-B14F-4D97-AF65-F5344CB8AC3E}">
        <p14:creationId xmlns:p14="http://schemas.microsoft.com/office/powerpoint/2010/main" val="7758273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Morant..-k</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58</a:t>
            </a:fld>
            <a:endParaRPr lang="es-ES" dirty="0"/>
          </a:p>
        </p:txBody>
      </p:sp>
    </p:spTree>
    <p:extLst>
      <p:ext uri="{BB962C8B-B14F-4D97-AF65-F5344CB8AC3E}">
        <p14:creationId xmlns:p14="http://schemas.microsoft.com/office/powerpoint/2010/main" val="1277142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61</a:t>
            </a:fld>
            <a:endParaRPr lang="es-ES" dirty="0"/>
          </a:p>
        </p:txBody>
      </p:sp>
    </p:spTree>
    <p:extLst>
      <p:ext uri="{BB962C8B-B14F-4D97-AF65-F5344CB8AC3E}">
        <p14:creationId xmlns:p14="http://schemas.microsoft.com/office/powerpoint/2010/main" val="3085335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62</a:t>
            </a:fld>
            <a:endParaRPr lang="es-ES" dirty="0"/>
          </a:p>
        </p:txBody>
      </p:sp>
    </p:spTree>
    <p:extLst>
      <p:ext uri="{BB962C8B-B14F-4D97-AF65-F5344CB8AC3E}">
        <p14:creationId xmlns:p14="http://schemas.microsoft.com/office/powerpoint/2010/main" val="7342790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63</a:t>
            </a:fld>
            <a:endParaRPr lang="es-ES" dirty="0"/>
          </a:p>
        </p:txBody>
      </p:sp>
    </p:spTree>
    <p:extLst>
      <p:ext uri="{BB962C8B-B14F-4D97-AF65-F5344CB8AC3E}">
        <p14:creationId xmlns:p14="http://schemas.microsoft.com/office/powerpoint/2010/main" val="34703773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64</a:t>
            </a:fld>
            <a:endParaRPr lang="es-ES" dirty="0"/>
          </a:p>
        </p:txBody>
      </p:sp>
    </p:spTree>
    <p:extLst>
      <p:ext uri="{BB962C8B-B14F-4D97-AF65-F5344CB8AC3E}">
        <p14:creationId xmlns:p14="http://schemas.microsoft.com/office/powerpoint/2010/main" val="13948551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65</a:t>
            </a:fld>
            <a:endParaRPr lang="es-ES" dirty="0"/>
          </a:p>
        </p:txBody>
      </p:sp>
    </p:spTree>
    <p:extLst>
      <p:ext uri="{BB962C8B-B14F-4D97-AF65-F5344CB8AC3E}">
        <p14:creationId xmlns:p14="http://schemas.microsoft.com/office/powerpoint/2010/main" val="899742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66</a:t>
            </a:fld>
            <a:endParaRPr lang="es-ES" dirty="0"/>
          </a:p>
        </p:txBody>
      </p:sp>
    </p:spTree>
    <p:extLst>
      <p:ext uri="{BB962C8B-B14F-4D97-AF65-F5344CB8AC3E}">
        <p14:creationId xmlns:p14="http://schemas.microsoft.com/office/powerpoint/2010/main" val="18127398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67</a:t>
            </a:fld>
            <a:endParaRPr lang="es-ES" dirty="0"/>
          </a:p>
        </p:txBody>
      </p:sp>
    </p:spTree>
    <p:extLst>
      <p:ext uri="{BB962C8B-B14F-4D97-AF65-F5344CB8AC3E}">
        <p14:creationId xmlns:p14="http://schemas.microsoft.com/office/powerpoint/2010/main" val="6369450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Huerta.-Albatera.-h</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68</a:t>
            </a:fld>
            <a:endParaRPr lang="es-ES" dirty="0"/>
          </a:p>
        </p:txBody>
      </p:sp>
    </p:spTree>
    <p:extLst>
      <p:ext uri="{BB962C8B-B14F-4D97-AF65-F5344CB8AC3E}">
        <p14:creationId xmlns:p14="http://schemas.microsoft.com/office/powerpoint/2010/main" val="2011320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Huerta.-Albatera.-h</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69</a:t>
            </a:fld>
            <a:endParaRPr lang="es-ES" dirty="0"/>
          </a:p>
        </p:txBody>
      </p:sp>
    </p:spTree>
    <p:extLst>
      <p:ext uri="{BB962C8B-B14F-4D97-AF65-F5344CB8AC3E}">
        <p14:creationId xmlns:p14="http://schemas.microsoft.com/office/powerpoint/2010/main" val="3472282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Huerta.-Albatera.-h</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70</a:t>
            </a:fld>
            <a:endParaRPr lang="es-ES" dirty="0"/>
          </a:p>
        </p:txBody>
      </p:sp>
    </p:spTree>
    <p:extLst>
      <p:ext uri="{BB962C8B-B14F-4D97-AF65-F5344CB8AC3E}">
        <p14:creationId xmlns:p14="http://schemas.microsoft.com/office/powerpoint/2010/main" val="31655904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Huerta.-Albatera.-h</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71</a:t>
            </a:fld>
            <a:endParaRPr lang="es-ES" dirty="0"/>
          </a:p>
        </p:txBody>
      </p:sp>
    </p:spTree>
    <p:extLst>
      <p:ext uri="{BB962C8B-B14F-4D97-AF65-F5344CB8AC3E}">
        <p14:creationId xmlns:p14="http://schemas.microsoft.com/office/powerpoint/2010/main" val="14883155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74</a:t>
            </a:fld>
            <a:endParaRPr lang="es-ES" dirty="0"/>
          </a:p>
        </p:txBody>
      </p:sp>
    </p:spTree>
    <p:extLst>
      <p:ext uri="{BB962C8B-B14F-4D97-AF65-F5344CB8AC3E}">
        <p14:creationId xmlns:p14="http://schemas.microsoft.com/office/powerpoint/2010/main" val="1571819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75</a:t>
            </a:fld>
            <a:endParaRPr lang="es-ES" dirty="0"/>
          </a:p>
        </p:txBody>
      </p:sp>
    </p:spTree>
    <p:extLst>
      <p:ext uri="{BB962C8B-B14F-4D97-AF65-F5344CB8AC3E}">
        <p14:creationId xmlns:p14="http://schemas.microsoft.com/office/powerpoint/2010/main" val="41249721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76</a:t>
            </a:fld>
            <a:endParaRPr lang="es-ES" dirty="0"/>
          </a:p>
        </p:txBody>
      </p:sp>
    </p:spTree>
    <p:extLst>
      <p:ext uri="{BB962C8B-B14F-4D97-AF65-F5344CB8AC3E}">
        <p14:creationId xmlns:p14="http://schemas.microsoft.com/office/powerpoint/2010/main" val="8129303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77</a:t>
            </a:fld>
            <a:endParaRPr lang="es-ES" dirty="0"/>
          </a:p>
        </p:txBody>
      </p:sp>
    </p:spTree>
    <p:extLst>
      <p:ext uri="{BB962C8B-B14F-4D97-AF65-F5344CB8AC3E}">
        <p14:creationId xmlns:p14="http://schemas.microsoft.com/office/powerpoint/2010/main" val="1052628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78</a:t>
            </a:fld>
            <a:endParaRPr lang="es-ES" dirty="0"/>
          </a:p>
        </p:txBody>
      </p:sp>
    </p:spTree>
    <p:extLst>
      <p:ext uri="{BB962C8B-B14F-4D97-AF65-F5344CB8AC3E}">
        <p14:creationId xmlns:p14="http://schemas.microsoft.com/office/powerpoint/2010/main" val="11264774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79</a:t>
            </a:fld>
            <a:endParaRPr lang="es-ES" dirty="0"/>
          </a:p>
        </p:txBody>
      </p:sp>
    </p:spTree>
    <p:extLst>
      <p:ext uri="{BB962C8B-B14F-4D97-AF65-F5344CB8AC3E}">
        <p14:creationId xmlns:p14="http://schemas.microsoft.com/office/powerpoint/2010/main" val="10966270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80</a:t>
            </a:fld>
            <a:endParaRPr lang="es-ES" dirty="0"/>
          </a:p>
        </p:txBody>
      </p:sp>
    </p:spTree>
    <p:extLst>
      <p:ext uri="{BB962C8B-B14F-4D97-AF65-F5344CB8AC3E}">
        <p14:creationId xmlns:p14="http://schemas.microsoft.com/office/powerpoint/2010/main" val="1587704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Aromatico.</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81</a:t>
            </a:fld>
            <a:endParaRPr lang="es-ES" dirty="0"/>
          </a:p>
        </p:txBody>
      </p:sp>
    </p:spTree>
    <p:extLst>
      <p:ext uri="{BB962C8B-B14F-4D97-AF65-F5344CB8AC3E}">
        <p14:creationId xmlns:p14="http://schemas.microsoft.com/office/powerpoint/2010/main" val="38981428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88</a:t>
            </a:fld>
            <a:endParaRPr lang="es-ES" dirty="0"/>
          </a:p>
        </p:txBody>
      </p:sp>
    </p:spTree>
    <p:extLst>
      <p:ext uri="{BB962C8B-B14F-4D97-AF65-F5344CB8AC3E}">
        <p14:creationId xmlns:p14="http://schemas.microsoft.com/office/powerpoint/2010/main" val="17541193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89</a:t>
            </a:fld>
            <a:endParaRPr lang="es-ES" dirty="0"/>
          </a:p>
        </p:txBody>
      </p:sp>
    </p:spTree>
    <p:extLst>
      <p:ext uri="{BB962C8B-B14F-4D97-AF65-F5344CB8AC3E}">
        <p14:creationId xmlns:p14="http://schemas.microsoft.com/office/powerpoint/2010/main" val="2752989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90</a:t>
            </a:fld>
            <a:endParaRPr lang="es-ES" dirty="0"/>
          </a:p>
        </p:txBody>
      </p:sp>
    </p:spTree>
    <p:extLst>
      <p:ext uri="{BB962C8B-B14F-4D97-AF65-F5344CB8AC3E}">
        <p14:creationId xmlns:p14="http://schemas.microsoft.com/office/powerpoint/2010/main" val="2406143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91</a:t>
            </a:fld>
            <a:endParaRPr lang="es-ES" dirty="0"/>
          </a:p>
        </p:txBody>
      </p:sp>
    </p:spTree>
    <p:extLst>
      <p:ext uri="{BB962C8B-B14F-4D97-AF65-F5344CB8AC3E}">
        <p14:creationId xmlns:p14="http://schemas.microsoft.com/office/powerpoint/2010/main" val="952582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92</a:t>
            </a:fld>
            <a:endParaRPr lang="es-ES" dirty="0"/>
          </a:p>
        </p:txBody>
      </p:sp>
    </p:spTree>
    <p:extLst>
      <p:ext uri="{BB962C8B-B14F-4D97-AF65-F5344CB8AC3E}">
        <p14:creationId xmlns:p14="http://schemas.microsoft.com/office/powerpoint/2010/main" val="2350106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93</a:t>
            </a:fld>
            <a:endParaRPr lang="es-ES" dirty="0"/>
          </a:p>
        </p:txBody>
      </p:sp>
    </p:spTree>
    <p:extLst>
      <p:ext uri="{BB962C8B-B14F-4D97-AF65-F5344CB8AC3E}">
        <p14:creationId xmlns:p14="http://schemas.microsoft.com/office/powerpoint/2010/main" val="12618488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94</a:t>
            </a:fld>
            <a:endParaRPr lang="es-ES" dirty="0"/>
          </a:p>
        </p:txBody>
      </p:sp>
    </p:spTree>
    <p:extLst>
      <p:ext uri="{BB962C8B-B14F-4D97-AF65-F5344CB8AC3E}">
        <p14:creationId xmlns:p14="http://schemas.microsoft.com/office/powerpoint/2010/main" val="6320991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95</a:t>
            </a:fld>
            <a:endParaRPr lang="es-ES" dirty="0"/>
          </a:p>
        </p:txBody>
      </p:sp>
    </p:spTree>
    <p:extLst>
      <p:ext uri="{BB962C8B-B14F-4D97-AF65-F5344CB8AC3E}">
        <p14:creationId xmlns:p14="http://schemas.microsoft.com/office/powerpoint/2010/main" val="35824955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96</a:t>
            </a:fld>
            <a:endParaRPr lang="es-ES" dirty="0"/>
          </a:p>
        </p:txBody>
      </p:sp>
    </p:spTree>
    <p:extLst>
      <p:ext uri="{BB962C8B-B14F-4D97-AF65-F5344CB8AC3E}">
        <p14:creationId xmlns:p14="http://schemas.microsoft.com/office/powerpoint/2010/main" val="27467717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Alicante.-Torrevieja-Parque Molino del Agua-Paraje Natural.</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97</a:t>
            </a:fld>
            <a:endParaRPr lang="es-ES" dirty="0"/>
          </a:p>
        </p:txBody>
      </p:sp>
    </p:spTree>
    <p:extLst>
      <p:ext uri="{BB962C8B-B14F-4D97-AF65-F5344CB8AC3E}">
        <p14:creationId xmlns:p14="http://schemas.microsoft.com/office/powerpoint/2010/main" val="16516217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a:t>
            </a:r>
            <a:r>
              <a:rPr lang="es-ES" baseline="0" dirty="0"/>
              <a:t> </a:t>
            </a:r>
            <a:r>
              <a:rPr lang="es-ES" dirty="0"/>
              <a:t>de</a:t>
            </a:r>
            <a:r>
              <a:rPr lang="es-ES" baseline="0" dirty="0"/>
              <a:t> </a:t>
            </a:r>
            <a:r>
              <a:rPr lang="es-ES" dirty="0"/>
              <a:t>la</a:t>
            </a:r>
            <a:r>
              <a:rPr lang="es-ES" baseline="0" dirty="0"/>
              <a:t> </a:t>
            </a:r>
            <a:r>
              <a:rPr lang="es-ES" dirty="0"/>
              <a:t>Constitución</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99</a:t>
            </a:fld>
            <a:endParaRPr lang="es-ES" dirty="0"/>
          </a:p>
        </p:txBody>
      </p:sp>
    </p:spTree>
    <p:extLst>
      <p:ext uri="{BB962C8B-B14F-4D97-AF65-F5344CB8AC3E}">
        <p14:creationId xmlns:p14="http://schemas.microsoft.com/office/powerpoint/2010/main" val="12490479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 de la Constitución</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100</a:t>
            </a:fld>
            <a:endParaRPr lang="es-ES" dirty="0"/>
          </a:p>
        </p:txBody>
      </p:sp>
    </p:spTree>
    <p:extLst>
      <p:ext uri="{BB962C8B-B14F-4D97-AF65-F5344CB8AC3E}">
        <p14:creationId xmlns:p14="http://schemas.microsoft.com/office/powerpoint/2010/main" val="20493205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 de la Constitución</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101</a:t>
            </a:fld>
            <a:endParaRPr lang="es-ES" dirty="0"/>
          </a:p>
        </p:txBody>
      </p:sp>
    </p:spTree>
    <p:extLst>
      <p:ext uri="{BB962C8B-B14F-4D97-AF65-F5344CB8AC3E}">
        <p14:creationId xmlns:p14="http://schemas.microsoft.com/office/powerpoint/2010/main" val="24206356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 de la Constitución</a:t>
            </a:r>
          </a:p>
          <a:p>
            <a:endParaRPr lang="es-ES" dirty="0"/>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102</a:t>
            </a:fld>
            <a:endParaRPr lang="es-ES" dirty="0"/>
          </a:p>
        </p:txBody>
      </p:sp>
    </p:spTree>
    <p:extLst>
      <p:ext uri="{BB962C8B-B14F-4D97-AF65-F5344CB8AC3E}">
        <p14:creationId xmlns:p14="http://schemas.microsoft.com/office/powerpoint/2010/main" val="40742651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 de la Constitución</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103</a:t>
            </a:fld>
            <a:endParaRPr lang="es-ES" dirty="0"/>
          </a:p>
        </p:txBody>
      </p:sp>
    </p:spTree>
    <p:extLst>
      <p:ext uri="{BB962C8B-B14F-4D97-AF65-F5344CB8AC3E}">
        <p14:creationId xmlns:p14="http://schemas.microsoft.com/office/powerpoint/2010/main" val="12307806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Alicante.-Torrevieja.-.Plaza de la Constitución</a:t>
            </a:r>
          </a:p>
        </p:txBody>
      </p:sp>
      <p:sp>
        <p:nvSpPr>
          <p:cNvPr id="4" name="3 Marcador de número de diapositiva"/>
          <p:cNvSpPr>
            <a:spLocks noGrp="1"/>
          </p:cNvSpPr>
          <p:nvPr>
            <p:ph type="sldNum" sz="quarter" idx="10"/>
          </p:nvPr>
        </p:nvSpPr>
        <p:spPr/>
        <p:txBody>
          <a:bodyPr/>
          <a:lstStyle/>
          <a:p>
            <a:fld id="{39ED7034-832E-458F-8CA8-F96E3AE78F8C}" type="slidenum">
              <a:rPr lang="es-ES" smtClean="0"/>
              <a:t>104</a:t>
            </a:fld>
            <a:endParaRPr lang="es-ES" dirty="0"/>
          </a:p>
        </p:txBody>
      </p:sp>
    </p:spTree>
    <p:extLst>
      <p:ext uri="{BB962C8B-B14F-4D97-AF65-F5344CB8AC3E}">
        <p14:creationId xmlns:p14="http://schemas.microsoft.com/office/powerpoint/2010/main" val="3828076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32358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0291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253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93761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46125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0154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07060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92373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1553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50449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184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49857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19890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8489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50773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13922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9471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9164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0534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6484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1528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2927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94021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674799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4567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73188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88532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78015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288835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61293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01267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36342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28896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6279380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558603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843209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explanada+espa%C3%B1a+alicante&amp;source=images&amp;cd=&amp;cad=rja&amp;docid=A_E3uPr9n5tQLM&amp;tbnid=TjCjqPxHyaXZeM:&amp;ved=0CAUQjRw&amp;url=http://alicante2008.blogspot.com/2011/07/explanada-de-espana.html&amp;ei=krJ_UaWoEIWe0QXOooHIDg&amp;bvm=bv.45645796,d.d2k&amp;psig=AFQjCNEncd4YNe9sXG6iEWKlnxiG8PuUHg&amp;ust=1367409672231751"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explanada+espa%C3%B1a+alicante&amp;source=images&amp;cd=&amp;cad=rja&amp;docid=7ft__uMMqoPaiM&amp;tbnid=_6LVFohv0NNzCM:&amp;ved=0CAUQjRw&amp;url=http://sientealicante.com/paseo-de-la-explanada-en-alicante/&amp;ei=BrN_UaKZD4So0wWL-oDYDg&amp;bvm=bv.45645796,d.d2k&amp;psig=AFQjCNEncd4YNe9sXG6iEWKlnxiG8PuUHg&amp;ust=1367409672231751"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90456" cy="2376264"/>
          </a:xfrm>
        </p:spPr>
        <p:txBody>
          <a:bodyPr>
            <a:noAutofit/>
          </a:bodyPr>
          <a:lstStyle/>
          <a:p>
            <a:r>
              <a:rPr lang="es-ES" sz="3200" dirty="0"/>
              <a:t>EUROPA.-LA VUELTA AL MUNDO EN 885 JARDINES.-ESPAÑA.-ALICANTE</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367828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Explanada España</a:t>
            </a:r>
          </a:p>
        </p:txBody>
      </p:sp>
      <p:sp>
        <p:nvSpPr>
          <p:cNvPr id="3" name="2 Marcador de contenido"/>
          <p:cNvSpPr>
            <a:spLocks noGrp="1"/>
          </p:cNvSpPr>
          <p:nvPr>
            <p:ph sz="quarter" idx="1"/>
          </p:nvPr>
        </p:nvSpPr>
        <p:spPr/>
        <p:txBody>
          <a:bodyPr>
            <a:normAutofit lnSpcReduction="10000"/>
          </a:bodyPr>
          <a:lstStyle/>
          <a:p>
            <a:r>
              <a:rPr lang="es-ES" dirty="0"/>
              <a:t>La Explanada de España, también conocida como Paseo de la Explanada, es un paseo marítimo de la ciudad de Alicante (España). Se extiende paralela al puerto, desde la Puerta del Mar hasta el Parque de Canalejas, y es una de las vías más populares de la ciudad. </a:t>
            </a:r>
          </a:p>
          <a:p>
            <a:r>
              <a:rPr lang="es-ES" dirty="0"/>
              <a:t>Se construyó sobre el antiguo dique, durante la primera mitad del siglo XX. </a:t>
            </a:r>
          </a:p>
          <a:p>
            <a:r>
              <a:rPr lang="es-ES" dirty="0"/>
              <a:t>Está compuesto por seis millones y medio de teselas que dibujan un mosaico ondulado de colores rojo, azul y blanco. Además, el paseo cuenta con cuatro filas de palmeras que recorren sus más de 500 metros de longitud. </a:t>
            </a:r>
          </a:p>
        </p:txBody>
      </p:sp>
    </p:spTree>
    <p:extLst>
      <p:ext uri="{BB962C8B-B14F-4D97-AF65-F5344CB8AC3E}">
        <p14:creationId xmlns:p14="http://schemas.microsoft.com/office/powerpoint/2010/main" val="2105039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Es una seña de identidad para los alicantinos y todo un símbolo del turismo de la ciudad. </a:t>
            </a:r>
          </a:p>
          <a:p>
            <a:r>
              <a:rPr lang="es-ES" dirty="0"/>
              <a:t>Fue renovada y restaurada en los años 90.</a:t>
            </a:r>
          </a:p>
          <a:p>
            <a:r>
              <a:rPr lang="es-ES" dirty="0"/>
              <a:t> Antes de la Guerra Civil, esta zona de esparcimiento recibía el nombre de Paseo de los Mártires</a:t>
            </a:r>
          </a:p>
          <a:p>
            <a:endParaRPr lang="es-ES" dirty="0"/>
          </a:p>
        </p:txBody>
      </p:sp>
    </p:spTree>
    <p:extLst>
      <p:ext uri="{BB962C8B-B14F-4D97-AF65-F5344CB8AC3E}">
        <p14:creationId xmlns:p14="http://schemas.microsoft.com/office/powerpoint/2010/main" val="409715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3.bp.blogspot.com/-gnq_ZHRinJY/TjB4oBYcb7I/AAAAAAAADmk/2suKSVI3qB8/s1600/sized_P1060418.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1" t="3826" r="3382" b="4925"/>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845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ientealicante.com/wp-content/uploads/2010/11/EXPLA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80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C:\Documents and Settings\JOSE MARIA\Desktop\Nueva carpeta\Alicante.-Avda. Dr. Gad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28352"/>
            <a:ext cx="4762500" cy="682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descr="C:\Documents and Settings\JOSE MARIA\Desktop\Nueva carpeta\Alicante.-Avda.Federico Sa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0"/>
            <a:ext cx="4724400" cy="682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009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MARIA\Desktop\Nueva carpeta\Alicante.-Explanada de Españ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C:\Documents and Settings\JOSE MARIA\Desktop\Nueva carpeta\Alicante.-Explanada de Españ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839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225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Ereta..-</a:t>
            </a:r>
          </a:p>
        </p:txBody>
      </p:sp>
      <p:sp>
        <p:nvSpPr>
          <p:cNvPr id="3" name="2 Marcador de contenido"/>
          <p:cNvSpPr>
            <a:spLocks noGrp="1"/>
          </p:cNvSpPr>
          <p:nvPr>
            <p:ph sz="quarter" idx="1"/>
          </p:nvPr>
        </p:nvSpPr>
        <p:spPr/>
        <p:txBody>
          <a:bodyPr/>
          <a:lstStyle/>
          <a:p>
            <a:r>
              <a:rPr lang="es-ES" dirty="0"/>
              <a:t>Ubicado en las faldas del monte Benacantil, desde él contemplamos unas de las vistas más espectaculares de Alicante. Sólo superadas por las vistas que, unos metros más arriba, se dominan desde el Castillo de Santa Bárbara. Es un parque moderno en cuya construcción se  han tenido en cuenta aspectos medioambientales y de simbiosis de lo construido con el entorno, cuenta con vegetación autóctona y un agradable mobiliario urbano orgánico. Te recomendamos que te sientes y disfrutes del sonido de las fuentes mientras contemplas las magníficas vistas que este parque te regala.</a:t>
            </a:r>
          </a:p>
        </p:txBody>
      </p:sp>
    </p:spTree>
    <p:extLst>
      <p:ext uri="{BB962C8B-B14F-4D97-AF65-F5344CB8AC3E}">
        <p14:creationId xmlns:p14="http://schemas.microsoft.com/office/powerpoint/2010/main" val="3323916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Ereta mira hacia el genuino Barrio de Santa Cruz. Desde el parque, que ocupa casi siete hectáreas, puedes contemplar la Catedral de San Nicolás, el Puerto, casi tocar la ‘Cara del Moro’, el famoso icono de Alicante, y admirar en todo su esplendor el mar Mediterráneo.  Al estar junto al Casco Antiguo tiene el gran atractivo de permitir recorrer la muralla del Castillo, que está restaurada, en un impresionante paseo en el que tenemos Alicante y el Mediterráneo a los pies.</a:t>
            </a:r>
          </a:p>
          <a:p>
            <a:r>
              <a:rPr lang="es-ES" dirty="0"/>
              <a:t>De reciente construcción es La Casa de Santa Claus, el hogar que el entrañable personaje navideño tiene en Alicante. En los meses próximos a la Navidad la casa se abre para que los niños hagan llegar sus deseos al mismísimo Santa Claus, quien les recibe y sienta en sus rodillas para conocer si han sido buenos..</a:t>
            </a:r>
          </a:p>
        </p:txBody>
      </p:sp>
    </p:spTree>
    <p:extLst>
      <p:ext uri="{BB962C8B-B14F-4D97-AF65-F5344CB8AC3E}">
        <p14:creationId xmlns:p14="http://schemas.microsoft.com/office/powerpoint/2010/main" val="3024231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lnSpcReduction="10000"/>
          </a:bodyPr>
          <a:lstStyle/>
          <a:p>
            <a:r>
              <a:rPr lang="es-ES" dirty="0"/>
              <a:t>Y a la vez, los niños pueden echar sus cartas en el pozo de los deseos. Durante esa época también se instalan hinchables, juegos infantiles y se celebran talleres.</a:t>
            </a:r>
          </a:p>
          <a:p>
            <a:r>
              <a:rPr lang="es-ES" dirty="0"/>
              <a:t>En 1994 comenzaron las obras para edificar en este escarpado terreno un parque público que permitiese disfrutar de las privilegiadas vistas y además fuese un centro de ocio y cultura. Debido a la orografía, el parque se halla segmentado en terrazas, amoldándose al terreno y decorado con flora autóctona.</a:t>
            </a:r>
          </a:p>
          <a:p>
            <a:r>
              <a:rPr lang="es-ES" dirty="0"/>
              <a:t>El parque de La Ereta cuenta con una gran plaza central, caminos que serpentean por la ladera del monte, zonas de sombra, fuentes, una cafetería, una zona de espectáculos que, como anécdota te contamos, dispone de camerinos subterráneos, un restaurante panorámico, y una sala de exposiciones.</a:t>
            </a:r>
          </a:p>
        </p:txBody>
      </p:sp>
    </p:spTree>
    <p:extLst>
      <p:ext uri="{BB962C8B-B14F-4D97-AF65-F5344CB8AC3E}">
        <p14:creationId xmlns:p14="http://schemas.microsoft.com/office/powerpoint/2010/main" val="2807593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Debido a la peculiar morfología de La Ereta, su construcción fue un desafío que logró convertirse en un interesante trabajo de arquitectura. La parte baja del parque se halla en contacto directo con el Casco Histórico y por ello el carácter de los lugares y de la vegetación es más urbano. Continuando hasta el Castillo, el visitante atraviesa diferentes espacios como son la ladera de los olivos, la plaza de la Ereta y los pinos, y después la vegetación de carrasca local y las gramíneas dispersas en la parte más alta.</a:t>
            </a:r>
          </a:p>
          <a:p>
            <a:r>
              <a:rPr lang="es-ES" dirty="0"/>
              <a:t>En el parque se han construido muros de contención y de acequias para las aguas que bajan el monte, con drenajes capaces de absorber las lluvias torrenciales para un lugar tan escarpado.</a:t>
            </a:r>
          </a:p>
        </p:txBody>
      </p:sp>
    </p:spTree>
    <p:extLst>
      <p:ext uri="{BB962C8B-B14F-4D97-AF65-F5344CB8AC3E}">
        <p14:creationId xmlns:p14="http://schemas.microsoft.com/office/powerpoint/2010/main" val="26323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elementos principales de La Ereta están estrechamente ligados a importantes usos, de esta forma, el lindero es un camino que bordea la parte baja y asegura la recogida de las aguas pluviales; las terrazas de la ladera de los olivos estabilizan el suelo, limitan la erosión, y actúan como una enorme esponja cuando llueve intensamente. Simultáneamente, el terreno se convierte en muro de contención y por último, los edificios, forman cuerpo con el monte Benacantil y con su nueva estructura.</a:t>
            </a:r>
          </a:p>
        </p:txBody>
      </p:sp>
    </p:spTree>
    <p:extLst>
      <p:ext uri="{BB962C8B-B14F-4D97-AF65-F5344CB8AC3E}">
        <p14:creationId xmlns:p14="http://schemas.microsoft.com/office/powerpoint/2010/main" val="239144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926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044846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939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027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674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11328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674926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27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220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8789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39609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775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6872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532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7825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107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108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447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13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64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6" y="0"/>
            <a:ext cx="9072563" cy="6858000"/>
          </a:xfrm>
          <a:prstGeom prst="rect">
            <a:avLst/>
          </a:prstGeom>
        </p:spPr>
      </p:pic>
    </p:spTree>
    <p:extLst>
      <p:ext uri="{BB962C8B-B14F-4D97-AF65-F5344CB8AC3E}">
        <p14:creationId xmlns:p14="http://schemas.microsoft.com/office/powerpoint/2010/main" val="3781971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492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2449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975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88"/>
          <a:stretch/>
        </p:blipFill>
        <p:spPr>
          <a:xfrm>
            <a:off x="0" y="1530"/>
            <a:ext cx="9144000" cy="6856470"/>
          </a:xfrm>
          <a:prstGeom prst="rect">
            <a:avLst/>
          </a:prstGeom>
        </p:spPr>
      </p:pic>
    </p:spTree>
    <p:extLst>
      <p:ext uri="{BB962C8B-B14F-4D97-AF65-F5344CB8AC3E}">
        <p14:creationId xmlns:p14="http://schemas.microsoft.com/office/powerpoint/2010/main" val="3347062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839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741367"/>
          </a:xfrm>
          <a:prstGeom prst="rect">
            <a:avLst/>
          </a:prstGeom>
        </p:spPr>
      </p:pic>
    </p:spTree>
    <p:extLst>
      <p:ext uri="{BB962C8B-B14F-4D97-AF65-F5344CB8AC3E}">
        <p14:creationId xmlns:p14="http://schemas.microsoft.com/office/powerpoint/2010/main" val="425096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2" y="0"/>
            <a:ext cx="9126616" cy="6858000"/>
          </a:xfrm>
          <a:prstGeom prst="rect">
            <a:avLst/>
          </a:prstGeom>
        </p:spPr>
      </p:pic>
    </p:spTree>
    <p:extLst>
      <p:ext uri="{BB962C8B-B14F-4D97-AF65-F5344CB8AC3E}">
        <p14:creationId xmlns:p14="http://schemas.microsoft.com/office/powerpoint/2010/main" val="2577094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392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488634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537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891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96992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Lo Morant</a:t>
            </a:r>
          </a:p>
        </p:txBody>
      </p:sp>
      <p:sp>
        <p:nvSpPr>
          <p:cNvPr id="3" name="2 Marcador de contenido"/>
          <p:cNvSpPr>
            <a:spLocks noGrp="1"/>
          </p:cNvSpPr>
          <p:nvPr>
            <p:ph sz="quarter" idx="1"/>
          </p:nvPr>
        </p:nvSpPr>
        <p:spPr/>
        <p:txBody>
          <a:bodyPr/>
          <a:lstStyle/>
          <a:p>
            <a:r>
              <a:rPr lang="es-ES" dirty="0"/>
              <a:t>Situado en la zona norte de la Ciudad, este parque goza de una superficie plana muy extensa ideal para el paseo entre su vegetación frondosa y para el desarrollo de múltiples actividades, enfocadas principalmente a los vecinos de los barrios colindantes.</a:t>
            </a:r>
          </a:p>
          <a:p>
            <a:r>
              <a:rPr lang="es-ES" dirty="0"/>
              <a:t> Esta zona verde se encuentra entre los barrios Virgen del Remedio y Virgen del Carmen, en la cuadrícula delimitada por las calles Lugo, Pablo Neruda, Vicente Aleixandre y Pedro Salinas.</a:t>
            </a:r>
          </a:p>
        </p:txBody>
      </p:sp>
    </p:spTree>
    <p:extLst>
      <p:ext uri="{BB962C8B-B14F-4D97-AF65-F5344CB8AC3E}">
        <p14:creationId xmlns:p14="http://schemas.microsoft.com/office/powerpoint/2010/main" val="2878656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521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1080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6610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684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603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8071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53548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2267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480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314396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0465218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de la Huerta.-Albatera</a:t>
            </a:r>
          </a:p>
        </p:txBody>
      </p:sp>
      <p:sp>
        <p:nvSpPr>
          <p:cNvPr id="3" name="2 Marcador de contenido"/>
          <p:cNvSpPr>
            <a:spLocks noGrp="1"/>
          </p:cNvSpPr>
          <p:nvPr>
            <p:ph sz="quarter" idx="1"/>
          </p:nvPr>
        </p:nvSpPr>
        <p:spPr/>
        <p:txBody>
          <a:bodyPr/>
          <a:lstStyle/>
          <a:p>
            <a:r>
              <a:rPr lang="es-ES" dirty="0"/>
              <a:t>El Parque de la Huerta es un bello paraje natural situado en plena huerta, que ha ido creciendo y consolidándose a lo largo de los diez últimos años de forma estética, armoniosa, agradable e integrada con la flora autóctona de la tierra, constituyendo el principal centro lúdico del pueblo.parque</a:t>
            </a:r>
          </a:p>
          <a:p>
            <a:r>
              <a:rPr lang="es-ES" dirty="0"/>
              <a:t>Este espacio ajardinado, con una superficie de 30.000 m2, está formado por zonas de praderas, grupos arbustivos, plantas autóctonas, juegos de agua (cataratas y fuentes) y zonas de juegos infantiles.</a:t>
            </a:r>
          </a:p>
        </p:txBody>
      </p:sp>
    </p:spTree>
    <p:extLst>
      <p:ext uri="{BB962C8B-B14F-4D97-AF65-F5344CB8AC3E}">
        <p14:creationId xmlns:p14="http://schemas.microsoft.com/office/powerpoint/2010/main" val="23072453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Dentro de este marco natural está ubicado el Auditorio Cubierto con capacidad para 3.000 personas y dotado de la infraestructura necesaria para albergar espectáculos, representaciones, actos de la vida social y cultural del municipio y comarca. parque</a:t>
            </a:r>
          </a:p>
          <a:p>
            <a:r>
              <a:rPr lang="es-ES" dirty="0"/>
              <a:t>La armonía, el sosiego y la serenidad, que se respira a lo largo de todo el parque, invitan a pasear y poder abstraerse de los bulliciosos espacios urbanos que nos rodean habitualmente.</a:t>
            </a:r>
          </a:p>
        </p:txBody>
      </p:sp>
    </p:spTree>
    <p:extLst>
      <p:ext uri="{BB962C8B-B14F-4D97-AF65-F5344CB8AC3E}">
        <p14:creationId xmlns:p14="http://schemas.microsoft.com/office/powerpoint/2010/main" val="37069728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0683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2904264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184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94962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3987353" cy="6838007"/>
          </a:xfrm>
          <a:prstGeom prst="rect">
            <a:avLst/>
          </a:prstGeom>
        </p:spPr>
      </p:pic>
    </p:spTree>
    <p:extLst>
      <p:ext uri="{BB962C8B-B14F-4D97-AF65-F5344CB8AC3E}">
        <p14:creationId xmlns:p14="http://schemas.microsoft.com/office/powerpoint/2010/main" val="981498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0786" y="0"/>
            <a:ext cx="5143500" cy="6858000"/>
          </a:xfrm>
          <a:prstGeom prst="rect">
            <a:avLst/>
          </a:prstGeom>
        </p:spPr>
      </p:pic>
    </p:spTree>
    <p:extLst>
      <p:ext uri="{BB962C8B-B14F-4D97-AF65-F5344CB8AC3E}">
        <p14:creationId xmlns:p14="http://schemas.microsoft.com/office/powerpoint/2010/main" val="9259403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0691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9239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6102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59279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840204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Alicante.-Torrevieja.-Parque Aromatico.</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a:t>En una gran parcela que quedó excluida del crecimiento urbanístico de Torrevieja a causa de su pendiente, el equipo barcelonés de Carme Pinós ha llevado a cabo un proyecto para la regeneración paisajística y medioambiental. </a:t>
            </a:r>
          </a:p>
          <a:p>
            <a:r>
              <a:rPr lang="es-ES" dirty="0"/>
              <a:t>Para aportar sombra y humedad al conjunto, se han repoblado con pinos las laderas, convirtiéndolas en un bosque por donde pequeños senderos descienden a la cota más baja.. </a:t>
            </a:r>
          </a:p>
        </p:txBody>
      </p:sp>
    </p:spTree>
    <p:extLst>
      <p:ext uri="{BB962C8B-B14F-4D97-AF65-F5344CB8AC3E}">
        <p14:creationId xmlns:p14="http://schemas.microsoft.com/office/powerpoint/2010/main" val="35255417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r>
              <a:rPr lang="es-ES" dirty="0"/>
              <a:t>. En este nivel, una serie de caminos sinuosos se entrelazan delimitando áreas que contienen parterres de diferentes plantas aromáticas como tomillo, romero, azahar, albahaca o lavanda. </a:t>
            </a:r>
          </a:p>
          <a:p>
            <a:pPr marL="0" indent="0">
              <a:buNone/>
            </a:pPr>
            <a:r>
              <a:rPr lang="es-ES" dirty="0"/>
              <a:t>En determinados puntos una estructura metálica soporta la vegetación trepadora, generando bajo ella una pequeña zona de estancia</a:t>
            </a:r>
          </a:p>
        </p:txBody>
      </p:sp>
    </p:spTree>
    <p:extLst>
      <p:ext uri="{BB962C8B-B14F-4D97-AF65-F5344CB8AC3E}">
        <p14:creationId xmlns:p14="http://schemas.microsoft.com/office/powerpoint/2010/main" val="3002292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73168"/>
          </a:xfrm>
          <a:prstGeom prst="rect">
            <a:avLst/>
          </a:prstGeom>
        </p:spPr>
      </p:pic>
    </p:spTree>
    <p:extLst>
      <p:ext uri="{BB962C8B-B14F-4D97-AF65-F5344CB8AC3E}">
        <p14:creationId xmlns:p14="http://schemas.microsoft.com/office/powerpoint/2010/main" val="17807419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156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1588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2468831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73"/>
          <a:stretch/>
        </p:blipFill>
        <p:spPr>
          <a:xfrm>
            <a:off x="0" y="1"/>
            <a:ext cx="9144000" cy="6858000"/>
          </a:xfrm>
          <a:prstGeom prst="rect">
            <a:avLst/>
          </a:prstGeom>
        </p:spPr>
      </p:pic>
    </p:spTree>
    <p:extLst>
      <p:ext uri="{BB962C8B-B14F-4D97-AF65-F5344CB8AC3E}">
        <p14:creationId xmlns:p14="http://schemas.microsoft.com/office/powerpoint/2010/main" val="929983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083"/>
          <a:stretch/>
        </p:blipFill>
        <p:spPr>
          <a:xfrm>
            <a:off x="0" y="0"/>
            <a:ext cx="9144000" cy="6858000"/>
          </a:xfrm>
          <a:prstGeom prst="rect">
            <a:avLst/>
          </a:prstGeom>
        </p:spPr>
      </p:pic>
    </p:spTree>
    <p:extLst>
      <p:ext uri="{BB962C8B-B14F-4D97-AF65-F5344CB8AC3E}">
        <p14:creationId xmlns:p14="http://schemas.microsoft.com/office/powerpoint/2010/main" val="34298630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343832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0512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Alicante.-Torrevieja-Parque Molino del Agua-Paraje Natural.</a:t>
            </a:r>
          </a:p>
        </p:txBody>
      </p:sp>
      <p:sp>
        <p:nvSpPr>
          <p:cNvPr id="3" name="2 Marcador de contenido"/>
          <p:cNvSpPr>
            <a:spLocks noGrp="1"/>
          </p:cNvSpPr>
          <p:nvPr>
            <p:ph sz="quarter" idx="1"/>
          </p:nvPr>
        </p:nvSpPr>
        <p:spPr/>
        <p:txBody>
          <a:bodyPr>
            <a:normAutofit/>
          </a:bodyPr>
          <a:lstStyle/>
          <a:p>
            <a:r>
              <a:rPr lang="es-ES" dirty="0"/>
              <a:t>El Paraje Natural Municipal Parque del Molino del Agua, con una superficie de 17,23 ha, se localiza en el término municipal de Torrevieja, provincia de Alicante.</a:t>
            </a:r>
          </a:p>
          <a:p>
            <a:r>
              <a:rPr lang="es-ES" dirty="0"/>
              <a:t>La existencia del sistema dunar le otorga al paraje una gran importancia, no sólo por su valor intrínseco, que se extiende desde las Salinas de Santa Pola hasta el Cabo Cervera, y que actúa como corredor litoral que comunica dos importantes zonas húmedas como son las Salinas de Santa Pola y Las Lagunas de Torrevieja y La Mata.</a:t>
            </a:r>
          </a:p>
          <a:p>
            <a:endParaRPr lang="es-ES" dirty="0"/>
          </a:p>
        </p:txBody>
      </p:sp>
    </p:spTree>
    <p:extLst>
      <p:ext uri="{BB962C8B-B14F-4D97-AF65-F5344CB8AC3E}">
        <p14:creationId xmlns:p14="http://schemas.microsoft.com/office/powerpoint/2010/main" val="226469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característica más sobresaliente del ecosistema dunar es la zonación existente desde la orilla del mar hasta la parte más interior.</a:t>
            </a:r>
          </a:p>
          <a:p>
            <a:r>
              <a:rPr lang="es-ES" dirty="0"/>
              <a:t>En las dunas embrionarias, que son las situadas más próximas al mar y que sufren directamente su influencia, la especie característica es la gramínea, que junto a la campanilla de mar, y gracias a su crecimiento postrado, son las que empiezan la colonización del sistema.</a:t>
            </a:r>
          </a:p>
          <a:p>
            <a:r>
              <a:rPr lang="es-ES" dirty="0"/>
              <a:t>A continuación aparecen las dunas móviles caracterizadas por el continuo movimiento de la arena que produce el enterramiento de las plantas. En esta zona la especie mejor adaptada es el barrón, que con su elevada tasa de crecimiento evita ser enterrada…..</a:t>
            </a:r>
          </a:p>
        </p:txBody>
      </p:sp>
    </p:spTree>
    <p:extLst>
      <p:ext uri="{BB962C8B-B14F-4D97-AF65-F5344CB8AC3E}">
        <p14:creationId xmlns:p14="http://schemas.microsoft.com/office/powerpoint/2010/main" val="17726143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….además de soportar muy bien la sequía y poseer potentes rizomas que le permiten formar densos cepellones que contribuyen a la fijación de arena. Junto a él también se encuentran la lechetrezna de playa, el cuernecillo y la azucena de mar.</a:t>
            </a:r>
          </a:p>
          <a:p>
            <a:endParaRPr lang="es-ES" dirty="0"/>
          </a:p>
          <a:p>
            <a:r>
              <a:rPr lang="es-ES" dirty="0"/>
              <a:t>En las vaguadas interdunales y a sotavento de los afloramientos de duna fósil, donde el viento llega más atenuado, aparece la comunidad vegetal de dunas semifijas que, al igual que la anterior, se caracteriza por la influencia de la salinidad marina. En esta zona se localizan la rubia de mar, la siempreviva, la hierba melera, el cardo de mar y la clavelina.</a:t>
            </a:r>
          </a:p>
          <a:p>
            <a:endParaRPr lang="es-ES" dirty="0"/>
          </a:p>
          <a:p>
            <a:endParaRPr lang="es-ES" dirty="0"/>
          </a:p>
        </p:txBody>
      </p:sp>
    </p:spTree>
    <p:extLst>
      <p:ext uri="{BB962C8B-B14F-4D97-AF65-F5344CB8AC3E}">
        <p14:creationId xmlns:p14="http://schemas.microsoft.com/office/powerpoint/2010/main" val="27650878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Detrás de la banda anterior aparecen la dunas fijas o estabilizadas, ocupadas por plantaciones de pino carrasco, que debido a la pobreza del sustrato y, sobre todo al permanente azote del viento, adoptan formas achaparradas con los troncos tumbados en dirección a los vientos dominantes.</a:t>
            </a:r>
          </a:p>
          <a:p>
            <a:r>
              <a:rPr lang="es-ES" dirty="0"/>
              <a:t>Los especiales factores ecológicos que concurren en el ecosistema dunar (altas temperaturas en la superficie de la arena, elevada sequedad y escasa cobertura vegetal) hacen que la presencia de fauna sea bastante limitada. El grupo mejor representado es el de los invertebrados, y dentro de éste merece especial atención el de los coleópteros, con familias muy comunes en las dunas como los cicindélidos, tenebriónidos y escarabeidos. Buena parte de la zonación de la vegetación también es seguida por estos insectos. </a:t>
            </a:r>
          </a:p>
        </p:txBody>
      </p:sp>
    </p:spTree>
    <p:extLst>
      <p:ext uri="{BB962C8B-B14F-4D97-AF65-F5344CB8AC3E}">
        <p14:creationId xmlns:p14="http://schemas.microsoft.com/office/powerpoint/2010/main" val="29223594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Otro grupo muy bien representado es el de los moluscos terrestres, con especies como Theba pisana, Trochoidea spp. y Cochlicella spp.</a:t>
            </a:r>
          </a:p>
          <a:p>
            <a:r>
              <a:rPr lang="es-ES" dirty="0"/>
              <a:t> En cuanto a la herpetofauna, destaca la lagartija colirroja, por ser la más abundante en los sistemas dunares, prefiriendo la zona de dunas semifijas. Por lo que respecta a la avifauna, a pesar de no ser un medio que se caracterice por la abundancia de aves, es posible localizar especies típicamente esteparias como alcaravanes, cogujadas y totovías. En relación con la mastofauna, únicamente se pueden encontrar ratones de campo, musarañas y diversas especies de murciélagos.</a:t>
            </a:r>
          </a:p>
        </p:txBody>
      </p:sp>
    </p:spTree>
    <p:extLst>
      <p:ext uri="{BB962C8B-B14F-4D97-AF65-F5344CB8AC3E}">
        <p14:creationId xmlns:p14="http://schemas.microsoft.com/office/powerpoint/2010/main" val="30218363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Desde el punto de vista etnográfico, dentro del espacio se encuentra el pozo del Molino del Agua, que da nombre al paraje, y del que hay referencias escritas desde 1797. Se trataba de uno de los pocos pozos abiertos cerca del litoral que tenía agua dulce, siendo utilizado sobre todo por los obreros que trabajaban en las eras de sal de la industria salinera. Sin embargo, su sobreexplotación en los últimos años ha provocado la total salinización de sus aguas.</a:t>
            </a:r>
          </a:p>
          <a:p>
            <a:r>
              <a:rPr lang="es-ES" dirty="0"/>
              <a:t>Fue declarado por Acuerdo del Consejo de la Generalidad Valenciana de fecha 24 de febrero de 2006.</a:t>
            </a:r>
          </a:p>
        </p:txBody>
      </p:sp>
    </p:spTree>
    <p:extLst>
      <p:ext uri="{BB962C8B-B14F-4D97-AF65-F5344CB8AC3E}">
        <p14:creationId xmlns:p14="http://schemas.microsoft.com/office/powerpoint/2010/main" val="16887232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2064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4"/>
            <a:ext cx="9144000" cy="6640786"/>
          </a:xfrm>
          <a:prstGeom prst="rect">
            <a:avLst/>
          </a:prstGeom>
        </p:spPr>
      </p:pic>
    </p:spTree>
    <p:extLst>
      <p:ext uri="{BB962C8B-B14F-4D97-AF65-F5344CB8AC3E}">
        <p14:creationId xmlns:p14="http://schemas.microsoft.com/office/powerpoint/2010/main" val="2639572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22654787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5029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3125" b="-1696"/>
          <a:stretch/>
        </p:blipFill>
        <p:spPr>
          <a:xfrm>
            <a:off x="0" y="116632"/>
            <a:ext cx="9144000" cy="6855668"/>
          </a:xfrm>
          <a:prstGeom prst="rect">
            <a:avLst/>
          </a:prstGeom>
        </p:spPr>
      </p:pic>
    </p:spTree>
    <p:extLst>
      <p:ext uri="{BB962C8B-B14F-4D97-AF65-F5344CB8AC3E}">
        <p14:creationId xmlns:p14="http://schemas.microsoft.com/office/powerpoint/2010/main" val="5410442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2813"/>
          <a:stretch/>
        </p:blipFill>
        <p:spPr>
          <a:xfrm>
            <a:off x="0" y="0"/>
            <a:ext cx="9144000" cy="6858000"/>
          </a:xfrm>
          <a:prstGeom prst="rect">
            <a:avLst/>
          </a:prstGeom>
        </p:spPr>
      </p:pic>
    </p:spTree>
    <p:extLst>
      <p:ext uri="{BB962C8B-B14F-4D97-AF65-F5344CB8AC3E}">
        <p14:creationId xmlns:p14="http://schemas.microsoft.com/office/powerpoint/2010/main" val="42824650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1770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44048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63306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4052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TORRREVIEJA</a:t>
            </a:r>
          </a:p>
        </p:txBody>
      </p:sp>
      <p:sp>
        <p:nvSpPr>
          <p:cNvPr id="3" name="2 Marcador de contenido"/>
          <p:cNvSpPr>
            <a:spLocks noGrp="1"/>
          </p:cNvSpPr>
          <p:nvPr>
            <p:ph sz="quarter" idx="1"/>
          </p:nvPr>
        </p:nvSpPr>
        <p:spPr/>
        <p:txBody>
          <a:bodyPr/>
          <a:lstStyle/>
          <a:p>
            <a:r>
              <a:rPr lang="es-ES" dirty="0"/>
              <a:t>Torrevieja es una ciudad y municipio costero de la provincia de Alicante, en la Comunidad Valenciana, España. Situado en el sur de la provincia, dentro de la comarca de la Vega Baja del Segura, se encuentra situada en un paraje de alto valor paisajístico y ecológico a orillas del Mediterráneo y junto a las lagunas de La Mata y Torrevieja. Con 106.839 habitantes datos que nos proporciona el propio ayuntamiento, es la quinta ciudad en número de habitantes de la Comunidad Valenciana, y la tercera de la provincia de Alicante, solo superada por Alicante y Elche.</a:t>
            </a:r>
          </a:p>
        </p:txBody>
      </p:sp>
    </p:spTree>
    <p:extLst>
      <p:ext uri="{BB962C8B-B14F-4D97-AF65-F5344CB8AC3E}">
        <p14:creationId xmlns:p14="http://schemas.microsoft.com/office/powerpoint/2010/main" val="13526249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01073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2220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
            <a:ext cx="9144000" cy="6762750"/>
          </a:xfrm>
          <a:prstGeom prst="rect">
            <a:avLst/>
          </a:prstGeom>
        </p:spPr>
      </p:pic>
    </p:spTree>
    <p:extLst>
      <p:ext uri="{BB962C8B-B14F-4D97-AF65-F5344CB8AC3E}">
        <p14:creationId xmlns:p14="http://schemas.microsoft.com/office/powerpoint/2010/main" val="11404178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8567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768752"/>
          </a:xfrm>
          <a:prstGeom prst="rect">
            <a:avLst/>
          </a:prstGeom>
        </p:spPr>
      </p:pic>
    </p:spTree>
    <p:extLst>
      <p:ext uri="{BB962C8B-B14F-4D97-AF65-F5344CB8AC3E}">
        <p14:creationId xmlns:p14="http://schemas.microsoft.com/office/powerpoint/2010/main" val="3289259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 y="0"/>
            <a:ext cx="9140888" cy="6858000"/>
          </a:xfrm>
          <a:prstGeom prst="rect">
            <a:avLst/>
          </a:prstGeom>
        </p:spPr>
      </p:pic>
    </p:spTree>
    <p:extLst>
      <p:ext uri="{BB962C8B-B14F-4D97-AF65-F5344CB8AC3E}">
        <p14:creationId xmlns:p14="http://schemas.microsoft.com/office/powerpoint/2010/main" val="2811507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74</TotalTime>
  <Words>2624</Words>
  <Application>Microsoft Office PowerPoint</Application>
  <PresentationFormat>Presentación en pantalla (4:3)</PresentationFormat>
  <Paragraphs>214</Paragraphs>
  <Slides>104</Slides>
  <Notes>82</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104</vt:i4>
      </vt:variant>
    </vt:vector>
  </HeadingPairs>
  <TitlesOfParts>
    <vt:vector size="112" baseType="lpstr">
      <vt:lpstr>Calibri</vt:lpstr>
      <vt:lpstr>Century Schoolbook</vt:lpstr>
      <vt:lpstr>Times New Roman</vt:lpstr>
      <vt:lpstr>Wingdings</vt:lpstr>
      <vt:lpstr>Wingdings 2</vt:lpstr>
      <vt:lpstr>1_Default Theme</vt:lpstr>
      <vt:lpstr>Default Theme</vt:lpstr>
      <vt:lpstr>2_Default Theme</vt:lpstr>
      <vt:lpstr>EUROPA.-LA VUELTA AL MUNDO EN 885 JARDINES.-ESPAÑA.-ALICANTE</vt:lpstr>
      <vt:lpstr>Explanada España</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Ereta..-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Lo Morant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de la Huerta.-Albatera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Alicante.-Torrevieja.-Parque Aromatico.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Alicante.-Torrevieja-Parque Molino del Agua-Paraje Natural.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TORRREVIEJA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JARDINES.-ESPAÑA.-ALICANTE</dc:title>
  <dc:creator>Josep</dc:creator>
  <cp:lastModifiedBy>Usuario</cp:lastModifiedBy>
  <cp:revision>11</cp:revision>
  <dcterms:created xsi:type="dcterms:W3CDTF">2015-11-18T18:12:41Z</dcterms:created>
  <dcterms:modified xsi:type="dcterms:W3CDTF">2018-03-10T08:06:06Z</dcterms:modified>
</cp:coreProperties>
</file>