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8"/>
  </p:notesMasterIdLst>
  <p:sldIdLst>
    <p:sldId id="256" r:id="rId2"/>
    <p:sldId id="257" r:id="rId3"/>
    <p:sldId id="258" r:id="rId4"/>
    <p:sldId id="259" r:id="rId5"/>
    <p:sldId id="260" r:id="rId6"/>
    <p:sldId id="261"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777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0D6B12-4DDF-4BAE-A83F-A6BD5DF03D9D}"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D76B51-C3FF-46A3-80BD-DFD7504D9902}" type="slidenum">
              <a:rPr lang="es-ES" smtClean="0"/>
              <a:t>‹Nº›</a:t>
            </a:fld>
            <a:endParaRPr lang="es-ES" dirty="0"/>
          </a:p>
        </p:txBody>
      </p:sp>
    </p:spTree>
    <p:extLst>
      <p:ext uri="{BB962C8B-B14F-4D97-AF65-F5344CB8AC3E}">
        <p14:creationId xmlns:p14="http://schemas.microsoft.com/office/powerpoint/2010/main" val="1623427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D7B1119-AC1C-47D3-8884-72D9A6B46A23}" type="slidenum">
              <a:rPr lang="es-ES_tradnl">
                <a:solidFill>
                  <a:prstClr val="black"/>
                </a:solidFill>
                <a:latin typeface="Arial" charset="0"/>
              </a:rPr>
              <a:pPr eaLnBrk="1" hangingPunct="1"/>
              <a:t>2</a:t>
            </a:fld>
            <a:endParaRPr lang="es-ES_tradnl" dirty="0">
              <a:solidFill>
                <a:prstClr val="black"/>
              </a:solidFill>
              <a:latin typeface="Arial" charset="0"/>
            </a:endParaRPr>
          </a:p>
        </p:txBody>
      </p:sp>
      <p:sp>
        <p:nvSpPr>
          <p:cNvPr id="335875" name="Rectangle 2"/>
          <p:cNvSpPr>
            <a:spLocks noGrp="1" noRot="1" noChangeAspect="1" noChangeArrowheads="1" noTextEdit="1"/>
          </p:cNvSpPr>
          <p:nvPr>
            <p:ph type="sldImg"/>
          </p:nvPr>
        </p:nvSpPr>
        <p:spPr>
          <a:ln/>
        </p:spPr>
      </p:sp>
      <p:sp>
        <p:nvSpPr>
          <p:cNvPr id="335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7BF8DF0-C0BF-408C-95BE-550B3A2086EF}" type="slidenum">
              <a:rPr lang="es-ES_tradnl">
                <a:solidFill>
                  <a:prstClr val="black"/>
                </a:solidFill>
                <a:latin typeface="Arial" charset="0"/>
              </a:rPr>
              <a:pPr eaLnBrk="1" hangingPunct="1"/>
              <a:t>7</a:t>
            </a:fld>
            <a:endParaRPr lang="es-ES_tradnl" dirty="0">
              <a:solidFill>
                <a:prstClr val="black"/>
              </a:solidFill>
              <a:latin typeface="Arial" charset="0"/>
            </a:endParaRPr>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Almería.-La Rambla</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Rambla.-Almeria</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872997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Rambla.-Almeria</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1874135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Rambla.-Almeria</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818052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Rambla.-Almeria</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990675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Rambla.-Almeria</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450952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Rambla.-Almeria</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296013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 Rambla.-Almeria</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723190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Belen.-Estatua de John Lenon</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9243678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Belen.-Estatua de John Lenon</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896399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233302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580968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5722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1120736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3149280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5291514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42466940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4264881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9362726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6485307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8089647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36647492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19356317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19435091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15709618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de Belen</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2711145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Almeria.-Federico</a:t>
            </a:r>
            <a:r>
              <a:rPr lang="es-ES" baseline="0" dirty="0"/>
              <a:t> Garcia Lorca</a:t>
            </a:r>
            <a:endParaRPr lang="es-ES" dirty="0"/>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9405842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Almeria.-Rambla Federico García Lorca.</a:t>
            </a:r>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33856256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Almeria.-Rambla Federico García Lorca.</a:t>
            </a:r>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41368631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 de los Peces</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3874828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Fuente</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3548789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Almeria.-Parque Nicolás Salmerón</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8504012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Almeria.-Parque Nicolás Salmerón</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38073211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Almeria.-Parque Nicolás Salmerón</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40149517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Almeria.-Parque Nicolás Salmerón</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3076630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Almeria.-Parque Nicolás Salmerón</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4841490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Almeria.-Avda. del Mediterraneo</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13476875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Almeria.-Avda. del Mediterraneo</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14232883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Almeria.-Faluca Almariya.</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5925637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Almeria.-Faluca Almariya.</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2990252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Almeria.-Faluca Almariya.</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19471306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Almeria.-Faluca Almariya.</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24110166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Almeria.-Ficus microcarpa</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9232415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Almeria.-Ficus microcarpa</a:t>
            </a:r>
          </a:p>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5122177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Almeria.-Plaza de España.-Iglesia San Antonio de Padua.-</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1891210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Almeria.-Plaza de España.-Iglesia San Antonio de Padua.-</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3550714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Almeria.-Plaza</a:t>
            </a:r>
            <a:r>
              <a:rPr lang="es-ES" baseline="0" dirty="0"/>
              <a:t> de España.-</a:t>
            </a:r>
            <a:r>
              <a:rPr lang="es-ES" dirty="0"/>
              <a:t> Iglesia San Antonio de Padua.-</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8875559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Almeria.-Plaza del Educador</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6170819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Almeria.-Rambla Amatisteros</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7108819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Almeria.-Parque Oliveros.</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795331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Almeria.-Parque Oliveros.</a:t>
            </a:r>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1578039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C59EA71-690B-4531-B33E-2BD3C47C0AD4}"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8036268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2C26B37-6EEE-4647-BB89-048A97D5ACFB}" type="slidenum">
              <a:rPr lang="es-ES_tradnl">
                <a:solidFill>
                  <a:prstClr val="black"/>
                </a:solidFill>
                <a:latin typeface="Arial" charset="0"/>
              </a:rPr>
              <a:pPr eaLnBrk="1" hangingPunct="1"/>
              <a:t>66</a:t>
            </a:fld>
            <a:endParaRPr lang="es-ES_tradnl" dirty="0">
              <a:solidFill>
                <a:prstClr val="black"/>
              </a:solidFill>
              <a:latin typeface="Arial" charset="0"/>
            </a:endParaRPr>
          </a:p>
        </p:txBody>
      </p:sp>
      <p:sp>
        <p:nvSpPr>
          <p:cNvPr id="337923" name="Rectangle 2"/>
          <p:cNvSpPr>
            <a:spLocks noGrp="1" noRot="1" noChangeAspect="1" noChangeArrowheads="1" noTextEdit="1"/>
          </p:cNvSpPr>
          <p:nvPr>
            <p:ph type="sldImg"/>
          </p:nvPr>
        </p:nvSpPr>
        <p:spPr>
          <a:ln/>
        </p:spPr>
      </p:sp>
      <p:sp>
        <p:nvSpPr>
          <p:cNvPr id="337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Almeria-Estanque en la Alcazaba</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3986F27-992F-478C-8BD7-76494D6DD267}" type="slidenum">
              <a:rPr lang="es-ES_tradnl">
                <a:solidFill>
                  <a:prstClr val="black"/>
                </a:solidFill>
                <a:latin typeface="Arial" charset="0"/>
              </a:rPr>
              <a:pPr eaLnBrk="1" hangingPunct="1"/>
              <a:t>67</a:t>
            </a:fld>
            <a:endParaRPr lang="es-ES_tradnl" dirty="0">
              <a:solidFill>
                <a:prstClr val="black"/>
              </a:solidFill>
              <a:latin typeface="Arial" charset="0"/>
            </a:endParaRPr>
          </a:p>
        </p:txBody>
      </p:sp>
      <p:sp>
        <p:nvSpPr>
          <p:cNvPr id="338947" name="Rectangle 2"/>
          <p:cNvSpPr>
            <a:spLocks noGrp="1" noRot="1" noChangeAspect="1" noChangeArrowheads="1" noTextEdit="1"/>
          </p:cNvSpPr>
          <p:nvPr>
            <p:ph type="sldImg"/>
          </p:nvPr>
        </p:nvSpPr>
        <p:spPr>
          <a:ln/>
        </p:spPr>
      </p:sp>
      <p:sp>
        <p:nvSpPr>
          <p:cNvPr id="338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Almería.-Jardines de la Alcazaba</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36B34836-9A54-4C89-B2B1-07745FEDE338}" type="slidenum">
              <a:rPr lang="es-ES">
                <a:solidFill>
                  <a:prstClr val="black"/>
                </a:solidFill>
              </a:rPr>
              <a:pPr/>
              <a:t>70</a:t>
            </a:fld>
            <a:endParaRPr lang="es-ES" dirty="0">
              <a:solidFill>
                <a:prstClr val="black"/>
              </a:solidFill>
            </a:endParaRPr>
          </a:p>
        </p:txBody>
      </p:sp>
      <p:sp>
        <p:nvSpPr>
          <p:cNvPr id="624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EC031540-28C1-46AE-8ACE-A080014D7C81}" type="slidenum">
              <a:rPr lang="es-ES">
                <a:solidFill>
                  <a:prstClr val="black"/>
                </a:solidFill>
              </a:rPr>
              <a:pPr/>
              <a:t>71</a:t>
            </a:fld>
            <a:endParaRPr lang="es-ES" dirty="0">
              <a:solidFill>
                <a:prstClr val="black"/>
              </a:solidFill>
            </a:endParaRPr>
          </a:p>
        </p:txBody>
      </p:sp>
      <p:sp>
        <p:nvSpPr>
          <p:cNvPr id="634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D922F37D-9853-4ED7-85CC-236E48459A4A}" type="slidenum">
              <a:rPr lang="es-ES">
                <a:solidFill>
                  <a:prstClr val="black"/>
                </a:solidFill>
              </a:rPr>
              <a:pPr/>
              <a:t>72</a:t>
            </a:fld>
            <a:endParaRPr lang="es-ES" dirty="0">
              <a:solidFill>
                <a:prstClr val="black"/>
              </a:solidFill>
            </a:endParaRPr>
          </a:p>
        </p:txBody>
      </p:sp>
      <p:sp>
        <p:nvSpPr>
          <p:cNvPr id="645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A65304AA-4DB7-4E4D-8F1E-F7B0CA277B03}" type="slidenum">
              <a:rPr lang="es-ES">
                <a:solidFill>
                  <a:prstClr val="black"/>
                </a:solidFill>
              </a:rPr>
              <a:pPr/>
              <a:t>73</a:t>
            </a:fld>
            <a:endParaRPr lang="es-ES" dirty="0">
              <a:solidFill>
                <a:prstClr val="black"/>
              </a:solidFill>
            </a:endParaRPr>
          </a:p>
        </p:txBody>
      </p:sp>
      <p:sp>
        <p:nvSpPr>
          <p:cNvPr id="655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57876541-21D5-4D58-92DA-76C2D78D5DA1}" type="slidenum">
              <a:rPr lang="es-ES">
                <a:solidFill>
                  <a:prstClr val="black"/>
                </a:solidFill>
              </a:rPr>
              <a:pPr/>
              <a:t>74</a:t>
            </a:fld>
            <a:endParaRPr lang="es-ES" dirty="0">
              <a:solidFill>
                <a:prstClr val="black"/>
              </a:solidFill>
            </a:endParaRPr>
          </a:p>
        </p:txBody>
      </p:sp>
      <p:sp>
        <p:nvSpPr>
          <p:cNvPr id="665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5FA5D49C-F92F-4A49-92DA-54E3ED2F088A}" type="slidenum">
              <a:rPr lang="es-ES">
                <a:solidFill>
                  <a:prstClr val="black"/>
                </a:solidFill>
              </a:rPr>
              <a:pPr/>
              <a:t>75</a:t>
            </a:fld>
            <a:endParaRPr lang="es-ES" dirty="0">
              <a:solidFill>
                <a:prstClr val="black"/>
              </a:solidFill>
            </a:endParaRPr>
          </a:p>
        </p:txBody>
      </p:sp>
      <p:sp>
        <p:nvSpPr>
          <p:cNvPr id="675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D1632CFD-9E94-4705-A22D-1DB93B33EDAE}" type="slidenum">
              <a:rPr lang="es-ES">
                <a:solidFill>
                  <a:prstClr val="black"/>
                </a:solidFill>
              </a:rPr>
              <a:pPr/>
              <a:t>76</a:t>
            </a:fld>
            <a:endParaRPr lang="es-ES" dirty="0">
              <a:solidFill>
                <a:prstClr val="black"/>
              </a:solidFill>
            </a:endParaRPr>
          </a:p>
        </p:txBody>
      </p:sp>
      <p:sp>
        <p:nvSpPr>
          <p:cNvPr id="686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D1BDB8A3-E15A-4E5D-B8AB-3AFED9E67EAD}" type="slidenum">
              <a:rPr lang="es-ES">
                <a:solidFill>
                  <a:prstClr val="black"/>
                </a:solidFill>
              </a:rPr>
              <a:pPr/>
              <a:t>77</a:t>
            </a:fld>
            <a:endParaRPr lang="es-ES" dirty="0">
              <a:solidFill>
                <a:prstClr val="black"/>
              </a:solidFill>
            </a:endParaRPr>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40FABA91-2184-44E3-973D-C0160C1E9F11}" type="slidenum">
              <a:rPr lang="es-ES">
                <a:solidFill>
                  <a:prstClr val="black"/>
                </a:solidFill>
              </a:rPr>
              <a:pPr/>
              <a:t>78</a:t>
            </a:fld>
            <a:endParaRPr lang="es-ES" dirty="0">
              <a:solidFill>
                <a:prstClr val="black"/>
              </a:solidFill>
            </a:endParaRPr>
          </a:p>
        </p:txBody>
      </p:sp>
      <p:sp>
        <p:nvSpPr>
          <p:cNvPr id="706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AB8F9A56-B0CB-49B5-966F-FC947B5DB351}" type="slidenum">
              <a:rPr lang="es-ES">
                <a:solidFill>
                  <a:prstClr val="black"/>
                </a:solidFill>
              </a:rPr>
              <a:pPr/>
              <a:t>79</a:t>
            </a:fld>
            <a:endParaRPr lang="es-ES" dirty="0">
              <a:solidFill>
                <a:prstClr val="black"/>
              </a:solidFill>
            </a:endParaRPr>
          </a:p>
        </p:txBody>
      </p:sp>
      <p:sp>
        <p:nvSpPr>
          <p:cNvPr id="716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3DD059A5-EEC1-4B82-95D6-4B46BE44B534}" type="slidenum">
              <a:rPr lang="es-ES">
                <a:solidFill>
                  <a:prstClr val="black"/>
                </a:solidFill>
              </a:rPr>
              <a:pPr/>
              <a:t>80</a:t>
            </a:fld>
            <a:endParaRPr lang="es-ES" dirty="0">
              <a:solidFill>
                <a:prstClr val="black"/>
              </a:solidFill>
            </a:endParaRPr>
          </a:p>
        </p:txBody>
      </p:sp>
      <p:sp>
        <p:nvSpPr>
          <p:cNvPr id="727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9F424CD1-E280-4224-AC29-3337B61762D9}" type="slidenum">
              <a:rPr lang="es-ES">
                <a:solidFill>
                  <a:prstClr val="black"/>
                </a:solidFill>
              </a:rPr>
              <a:pPr/>
              <a:t>81</a:t>
            </a:fld>
            <a:endParaRPr lang="es-ES" dirty="0">
              <a:solidFill>
                <a:prstClr val="black"/>
              </a:solidFill>
            </a:endParaRPr>
          </a:p>
        </p:txBody>
      </p:sp>
      <p:sp>
        <p:nvSpPr>
          <p:cNvPr id="737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BB32171E-A090-48A1-BC01-3DDB25E8DCAB}" type="slidenum">
              <a:rPr lang="es-ES">
                <a:solidFill>
                  <a:prstClr val="black"/>
                </a:solidFill>
              </a:rPr>
              <a:pPr/>
              <a:t>82</a:t>
            </a:fld>
            <a:endParaRPr lang="es-ES" dirty="0">
              <a:solidFill>
                <a:prstClr val="black"/>
              </a:solidFill>
            </a:endParaRPr>
          </a:p>
        </p:txBody>
      </p:sp>
      <p:sp>
        <p:nvSpPr>
          <p:cNvPr id="747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ED296095-9B7B-43C9-91BE-AE3447E1CC04}" type="slidenum">
              <a:rPr lang="es-ES">
                <a:solidFill>
                  <a:prstClr val="black"/>
                </a:solidFill>
              </a:rPr>
              <a:pPr/>
              <a:t>83</a:t>
            </a:fld>
            <a:endParaRPr lang="es-ES" dirty="0">
              <a:solidFill>
                <a:prstClr val="black"/>
              </a:solidFill>
            </a:endParaRPr>
          </a:p>
        </p:txBody>
      </p:sp>
      <p:sp>
        <p:nvSpPr>
          <p:cNvPr id="757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Mariñan.-Bambúes</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58B15B3A-04F9-416B-9317-563C2EFCAE12}" type="slidenum">
              <a:rPr lang="es-ES">
                <a:solidFill>
                  <a:prstClr val="black"/>
                </a:solidFill>
              </a:rPr>
              <a:pPr/>
              <a:t>84</a:t>
            </a:fld>
            <a:endParaRPr lang="es-ES" dirty="0">
              <a:solidFill>
                <a:prstClr val="black"/>
              </a:solidFill>
            </a:endParaRPr>
          </a:p>
        </p:txBody>
      </p:sp>
      <p:sp>
        <p:nvSpPr>
          <p:cNvPr id="768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65BDDC8E-BE41-409C-927F-AECAED4CDAE2}" type="slidenum">
              <a:rPr lang="es-ES">
                <a:solidFill>
                  <a:prstClr val="black"/>
                </a:solidFill>
              </a:rPr>
              <a:pPr/>
              <a:t>85</a:t>
            </a:fld>
            <a:endParaRPr lang="es-ES" dirty="0">
              <a:solidFill>
                <a:prstClr val="black"/>
              </a:solidFill>
            </a:endParaRPr>
          </a:p>
        </p:txBody>
      </p:sp>
      <p:sp>
        <p:nvSpPr>
          <p:cNvPr id="778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1006DBCE-3AA3-46FE-AE5C-9EF863186C25}" type="slidenum">
              <a:rPr lang="es-ES">
                <a:solidFill>
                  <a:prstClr val="black"/>
                </a:solidFill>
              </a:rPr>
              <a:pPr/>
              <a:t>86</a:t>
            </a:fld>
            <a:endParaRPr lang="es-ES" dirty="0">
              <a:solidFill>
                <a:prstClr val="black"/>
              </a:solidFill>
            </a:endParaRPr>
          </a:p>
        </p:txBody>
      </p:sp>
      <p:sp>
        <p:nvSpPr>
          <p:cNvPr id="788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8E3B3806-A4F0-4E4A-8F36-6EF02BA8A86C}" type="slidenum">
              <a:rPr lang="es-ES">
                <a:solidFill>
                  <a:prstClr val="black"/>
                </a:solidFill>
              </a:rPr>
              <a:pPr/>
              <a:t>87</a:t>
            </a:fld>
            <a:endParaRPr lang="es-ES" dirty="0">
              <a:solidFill>
                <a:prstClr val="black"/>
              </a:solidFill>
            </a:endParaRPr>
          </a:p>
        </p:txBody>
      </p:sp>
      <p:sp>
        <p:nvSpPr>
          <p:cNvPr id="798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EC3E253B-0F6F-441F-B826-E9DB9C7BB2D2}" type="slidenum">
              <a:rPr lang="es-ES">
                <a:solidFill>
                  <a:prstClr val="black"/>
                </a:solidFill>
              </a:rPr>
              <a:pPr/>
              <a:t>88</a:t>
            </a:fld>
            <a:endParaRPr lang="es-ES" dirty="0">
              <a:solidFill>
                <a:prstClr val="black"/>
              </a:solidFill>
            </a:endParaRPr>
          </a:p>
        </p:txBody>
      </p:sp>
      <p:sp>
        <p:nvSpPr>
          <p:cNvPr id="808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C3CD97FB-2F6E-4D2E-BD08-E32F7685D1C0}" type="slidenum">
              <a:rPr lang="es-ES">
                <a:solidFill>
                  <a:prstClr val="black"/>
                </a:solidFill>
              </a:rPr>
              <a:pPr/>
              <a:t>89</a:t>
            </a:fld>
            <a:endParaRPr lang="es-ES" dirty="0">
              <a:solidFill>
                <a:prstClr val="black"/>
              </a:solidFill>
            </a:endParaRPr>
          </a:p>
        </p:txBody>
      </p:sp>
      <p:sp>
        <p:nvSpPr>
          <p:cNvPr id="819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0C128B35-A9DD-4FF9-8C1A-7C5A3DFC604F}" type="slidenum">
              <a:rPr lang="es-ES">
                <a:solidFill>
                  <a:prstClr val="black"/>
                </a:solidFill>
              </a:rPr>
              <a:pPr/>
              <a:t>90</a:t>
            </a:fld>
            <a:endParaRPr lang="es-ES" dirty="0">
              <a:solidFill>
                <a:prstClr val="black"/>
              </a:solidFill>
            </a:endParaRPr>
          </a:p>
        </p:txBody>
      </p:sp>
      <p:sp>
        <p:nvSpPr>
          <p:cNvPr id="829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7DC0AAAF-0582-4D14-8F19-BC8548E4307E}" type="slidenum">
              <a:rPr lang="es-ES">
                <a:solidFill>
                  <a:prstClr val="black"/>
                </a:solidFill>
              </a:rPr>
              <a:pPr/>
              <a:t>91</a:t>
            </a:fld>
            <a:endParaRPr lang="es-ES" dirty="0">
              <a:solidFill>
                <a:prstClr val="black"/>
              </a:solidFill>
            </a:endParaRPr>
          </a:p>
        </p:txBody>
      </p:sp>
      <p:sp>
        <p:nvSpPr>
          <p:cNvPr id="839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56365ED9-6DD0-401A-A468-1E89455B0155}" type="slidenum">
              <a:rPr lang="es-ES">
                <a:solidFill>
                  <a:prstClr val="black"/>
                </a:solidFill>
              </a:rPr>
              <a:pPr/>
              <a:t>92</a:t>
            </a:fld>
            <a:endParaRPr lang="es-ES" dirty="0">
              <a:solidFill>
                <a:prstClr val="black"/>
              </a:solidFill>
            </a:endParaRPr>
          </a:p>
        </p:txBody>
      </p:sp>
      <p:sp>
        <p:nvSpPr>
          <p:cNvPr id="849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DB663B7C-3382-4A0A-AB18-4561CF8ED115}" type="slidenum">
              <a:rPr lang="es-ES">
                <a:solidFill>
                  <a:prstClr val="black"/>
                </a:solidFill>
              </a:rPr>
              <a:pPr/>
              <a:t>93</a:t>
            </a:fld>
            <a:endParaRPr lang="es-ES" dirty="0">
              <a:solidFill>
                <a:prstClr val="black"/>
              </a:solidFill>
            </a:endParaRPr>
          </a:p>
        </p:txBody>
      </p:sp>
      <p:sp>
        <p:nvSpPr>
          <p:cNvPr id="860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722CA6C9-C09D-474B-835E-52DB7D1A07E0}" type="slidenum">
              <a:rPr lang="es-ES">
                <a:solidFill>
                  <a:prstClr val="black"/>
                </a:solidFill>
              </a:rPr>
              <a:pPr/>
              <a:t>94</a:t>
            </a:fld>
            <a:endParaRPr lang="es-ES" dirty="0">
              <a:solidFill>
                <a:prstClr val="black"/>
              </a:solidFill>
            </a:endParaRPr>
          </a:p>
        </p:txBody>
      </p:sp>
      <p:sp>
        <p:nvSpPr>
          <p:cNvPr id="870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95AD4E2B-F89E-4CAC-B13C-8AE02BED9ADD}" type="slidenum">
              <a:rPr lang="es-ES">
                <a:solidFill>
                  <a:prstClr val="black"/>
                </a:solidFill>
              </a:rPr>
              <a:pPr/>
              <a:t>95</a:t>
            </a:fld>
            <a:endParaRPr lang="es-ES" dirty="0">
              <a:solidFill>
                <a:prstClr val="black"/>
              </a:solidFill>
            </a:endParaRPr>
          </a:p>
        </p:txBody>
      </p:sp>
      <p:sp>
        <p:nvSpPr>
          <p:cNvPr id="880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278FD51A-A4AC-4F34-A9FD-2CD19479E34E}" type="slidenum">
              <a:rPr lang="es-ES">
                <a:solidFill>
                  <a:prstClr val="black"/>
                </a:solidFill>
              </a:rPr>
              <a:pPr/>
              <a:t>96</a:t>
            </a:fld>
            <a:endParaRPr lang="es-ES" dirty="0">
              <a:solidFill>
                <a:prstClr val="black"/>
              </a:solidFill>
            </a:endParaRPr>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Pazo de Mariñan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upload.wikimedia.org/wikipedia/commons/c/cb/Fuente_de_los_peces.JPG"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41.xml.rels><?xml version="1.0" encoding="UTF-8" standalone="yes"?>
<Relationships xmlns="http://schemas.openxmlformats.org/package/2006/relationships"><Relationship Id="rId3" Type="http://schemas.openxmlformats.org/officeDocument/2006/relationships/hyperlink" Target="//upload.wikimedia.org/wikipedia/commons/e/e6/Parque_Nicol%C3%A1s_Salmer%C3%B3n_fuente.JPG"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4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6.jpg"/></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7.jpg"/></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60.jpg"/></Relationships>
</file>

<file path=ppt/slides/_rels/slide6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hyperlink" Target="http://www.google.es/url?sa=i&amp;rct=j&amp;q=parque+de+la+almadrabillas&amp;source=images&amp;cd=&amp;cad=rja&amp;docid=YjorP7kLmoprhM&amp;tbnid=8IUjrKXoGu9tLM:&amp;ved=0CAUQjRw&amp;url=http://www.teleprensa.es/almeria-noticia-168881-la-amical-de-mauthasen-molesta-por-el-lamentable-estado-del-monumento-de-las-almadrabillas.html&amp;ei=mBN-UY7_BpSV0QWDgIGwBA&amp;bvm=bv.45645796,d.ZG4&amp;psig=AFQjCNGs6JChKpSWDXOOdTDx8Gs4slNk6g&amp;ust=1367303303346311" TargetMode="External"/><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318448" cy="2880320"/>
          </a:xfrm>
        </p:spPr>
        <p:txBody>
          <a:bodyPr>
            <a:noAutofit/>
          </a:bodyPr>
          <a:lstStyle/>
          <a:p>
            <a:r>
              <a:rPr lang="es-ES" sz="3200" dirty="0"/>
              <a:t>EUROPA.-LA VUELTA AL MUNDO EN 885 JARDINES.-ESPAÑA.-ALMERIA.-La Rambla de Belen.-.-Parque Nicolás Salmerón.-Faluca Almariya.-GALICIA.-Pazo de Mariñan.-</a:t>
            </a:r>
          </a:p>
        </p:txBody>
      </p:sp>
      <p:sp>
        <p:nvSpPr>
          <p:cNvPr id="3" name="2 Subtítulo"/>
          <p:cNvSpPr>
            <a:spLocks noGrp="1"/>
          </p:cNvSpPr>
          <p:nvPr>
            <p:ph type="subTitle" idx="1"/>
          </p:nvPr>
        </p:nvSpPr>
        <p:spPr>
          <a:xfrm>
            <a:off x="2555776" y="5003322"/>
            <a:ext cx="4824536" cy="1371600"/>
          </a:xfrm>
        </p:spPr>
        <p:txBody>
          <a:bodyPr>
            <a:normAutofit/>
          </a:bodyPr>
          <a:lstStyle/>
          <a:p>
            <a:r>
              <a:rPr lang="es-ES" dirty="0"/>
              <a:t>Selección de textos y fotografías por</a:t>
            </a:r>
          </a:p>
          <a:p>
            <a:r>
              <a:rPr lang="es-ES" sz="2800" dirty="0"/>
              <a:t>JOSE ELIAS BONELLS</a:t>
            </a:r>
          </a:p>
        </p:txBody>
      </p:sp>
      <p:pic>
        <p:nvPicPr>
          <p:cNvPr id="4" name="cuando llora mi guitarra.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8424" y="6234953"/>
            <a:ext cx="609600" cy="609600"/>
          </a:xfrm>
          <a:prstGeom prst="rect">
            <a:avLst/>
          </a:prstGeom>
        </p:spPr>
      </p:pic>
    </p:spTree>
    <p:extLst>
      <p:ext uri="{BB962C8B-B14F-4D97-AF65-F5344CB8AC3E}">
        <p14:creationId xmlns:p14="http://schemas.microsoft.com/office/powerpoint/2010/main" val="2469192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8"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eaLnBrk="1" hangingPunct="1"/>
            <a:r>
              <a:rPr lang="es-ES_tradnl" dirty="0"/>
              <a:t>ALMERIA.-LA RAMBLA</a:t>
            </a:r>
          </a:p>
        </p:txBody>
      </p:sp>
      <p:sp>
        <p:nvSpPr>
          <p:cNvPr id="130051" name="Rectangle 3"/>
          <p:cNvSpPr>
            <a:spLocks noGrp="1" noChangeArrowheads="1"/>
          </p:cNvSpPr>
          <p:nvPr>
            <p:ph sz="quarter" idx="1"/>
          </p:nvPr>
        </p:nvSpPr>
        <p:spPr>
          <a:xfrm>
            <a:off x="914400" y="1447800"/>
            <a:ext cx="7258000" cy="5005388"/>
          </a:xfrm>
        </p:spPr>
        <p:txBody>
          <a:bodyPr>
            <a:normAutofit lnSpcReduction="10000"/>
          </a:bodyPr>
          <a:lstStyle/>
          <a:p>
            <a:pPr eaLnBrk="1" hangingPunct="1"/>
            <a:r>
              <a:rPr lang="es-ES" sz="2400" dirty="0"/>
              <a:t>Rambla de Belén, por la que discurrió el cauce homónimo; en 1996 fue embovedada, convirtiéndose en una importante zona comercial y de ocio que atraviesa la ciudad de norte a sur. En ella se levantan diversas esculturas, que se sumaron a la estatua de la Caridad, monumento levantado a finales del siglo XIX en homenaje a las víctimas de las inundaciones de 1891.</a:t>
            </a:r>
          </a:p>
          <a:p>
            <a:pPr eaLnBrk="1" hangingPunct="1"/>
            <a:r>
              <a:rPr lang="es-ES" sz="2400" dirty="0"/>
              <a:t>Parque de la Almadrabillas, situado en la desembocadura de la Rambla de Belén. Rodea el Cable Inglés y el Monumento a los Almerienses Víctimas del Holocausto, formado por 170 columnas de cemento, una por víctima.</a:t>
            </a:r>
          </a:p>
          <a:p>
            <a:pPr eaLnBrk="1" hangingPunct="1"/>
            <a:endParaRPr lang="es-ES" dirty="0"/>
          </a:p>
        </p:txBody>
      </p:sp>
    </p:spTree>
    <p:extLst>
      <p:ext uri="{BB962C8B-B14F-4D97-AF65-F5344CB8AC3E}">
        <p14:creationId xmlns:p14="http://schemas.microsoft.com/office/powerpoint/2010/main" val="3911383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2 Marcador de contenido"/>
          <p:cNvSpPr>
            <a:spLocks noGrp="1"/>
          </p:cNvSpPr>
          <p:nvPr>
            <p:ph sz="quarter" idx="1"/>
          </p:nvPr>
        </p:nvSpPr>
        <p:spPr>
          <a:xfrm>
            <a:off x="914400" y="908050"/>
            <a:ext cx="7185992" cy="5111750"/>
          </a:xfrm>
        </p:spPr>
        <p:txBody>
          <a:bodyPr/>
          <a:lstStyle/>
          <a:p>
            <a:r>
              <a:rPr lang="es-ES" dirty="0"/>
              <a:t>Parque Nicolás Salmerón, se encuentra entre el puerto y la ciudad y dividido en dos zonas: el Parque Viejo, obra de José Mª de Acosta y poblado de árboles centenarios, que se extiende desde la rambla de La Chanca hasta la Fuente de los Peces, obra de Jesús de Perceval; y el Parque Nuevo desde la Fuente de los Peces hasta la avenida de la Reina Regente, diseño de Guillermo Langle y adornado con estanques y fuentes.</a:t>
            </a:r>
          </a:p>
          <a:p>
            <a:r>
              <a:rPr lang="es-ES" dirty="0"/>
              <a:t> </a:t>
            </a:r>
          </a:p>
        </p:txBody>
      </p:sp>
    </p:spTree>
    <p:extLst>
      <p:ext uri="{BB962C8B-B14F-4D97-AF65-F5344CB8AC3E}">
        <p14:creationId xmlns:p14="http://schemas.microsoft.com/office/powerpoint/2010/main" val="2231155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7113984" cy="5399112"/>
          </a:xfrm>
        </p:spPr>
        <p:txBody>
          <a:bodyPr/>
          <a:lstStyle/>
          <a:p>
            <a:r>
              <a:rPr lang="es-ES" dirty="0"/>
              <a:t>La Rambla de Belén es una rambla además de una vía de la ciudad española de Almería (Andalucía) formada por las avenidas de Federico García Lorca y Reina Regente, por la que discurrió el cauce de la rambla hasta que en 1996 fue embovedada, convirtiéndose en una importante zona comercial y de ocio que atraviesa la ciudad de norte a sur. </a:t>
            </a:r>
          </a:p>
          <a:p>
            <a:r>
              <a:rPr lang="es-ES" dirty="0"/>
              <a:t>En ella se levantan diversas esculturas, que se sumaron a la estatua de la Caridad, monumento levantado en homenaje a las víctimas de las inundaciones de finales del siglo XIX.</a:t>
            </a:r>
          </a:p>
        </p:txBody>
      </p:sp>
    </p:spTree>
    <p:extLst>
      <p:ext uri="{BB962C8B-B14F-4D97-AF65-F5344CB8AC3E}">
        <p14:creationId xmlns:p14="http://schemas.microsoft.com/office/powerpoint/2010/main" val="3937188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6969968" cy="5471120"/>
          </a:xfrm>
        </p:spPr>
        <p:txBody>
          <a:bodyPr/>
          <a:lstStyle/>
          <a:p>
            <a:r>
              <a:rPr lang="es-ES" dirty="0"/>
              <a:t>Estatua de la Caridad, monumento levantado en homenaje a las víctimas de las inundaciones de 1891. </a:t>
            </a:r>
          </a:p>
          <a:p>
            <a:r>
              <a:rPr lang="es-ES" dirty="0"/>
              <a:t>Está situado al final de la avenida Reina Regente, muy cerca de la Plaza Emilio Pérez (mas conocida como plaza Circular). </a:t>
            </a:r>
          </a:p>
          <a:p>
            <a:r>
              <a:rPr lang="es-ES" dirty="0"/>
              <a:t>Consiste en una escultura de hierro de una mujer con un niño en brazos y otro agarrado a la falda, cuyo brazo soporta un pergamino con la leyenda "1891" sobre un soporte rectangular de sillares de cantería, con dos lápidas.</a:t>
            </a:r>
          </a:p>
        </p:txBody>
      </p:sp>
    </p:spTree>
    <p:extLst>
      <p:ext uri="{BB962C8B-B14F-4D97-AF65-F5344CB8AC3E}">
        <p14:creationId xmlns:p14="http://schemas.microsoft.com/office/powerpoint/2010/main" val="3365352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76" y="3933056"/>
            <a:ext cx="4645025" cy="2924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5262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Almer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9263" y="-1179513"/>
            <a:ext cx="15240001" cy="1143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5075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0637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4208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2363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4848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1899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5004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996"/>
            <a:ext cx="9144000" cy="6830008"/>
          </a:xfrm>
          <a:prstGeom prst="rect">
            <a:avLst/>
          </a:prstGeom>
        </p:spPr>
      </p:pic>
    </p:spTree>
    <p:extLst>
      <p:ext uri="{BB962C8B-B14F-4D97-AF65-F5344CB8AC3E}">
        <p14:creationId xmlns:p14="http://schemas.microsoft.com/office/powerpoint/2010/main" val="3554884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3055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6674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0164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8635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6569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0084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060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2001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5832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9" y="0"/>
            <a:ext cx="4532946" cy="6858000"/>
          </a:xfrm>
          <a:prstGeom prst="rect">
            <a:avLst/>
          </a:prstGeom>
        </p:spPr>
      </p:pic>
    </p:spTree>
    <p:extLst>
      <p:ext uri="{BB962C8B-B14F-4D97-AF65-F5344CB8AC3E}">
        <p14:creationId xmlns:p14="http://schemas.microsoft.com/office/powerpoint/2010/main" val="2975926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37586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61209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69828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41518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51332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7184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03060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34883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90106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94606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08313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Almeria.-Parque Nicolás Salmerón</a:t>
            </a:r>
          </a:p>
        </p:txBody>
      </p:sp>
      <p:sp>
        <p:nvSpPr>
          <p:cNvPr id="3" name="2 Marcador de contenido"/>
          <p:cNvSpPr>
            <a:spLocks noGrp="1"/>
          </p:cNvSpPr>
          <p:nvPr>
            <p:ph sz="quarter" idx="1"/>
          </p:nvPr>
        </p:nvSpPr>
        <p:spPr>
          <a:xfrm>
            <a:off x="914400" y="1916832"/>
            <a:ext cx="7185992" cy="4536504"/>
          </a:xfrm>
        </p:spPr>
        <p:txBody>
          <a:bodyPr>
            <a:normAutofit lnSpcReduction="10000"/>
          </a:bodyPr>
          <a:lstStyle/>
          <a:p>
            <a:r>
              <a:rPr lang="es-ES" sz="2400" dirty="0"/>
              <a:t>El Parque Nicolás Salmerón está situado en la ciudad española de Almería (Andalucía) entre el puerto y la ciudad. Se halla dividido en dos zonas, conocidas como Parque Viejo y Parque Nuevo.</a:t>
            </a:r>
          </a:p>
          <a:p>
            <a:r>
              <a:rPr lang="es-ES" sz="2400" dirty="0"/>
              <a:t>El Parque Viejo, como se conoce popularmente a la zona junto al puerto, desde la rambla de la Chanca hasta la rotonda de la fuente de los Peces obra de Jesús de Perceval, a los pies de la calle Real. Esta área fue diseñada por José María de Acosta y en él se hallan multitud de árboles centenarios. </a:t>
            </a:r>
            <a:endParaRPr lang="es-ES" dirty="0"/>
          </a:p>
        </p:txBody>
      </p:sp>
    </p:spTree>
    <p:extLst>
      <p:ext uri="{BB962C8B-B14F-4D97-AF65-F5344CB8AC3E}">
        <p14:creationId xmlns:p14="http://schemas.microsoft.com/office/powerpoint/2010/main" val="841373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548680"/>
            <a:ext cx="7344816" cy="5760640"/>
          </a:xfrm>
        </p:spPr>
        <p:txBody>
          <a:bodyPr/>
          <a:lstStyle/>
          <a:p>
            <a:r>
              <a:rPr lang="es-ES" sz="2400" dirty="0"/>
              <a:t>El entorno del parque se encuentra adornado con fuentes y estanques, junto a mobiliario urbano, así como hileras de palmeras.</a:t>
            </a:r>
          </a:p>
          <a:p>
            <a:r>
              <a:rPr lang="es-ES" sz="2400" dirty="0"/>
              <a:t>Por su parte, el Parque Nuevo es una zona adornada con estanques y fuentes rediseñada por Guillermo Langle Rubio en los años setenta con motivo de la celebración de la semana naval de España. Va desde la citada rotonda hasta la avenida de la Reina Regente.</a:t>
            </a:r>
          </a:p>
          <a:p>
            <a:r>
              <a:rPr lang="es-ES" sz="2400" dirty="0"/>
              <a:t>El parque surgió en 1860 tras el derribo del primitivo baluarte de San Luis y la parte de la muralla que discurría paralelo al Puerto. Esta parte de parque que actualmente (2009) se la conoce coloquialmente como Parque Viejo, fue diseñada por José Martínez Acosta hacia 1890</a:t>
            </a:r>
          </a:p>
          <a:p>
            <a:endParaRPr lang="es-ES" dirty="0"/>
          </a:p>
        </p:txBody>
      </p:sp>
    </p:spTree>
    <p:extLst>
      <p:ext uri="{BB962C8B-B14F-4D97-AF65-F5344CB8AC3E}">
        <p14:creationId xmlns:p14="http://schemas.microsoft.com/office/powerpoint/2010/main" val="37624875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041976" cy="5543128"/>
          </a:xfrm>
        </p:spPr>
        <p:txBody>
          <a:bodyPr/>
          <a:lstStyle/>
          <a:p>
            <a:r>
              <a:rPr lang="es-ES" dirty="0"/>
              <a:t>Durante el 2010, está prevista una rehabilitación del parque que se espera esté concluida en el primer semestre del año. </a:t>
            </a:r>
          </a:p>
          <a:p>
            <a:r>
              <a:rPr lang="es-ES" dirty="0"/>
              <a:t>Entre las actuaciones previstas está la rehabilitación de pintura, colocar de nuevo mobiliario urbano, la implantación de hormigón impreso, remodelar muros, colocar de una capa de slurry sobre el carril bici, eliminar las zonas de albero (arena) cubriendo esta zona con losas u otro tipo de pavimento, eliminar los antiguos adoquines de la plaza de los Peces y dotar al parque de más zonas de juego infantil y de mayores. </a:t>
            </a:r>
          </a:p>
        </p:txBody>
      </p:sp>
    </p:spTree>
    <p:extLst>
      <p:ext uri="{BB962C8B-B14F-4D97-AF65-F5344CB8AC3E}">
        <p14:creationId xmlns:p14="http://schemas.microsoft.com/office/powerpoint/2010/main" val="33145898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041976" cy="5471120"/>
          </a:xfrm>
        </p:spPr>
        <p:txBody>
          <a:bodyPr/>
          <a:lstStyle/>
          <a:p>
            <a:r>
              <a:rPr lang="es-ES" dirty="0"/>
              <a:t>. Una vez concluido este proyecto se pretende implantar una nueva línea de microbús es en las calles del Centro Histórico. </a:t>
            </a:r>
          </a:p>
          <a:p>
            <a:r>
              <a:rPr lang="es-ES" dirty="0"/>
              <a:t>También está pendiente, desde el área de Medio Ambiente, un ambicioso proyecto de ofrecer información sobre los árboles más emblemáticos e históricos del parque. </a:t>
            </a:r>
          </a:p>
          <a:p>
            <a:r>
              <a:rPr lang="es-ES" dirty="0"/>
              <a:t>Y desde la Junta de Andalucía existen planes de declarar la zona como Bien de Interés Cultural.</a:t>
            </a:r>
          </a:p>
          <a:p>
            <a:endParaRPr lang="es-ES" dirty="0"/>
          </a:p>
        </p:txBody>
      </p:sp>
    </p:spTree>
    <p:extLst>
      <p:ext uri="{BB962C8B-B14F-4D97-AF65-F5344CB8AC3E}">
        <p14:creationId xmlns:p14="http://schemas.microsoft.com/office/powerpoint/2010/main" val="18752165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Fuente de los pece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16749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File:Parque Nicolás Salmerón fuent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8148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7133646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74735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9746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0"/>
            <a:ext cx="4000500" cy="277142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3500" y="2811041"/>
            <a:ext cx="4000500" cy="135255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3888" y="3861048"/>
            <a:ext cx="5580112" cy="2886075"/>
          </a:xfrm>
          <a:prstGeom prst="rect">
            <a:avLst/>
          </a:prstGeom>
        </p:spPr>
      </p:pic>
    </p:spTree>
    <p:extLst>
      <p:ext uri="{BB962C8B-B14F-4D97-AF65-F5344CB8AC3E}">
        <p14:creationId xmlns:p14="http://schemas.microsoft.com/office/powerpoint/2010/main" val="39972493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97576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11410246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7" y="0"/>
            <a:ext cx="443408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35151"/>
            <a:ext cx="4716016" cy="6858000"/>
          </a:xfrm>
          <a:prstGeom prst="rect">
            <a:avLst/>
          </a:prstGeom>
        </p:spPr>
      </p:pic>
    </p:spTree>
    <p:extLst>
      <p:ext uri="{BB962C8B-B14F-4D97-AF65-F5344CB8AC3E}">
        <p14:creationId xmlns:p14="http://schemas.microsoft.com/office/powerpoint/2010/main" val="26870121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84" y="0"/>
            <a:ext cx="43238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4788024" cy="6858000"/>
          </a:xfrm>
          <a:prstGeom prst="rect">
            <a:avLst/>
          </a:prstGeom>
        </p:spPr>
      </p:pic>
    </p:spTree>
    <p:extLst>
      <p:ext uri="{BB962C8B-B14F-4D97-AF65-F5344CB8AC3E}">
        <p14:creationId xmlns:p14="http://schemas.microsoft.com/office/powerpoint/2010/main" val="17433680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92873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74349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Almeria.-Faluca Almariya.</a:t>
            </a:r>
          </a:p>
        </p:txBody>
      </p:sp>
      <p:sp>
        <p:nvSpPr>
          <p:cNvPr id="3" name="2 Marcador de contenido"/>
          <p:cNvSpPr>
            <a:spLocks noGrp="1"/>
          </p:cNvSpPr>
          <p:nvPr>
            <p:ph sz="quarter" idx="1"/>
          </p:nvPr>
        </p:nvSpPr>
        <p:spPr/>
        <p:txBody>
          <a:bodyPr/>
          <a:lstStyle/>
          <a:p>
            <a:r>
              <a:rPr lang="es-ES" dirty="0"/>
              <a:t>La faluca Almariya, está en la plaza del auditorio Maestro Padilla. es una réplica de un barco hispano-musulmán de entre los siglos X y XIV. </a:t>
            </a:r>
          </a:p>
          <a:p>
            <a:r>
              <a:rPr lang="es-ES" dirty="0"/>
              <a:t>Es un sitio original y de lo más intimo.</a:t>
            </a:r>
          </a:p>
        </p:txBody>
      </p:sp>
    </p:spTree>
    <p:extLst>
      <p:ext uri="{BB962C8B-B14F-4D97-AF65-F5344CB8AC3E}">
        <p14:creationId xmlns:p14="http://schemas.microsoft.com/office/powerpoint/2010/main" val="42407789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6082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6932"/>
            <a:ext cx="446449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10416"/>
            <a:ext cx="4788024" cy="6858000"/>
          </a:xfrm>
          <a:prstGeom prst="rect">
            <a:avLst/>
          </a:prstGeom>
        </p:spPr>
      </p:pic>
    </p:spTree>
    <p:extLst>
      <p:ext uri="{BB962C8B-B14F-4D97-AF65-F5344CB8AC3E}">
        <p14:creationId xmlns:p14="http://schemas.microsoft.com/office/powerpoint/2010/main" val="42209589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63069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05538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11574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6852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39412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67539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65" y="-27765"/>
            <a:ext cx="461624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7" y="0"/>
            <a:ext cx="4524309" cy="6858000"/>
          </a:xfrm>
          <a:prstGeom prst="rect">
            <a:avLst/>
          </a:prstGeom>
        </p:spPr>
      </p:pic>
    </p:spTree>
    <p:extLst>
      <p:ext uri="{BB962C8B-B14F-4D97-AF65-F5344CB8AC3E}">
        <p14:creationId xmlns:p14="http://schemas.microsoft.com/office/powerpoint/2010/main" val="19202723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80900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54060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43531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21724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www.teleprensa.es/imgnews/Mauthasenmonumento050509b.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265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Almer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700" y="-3051175"/>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9885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Almeri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700" y="-1827213"/>
            <a:ext cx="15240000" cy="1143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75267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title"/>
          </p:nvPr>
        </p:nvSpPr>
        <p:spPr/>
        <p:txBody>
          <a:bodyPr/>
          <a:lstStyle/>
          <a:p>
            <a:r>
              <a:rPr lang="es-ES" b="1" dirty="0"/>
              <a:t>Pazo de Mariñan</a:t>
            </a:r>
          </a:p>
        </p:txBody>
      </p:sp>
      <p:sp>
        <p:nvSpPr>
          <p:cNvPr id="20483" name="2 Marcador de contenido"/>
          <p:cNvSpPr>
            <a:spLocks noGrp="1"/>
          </p:cNvSpPr>
          <p:nvPr>
            <p:ph sz="quarter" idx="1"/>
          </p:nvPr>
        </p:nvSpPr>
        <p:spPr>
          <a:xfrm>
            <a:off x="914400" y="1447800"/>
            <a:ext cx="7185992" cy="5149552"/>
          </a:xfrm>
        </p:spPr>
        <p:txBody>
          <a:bodyPr>
            <a:normAutofit fontScale="92500"/>
          </a:bodyPr>
          <a:lstStyle/>
          <a:p>
            <a:r>
              <a:rPr lang="es-ES" sz="2400" dirty="0"/>
              <a:t>El </a:t>
            </a:r>
            <a:r>
              <a:rPr lang="es-ES" sz="2400" b="1" dirty="0"/>
              <a:t>Pazo de Mariñán</a:t>
            </a:r>
            <a:r>
              <a:rPr lang="es-ES" sz="2400" dirty="0"/>
              <a:t> es un pazo del siglo XVIII, que se encuentra en el lugar de Mariñán, en el municipio coruñés de Bergondo (Galicia, España). </a:t>
            </a:r>
          </a:p>
          <a:p>
            <a:r>
              <a:rPr lang="es-ES" sz="2400" dirty="0"/>
              <a:t>Fue declarado conjunto histórico-artístico en 1972.</a:t>
            </a:r>
          </a:p>
          <a:p>
            <a:r>
              <a:rPr lang="es-ES" sz="2400" dirty="0"/>
              <a:t>Presenta elementos barrocos en su cuerpo arquitectónico y en su jardín de estilo francés.</a:t>
            </a:r>
          </a:p>
          <a:p>
            <a:r>
              <a:rPr lang="es-ES" sz="2400" dirty="0"/>
              <a:t>Tiene su origen en el siglo XV. Gómez Pérez das Mariñas, noble de la corte de Juan II de Castilla, mandó construir una defensa. Inicialmente era conocido como "Pazo de Bergondo". Gómez Pérez das Mariñas participó activamente en la Gran Guerra Irmandiña (1467-1469).</a:t>
            </a:r>
          </a:p>
          <a:p>
            <a:endParaRPr lang="es-ES" dirty="0"/>
          </a:p>
        </p:txBody>
      </p:sp>
    </p:spTree>
    <p:extLst>
      <p:ext uri="{BB962C8B-B14F-4D97-AF65-F5344CB8AC3E}">
        <p14:creationId xmlns:p14="http://schemas.microsoft.com/office/powerpoint/2010/main" val="19801480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914400" y="836613"/>
            <a:ext cx="7113984" cy="5183187"/>
          </a:xfrm>
        </p:spPr>
        <p:txBody>
          <a:bodyPr>
            <a:normAutofit lnSpcReduction="10000"/>
          </a:bodyPr>
          <a:lstStyle/>
          <a:p>
            <a:r>
              <a:rPr lang="es-ES" sz="2400" dirty="0"/>
              <a:t>Se fue heredando de padres a hijos hasta llegar a manos de Gerardo Bermúdez de Castro y Suárez de Deza, señor de Láncara. Un antepasado suyo fue Luís de Pimentel e Soutomaior, que intentó asesinar a su mujer, Inés de Ribadeneira, en las dependencias del pazo.</a:t>
            </a:r>
          </a:p>
          <a:p>
            <a:r>
              <a:rPr lang="es-ES" sz="2400" dirty="0"/>
              <a:t>Al morir Gerardo Bermúdez de Castro en 1936 sin descendencia, el pazo quedó legado a la Diputación de La Coruña para fines sociales.</a:t>
            </a:r>
          </a:p>
          <a:p>
            <a:r>
              <a:rPr lang="es-ES" sz="2400" dirty="0"/>
              <a:t> Al ser su último propietario el "Señor de Láncara", el pazo fue conocido por sus contemporáneos como "Pazo de Láncara", siendo así recordado por los vecinos de más edad.</a:t>
            </a:r>
          </a:p>
          <a:p>
            <a:endParaRPr lang="es-ES" dirty="0"/>
          </a:p>
          <a:p>
            <a:endParaRPr lang="es-ES" dirty="0"/>
          </a:p>
          <a:p>
            <a:endParaRPr lang="es-ES" dirty="0"/>
          </a:p>
        </p:txBody>
      </p:sp>
    </p:spTree>
    <p:extLst>
      <p:ext uri="{BB962C8B-B14F-4D97-AF65-F5344CB8AC3E}">
        <p14:creationId xmlns:p14="http://schemas.microsoft.com/office/powerpoint/2010/main" val="22778011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Documents and Settings\JOSE ELIAS\Escritorio\SPAIN\Pazo de Mariñan.-Puert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6391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Documents and Settings\JOSE ELIAS\Escritorio\SPAIN\Pazo de Mariñan.-Puert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8248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Documents and Settings\JOSE ELIAS\Escritorio\SPAIN\Pazo de Mariñan.-Acceso.-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9260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Documents and Settings\JOSE ELIAS\Escritorio\SPAIN\Pazo de Mariñan.-Entra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72779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C:\Documents and Settings\JOSE ELIAS\Escritorio\SPAIN\Pazo de Mariñan.-Escale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09936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JOSE ELIAS\Escritorio\SPAIN\Pazo de Mariñan.-Fuente adosa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84570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Documents and Settings\JOSE ELIAS\Escritorio\SPAIN\Pazo de Mariñan.-Fuen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67952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JOSE ELIAS\Escritorio\SPAIN\Pazo de Mariñan.-Fuente y Escale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3340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Documents and Settings\JOSE ELIAS\Escritorio\SPAIN\Pazo de Mariñan.-ESCALER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72792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Documents and Settings\JOSE ELIAS\Escritorio\SPAIN\Pazo de Mariñan.-Jard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69989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Documents and Settings\JOSE ELIAS\Escritorio\SPAIN\Pazo de Mariñan.-Parterr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80288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3" descr="C:\Documents and Settings\JOSE ELIAS\Escritorio\SPAIN\Pazo de Mariñ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13094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Documents and Settings\JOSE ELIAS\Escritorio\SPAIN\Pazo de Mariñan.-Parterr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51215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JOSE ELIAS\Escritorio\SPAIN\Pazo de Mariñan.-Bambu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52549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Documents and Settings\JOSE ELIAS\Escritorio\SPAIN\Pazo de Mariña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7785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Documents and Settings\JOSE ELIAS\Escritorio\SPAIN\Pazo de Mariñan.-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8211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Documents and Settings\JOSE ELIAS\Escritorio\SPAIN\Pazo de Mariñan.-Camelias antigu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24735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Documents and Settings\JOSE ELIAS\Escritorio\SPAIN\Pazo de Mariñan.-Cameli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346422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Documents and Settings\JOSE ELIAS\Escritorio\SPAIN\Pazo de Mariñan.-Camelia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7495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JOSE ELIAS\Escritorio\SPAIN\Pazo de Mariñan.-Camelias  antigua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446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Documents and Settings\JOSE ELIAS\Escritorio\SPAIN\Pazo de Mariñan.-Camelias fl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946109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Documents and Settings\JOSE ELIAS\Escritorio\SPAIN\Pazo de Mariñan.-Camelias flor roj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51363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Documents and Settings\JOSE ELIAS\Escritorio\SPAIN\Pazo de Mariñan.-Camelias en fl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45447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Documents and Settings\JOSE ELIAS\Escritorio\SPAIN\Pazo de Mariñan.-Camelia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2248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Documents and Settings\JOSE ELIAS\Escritorio\SPAIN\Pazo de Mariñan.-Camelia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44568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Documents and Settings\JOSE ELIAS\Escritorio\SPAIN\Pazo de Mariñan.-Camelias.-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12721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Documents and Settings\JOSE ELIAS\Escritorio\SPAIN\Pazo de Mariñan.-Musgo y fl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62221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TotalTime>
  <Words>1536</Words>
  <Application>Microsoft Office PowerPoint</Application>
  <PresentationFormat>Presentación en pantalla (4:3)</PresentationFormat>
  <Paragraphs>198</Paragraphs>
  <Slides>96</Slides>
  <Notes>82</Notes>
  <HiddenSlides>0</HiddenSlides>
  <MMClips>1</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96</vt:i4>
      </vt:variant>
    </vt:vector>
  </HeadingPairs>
  <TitlesOfParts>
    <vt:vector size="102" baseType="lpstr">
      <vt:lpstr>Arial</vt:lpstr>
      <vt:lpstr>Calibri</vt:lpstr>
      <vt:lpstr>Century Schoolbook</vt:lpstr>
      <vt:lpstr>Wingdings</vt:lpstr>
      <vt:lpstr>Wingdings 2</vt:lpstr>
      <vt:lpstr>Default Theme</vt:lpstr>
      <vt:lpstr>EUROPA.-LA VUELTA AL MUNDO EN 885 JARDINES.-ESPAÑA.-ALMERIA.-La Rambla de Belen.-.-Parque Nicolás Salmerón.-Faluca Almariya.-GALICIA.-Pazo de Mariñan.-</vt:lpstr>
      <vt:lpstr>ALMERIA.-LA RAMBLA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Almeria.-Parque Nicolás Salmerón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Almeria.-Faluca Almariya.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de Mariñan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5</cp:revision>
  <dcterms:created xsi:type="dcterms:W3CDTF">2013-09-12T03:39:00Z</dcterms:created>
  <dcterms:modified xsi:type="dcterms:W3CDTF">2018-03-10T08:08:23Z</dcterms:modified>
</cp:coreProperties>
</file>