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42096"/>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788834-7DEA-4FCC-9335-12E850E166AE}"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9B0BF4-2658-4D14-8BFD-40505B2D4944}" type="slidenum">
              <a:rPr lang="es-ES" smtClean="0"/>
              <a:t>‹Nº›</a:t>
            </a:fld>
            <a:endParaRPr lang="es-ES" dirty="0"/>
          </a:p>
        </p:txBody>
      </p:sp>
    </p:spTree>
    <p:extLst>
      <p:ext uri="{BB962C8B-B14F-4D97-AF65-F5344CB8AC3E}">
        <p14:creationId xmlns:p14="http://schemas.microsoft.com/office/powerpoint/2010/main" val="6716705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Fuente de Hercule y Fuente de Apolo</a:t>
            </a:r>
          </a:p>
        </p:txBody>
      </p:sp>
      <p:sp>
        <p:nvSpPr>
          <p:cNvPr id="4" name="3 Marcador de número de diapositiva"/>
          <p:cNvSpPr>
            <a:spLocks noGrp="1"/>
          </p:cNvSpPr>
          <p:nvPr>
            <p:ph type="sldNum" sz="quarter" idx="5"/>
          </p:nvPr>
        </p:nvSpPr>
        <p:spPr/>
        <p:txBody>
          <a:bodyPr/>
          <a:lstStyle/>
          <a:p>
            <a:pPr>
              <a:defRPr/>
            </a:pPr>
            <a:fld id="{61752543-E77C-4A99-9040-5F40FB04A6E1}"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Fuente del Niño de la Espina</a:t>
            </a:r>
          </a:p>
        </p:txBody>
      </p:sp>
      <p:sp>
        <p:nvSpPr>
          <p:cNvPr id="4" name="3 Marcador de número de diapositiva"/>
          <p:cNvSpPr>
            <a:spLocks noGrp="1"/>
          </p:cNvSpPr>
          <p:nvPr>
            <p:ph type="sldNum" sz="quarter" idx="5"/>
          </p:nvPr>
        </p:nvSpPr>
        <p:spPr/>
        <p:txBody>
          <a:bodyPr/>
          <a:lstStyle/>
          <a:p>
            <a:pPr>
              <a:defRPr/>
            </a:pPr>
            <a:fld id="{25E9C288-7910-419E-AC96-AAE3802BD56B}"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Fuente de Venus y Fuente de Baco.-detalles</a:t>
            </a:r>
          </a:p>
        </p:txBody>
      </p:sp>
      <p:sp>
        <p:nvSpPr>
          <p:cNvPr id="4" name="3 Marcador de número de diapositiva"/>
          <p:cNvSpPr>
            <a:spLocks noGrp="1"/>
          </p:cNvSpPr>
          <p:nvPr>
            <p:ph type="sldNum" sz="quarter" idx="5"/>
          </p:nvPr>
        </p:nvSpPr>
        <p:spPr/>
        <p:txBody>
          <a:bodyPr/>
          <a:lstStyle/>
          <a:p>
            <a:pPr>
              <a:defRPr/>
            </a:pPr>
            <a:fld id="{C6C4C887-B99E-4869-869A-B8563B6278BD}"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Fuente de Narciso y Jarron</a:t>
            </a:r>
          </a:p>
        </p:txBody>
      </p:sp>
      <p:sp>
        <p:nvSpPr>
          <p:cNvPr id="4" name="3 Marcador de número de diapositiva"/>
          <p:cNvSpPr>
            <a:spLocks noGrp="1"/>
          </p:cNvSpPr>
          <p:nvPr>
            <p:ph type="sldNum" sz="quarter" idx="5"/>
          </p:nvPr>
        </p:nvSpPr>
        <p:spPr/>
        <p:txBody>
          <a:bodyPr/>
          <a:lstStyle/>
          <a:p>
            <a:pPr>
              <a:defRPr/>
            </a:pPr>
            <a:fld id="{925F70E1-8B00-49DF-B434-B87BF29E3F1F}"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Fuente de Apòlo</a:t>
            </a:r>
          </a:p>
        </p:txBody>
      </p:sp>
      <p:sp>
        <p:nvSpPr>
          <p:cNvPr id="4" name="3 Marcador de número de diapositiva"/>
          <p:cNvSpPr>
            <a:spLocks noGrp="1"/>
          </p:cNvSpPr>
          <p:nvPr>
            <p:ph type="sldNum" sz="quarter" idx="5"/>
          </p:nvPr>
        </p:nvSpPr>
        <p:spPr/>
        <p:txBody>
          <a:bodyPr/>
          <a:lstStyle/>
          <a:p>
            <a:pPr>
              <a:defRPr/>
            </a:pPr>
            <a:fld id="{BE46EAD6-DB4B-44B8-A4D4-C742F3EC298C}"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Estanque de los Chinescos</a:t>
            </a:r>
          </a:p>
        </p:txBody>
      </p:sp>
      <p:sp>
        <p:nvSpPr>
          <p:cNvPr id="4" name="3 Marcador de número de diapositiva"/>
          <p:cNvSpPr>
            <a:spLocks noGrp="1"/>
          </p:cNvSpPr>
          <p:nvPr>
            <p:ph type="sldNum" sz="quarter" idx="5"/>
          </p:nvPr>
        </p:nvSpPr>
        <p:spPr/>
        <p:txBody>
          <a:bodyPr/>
          <a:lstStyle/>
          <a:p>
            <a:pPr>
              <a:defRPr/>
            </a:pPr>
            <a:fld id="{D9A62843-1CD8-442B-B100-B9F8FC76A581}"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del Principe.-Casa del Labrador</a:t>
            </a:r>
          </a:p>
        </p:txBody>
      </p:sp>
      <p:sp>
        <p:nvSpPr>
          <p:cNvPr id="4" name="3 Marcador de número de diapositiva"/>
          <p:cNvSpPr>
            <a:spLocks noGrp="1"/>
          </p:cNvSpPr>
          <p:nvPr>
            <p:ph type="sldNum" sz="quarter" idx="5"/>
          </p:nvPr>
        </p:nvSpPr>
        <p:spPr/>
        <p:txBody>
          <a:bodyPr/>
          <a:lstStyle/>
          <a:p>
            <a:pPr>
              <a:defRPr/>
            </a:pPr>
            <a:fld id="{0D2CE206-DB63-48C5-93F5-9840C1CC3EC2}"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Jardines de Aranjuez</a:t>
            </a:r>
          </a:p>
          <a:p>
            <a:endParaRPr lang="es-ES" dirty="0"/>
          </a:p>
        </p:txBody>
      </p:sp>
      <p:sp>
        <p:nvSpPr>
          <p:cNvPr id="4" name="3 Marcador de número de diapositiva"/>
          <p:cNvSpPr>
            <a:spLocks noGrp="1"/>
          </p:cNvSpPr>
          <p:nvPr>
            <p:ph type="sldNum" sz="quarter" idx="5"/>
          </p:nvPr>
        </p:nvSpPr>
        <p:spPr/>
        <p:txBody>
          <a:bodyPr/>
          <a:lstStyle/>
          <a:p>
            <a:pPr>
              <a:defRPr/>
            </a:pPr>
            <a:fld id="{E87C52DE-F20A-4DF9-A3C6-F526F617BB12}"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Jardines de Aranjuez</a:t>
            </a:r>
          </a:p>
        </p:txBody>
      </p:sp>
      <p:sp>
        <p:nvSpPr>
          <p:cNvPr id="4" name="3 Marcador de número de diapositiva"/>
          <p:cNvSpPr>
            <a:spLocks noGrp="1"/>
          </p:cNvSpPr>
          <p:nvPr>
            <p:ph type="sldNum" sz="quarter" idx="5"/>
          </p:nvPr>
        </p:nvSpPr>
        <p:spPr/>
        <p:txBody>
          <a:bodyPr/>
          <a:lstStyle/>
          <a:p>
            <a:pPr>
              <a:defRPr/>
            </a:pPr>
            <a:fld id="{CB213C5C-1151-4DA3-9F9D-495E260597C4}"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Presa de regulacion</a:t>
            </a:r>
          </a:p>
        </p:txBody>
      </p:sp>
      <p:sp>
        <p:nvSpPr>
          <p:cNvPr id="78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F495FDC-42F7-41C1-B530-94E7CB27958E}"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Presa de regulacion</a:t>
            </a:r>
          </a:p>
        </p:txBody>
      </p:sp>
      <p:sp>
        <p:nvSpPr>
          <p:cNvPr id="79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07CA293-B22A-41D8-8429-1DE232F6190B}"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Jardines de Aranjuez</a:t>
            </a:r>
          </a:p>
          <a:p>
            <a:endParaRPr lang="es-ES" dirty="0"/>
          </a:p>
        </p:txBody>
      </p:sp>
      <p:sp>
        <p:nvSpPr>
          <p:cNvPr id="4" name="3 Marcador de número de diapositiva"/>
          <p:cNvSpPr>
            <a:spLocks noGrp="1"/>
          </p:cNvSpPr>
          <p:nvPr>
            <p:ph type="sldNum" sz="quarter" idx="5"/>
          </p:nvPr>
        </p:nvSpPr>
        <p:spPr/>
        <p:txBody>
          <a:bodyPr/>
          <a:lstStyle/>
          <a:p>
            <a:pPr>
              <a:defRPr/>
            </a:pPr>
            <a:fld id="{4812261C-8A45-4DED-B622-7DFB094B2E2F}"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Jardines de Aranjuez</a:t>
            </a:r>
          </a:p>
          <a:p>
            <a:endParaRPr lang="es-ES" dirty="0"/>
          </a:p>
        </p:txBody>
      </p:sp>
      <p:sp>
        <p:nvSpPr>
          <p:cNvPr id="4" name="3 Marcador de número de diapositiva"/>
          <p:cNvSpPr>
            <a:spLocks noGrp="1"/>
          </p:cNvSpPr>
          <p:nvPr>
            <p:ph type="sldNum" sz="quarter" idx="5"/>
          </p:nvPr>
        </p:nvSpPr>
        <p:spPr/>
        <p:txBody>
          <a:bodyPr/>
          <a:lstStyle/>
          <a:p>
            <a:pPr>
              <a:defRPr/>
            </a:pPr>
            <a:fld id="{927F379A-3285-473C-857D-7D1F11315EAD}"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Jardines de Aranjuez</a:t>
            </a:r>
          </a:p>
          <a:p>
            <a:endParaRPr lang="es-ES" dirty="0"/>
          </a:p>
        </p:txBody>
      </p:sp>
      <p:sp>
        <p:nvSpPr>
          <p:cNvPr id="4" name="3 Marcador de número de diapositiva"/>
          <p:cNvSpPr>
            <a:spLocks noGrp="1"/>
          </p:cNvSpPr>
          <p:nvPr>
            <p:ph type="sldNum" sz="quarter" idx="5"/>
          </p:nvPr>
        </p:nvSpPr>
        <p:spPr/>
        <p:txBody>
          <a:bodyPr/>
          <a:lstStyle/>
          <a:p>
            <a:pPr>
              <a:defRPr/>
            </a:pPr>
            <a:fld id="{148D17D1-A9DD-4FC0-B8A8-A3C65CD2CDD3}"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Jardines de Aranjuez</a:t>
            </a:r>
          </a:p>
          <a:p>
            <a:endParaRPr lang="es-ES" dirty="0"/>
          </a:p>
        </p:txBody>
      </p:sp>
      <p:sp>
        <p:nvSpPr>
          <p:cNvPr id="4" name="3 Marcador de número de diapositiva"/>
          <p:cNvSpPr>
            <a:spLocks noGrp="1"/>
          </p:cNvSpPr>
          <p:nvPr>
            <p:ph type="sldNum" sz="quarter" idx="5"/>
          </p:nvPr>
        </p:nvSpPr>
        <p:spPr/>
        <p:txBody>
          <a:bodyPr/>
          <a:lstStyle/>
          <a:p>
            <a:pPr>
              <a:defRPr/>
            </a:pPr>
            <a:fld id="{16013234-802E-4362-BB63-B720094BFCF4}"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Jardines de Aranjuez</a:t>
            </a:r>
          </a:p>
          <a:p>
            <a:endParaRPr lang="es-ES" dirty="0"/>
          </a:p>
        </p:txBody>
      </p:sp>
      <p:sp>
        <p:nvSpPr>
          <p:cNvPr id="4" name="3 Marcador de número de diapositiva"/>
          <p:cNvSpPr>
            <a:spLocks noGrp="1"/>
          </p:cNvSpPr>
          <p:nvPr>
            <p:ph type="sldNum" sz="quarter" idx="5"/>
          </p:nvPr>
        </p:nvSpPr>
        <p:spPr/>
        <p:txBody>
          <a:bodyPr/>
          <a:lstStyle/>
          <a:p>
            <a:pPr>
              <a:defRPr/>
            </a:pPr>
            <a:fld id="{7F952F75-849B-4F55-B89F-6D933DCBEEDF}"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Fuente de Hercules e Hidra</a:t>
            </a:r>
          </a:p>
        </p:txBody>
      </p:sp>
      <p:sp>
        <p:nvSpPr>
          <p:cNvPr id="4" name="3 Marcador de número de diapositiva"/>
          <p:cNvSpPr>
            <a:spLocks noGrp="1"/>
          </p:cNvSpPr>
          <p:nvPr>
            <p:ph type="sldNum" sz="quarter" idx="5"/>
          </p:nvPr>
        </p:nvSpPr>
        <p:spPr/>
        <p:txBody>
          <a:bodyPr/>
          <a:lstStyle/>
          <a:p>
            <a:pPr>
              <a:defRPr/>
            </a:pPr>
            <a:fld id="{AFBE7071-9E52-4BB6-B755-EBC824A26894}"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 la Isla.-Fuente de Hercules y Andria</a:t>
            </a:r>
          </a:p>
        </p:txBody>
      </p:sp>
      <p:sp>
        <p:nvSpPr>
          <p:cNvPr id="4" name="3 Marcador de número de diapositiva"/>
          <p:cNvSpPr>
            <a:spLocks noGrp="1"/>
          </p:cNvSpPr>
          <p:nvPr>
            <p:ph type="sldNum" sz="quarter" idx="5"/>
          </p:nvPr>
        </p:nvSpPr>
        <p:spPr/>
        <p:txBody>
          <a:bodyPr/>
          <a:lstStyle/>
          <a:p>
            <a:pPr>
              <a:defRPr/>
            </a:pPr>
            <a:fld id="{8EF81C72-E167-4F80-A308-0E35FE48B5FB}"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Fuente de Hercules e Hidra</a:t>
            </a:r>
          </a:p>
        </p:txBody>
      </p:sp>
      <p:sp>
        <p:nvSpPr>
          <p:cNvPr id="87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8F861D-7FC9-48F2-9F1C-D3D36EC64DB8}"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Fuente de Hercules</a:t>
            </a:r>
          </a:p>
        </p:txBody>
      </p:sp>
      <p:sp>
        <p:nvSpPr>
          <p:cNvPr id="4" name="3 Marcador de número de diapositiva"/>
          <p:cNvSpPr>
            <a:spLocks noGrp="1"/>
          </p:cNvSpPr>
          <p:nvPr>
            <p:ph type="sldNum" sz="quarter" idx="5"/>
          </p:nvPr>
        </p:nvSpPr>
        <p:spPr/>
        <p:txBody>
          <a:bodyPr/>
          <a:lstStyle/>
          <a:p>
            <a:pPr>
              <a:defRPr/>
            </a:pPr>
            <a:fld id="{979B2F24-1600-4AF4-8D64-8E10DB5A26D9}"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Fuente de Hercules</a:t>
            </a:r>
          </a:p>
        </p:txBody>
      </p:sp>
      <p:sp>
        <p:nvSpPr>
          <p:cNvPr id="4" name="3 Marcador de número de diapositiva"/>
          <p:cNvSpPr>
            <a:spLocks noGrp="1"/>
          </p:cNvSpPr>
          <p:nvPr>
            <p:ph type="sldNum" sz="quarter" idx="5"/>
          </p:nvPr>
        </p:nvSpPr>
        <p:spPr/>
        <p:txBody>
          <a:bodyPr/>
          <a:lstStyle/>
          <a:p>
            <a:pPr>
              <a:defRPr/>
            </a:pPr>
            <a:fld id="{C46B5E60-781B-4799-9E93-55DC39D38994}"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Fuente de Apolo</a:t>
            </a:r>
          </a:p>
        </p:txBody>
      </p:sp>
      <p:sp>
        <p:nvSpPr>
          <p:cNvPr id="4" name="3 Marcador de número de diapositiva"/>
          <p:cNvSpPr>
            <a:spLocks noGrp="1"/>
          </p:cNvSpPr>
          <p:nvPr>
            <p:ph type="sldNum" sz="quarter" idx="5"/>
          </p:nvPr>
        </p:nvSpPr>
        <p:spPr/>
        <p:txBody>
          <a:bodyPr/>
          <a:lstStyle/>
          <a:p>
            <a:pPr>
              <a:defRPr/>
            </a:pPr>
            <a:fld id="{04A89D10-26AD-4D00-9CED-35D4154BFC59}"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Jadin de la Isla..-Fuente del Espinario</a:t>
            </a:r>
          </a:p>
        </p:txBody>
      </p:sp>
      <p:sp>
        <p:nvSpPr>
          <p:cNvPr id="4" name="3 Marcador de número de diapositiva"/>
          <p:cNvSpPr>
            <a:spLocks noGrp="1"/>
          </p:cNvSpPr>
          <p:nvPr>
            <p:ph type="sldNum" sz="quarter" idx="5"/>
          </p:nvPr>
        </p:nvSpPr>
        <p:spPr/>
        <p:txBody>
          <a:bodyPr/>
          <a:lstStyle/>
          <a:p>
            <a:pPr>
              <a:defRPr/>
            </a:pPr>
            <a:fld id="{88FDC72C-689C-4AC1-A97D-85563CD9C87D}"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Fuente del Espinario</a:t>
            </a:r>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EDABA0A-5570-493F-AA22-4F8568F92FF7}"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Fuente del Espinario</a:t>
            </a:r>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6AC1A7A-EE56-4411-93CB-FB7001E18C75}"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Jardines de la Isla.-Fuente del Espinario.-Otoño</a:t>
            </a:r>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523F8E-0AA6-4EBF-A465-E7403BD38844}"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Banco</a:t>
            </a:r>
          </a:p>
        </p:txBody>
      </p:sp>
      <p:sp>
        <p:nvSpPr>
          <p:cNvPr id="97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31284F5-0D65-4252-B7C3-EC787143B5A4}"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la Isla</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11CB05D-7AA4-421F-BD9D-C430AD1007D5}"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Baco</a:t>
            </a:r>
          </a:p>
        </p:txBody>
      </p:sp>
      <p:sp>
        <p:nvSpPr>
          <p:cNvPr id="96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46F4630-E45B-4770-840C-64397558A5CA}"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Fuente del Dios Baco</a:t>
            </a:r>
          </a:p>
        </p:txBody>
      </p:sp>
      <p:sp>
        <p:nvSpPr>
          <p:cNvPr id="117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892FB7-3A56-4B3E-9595-B0EA994144B8}"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Fuente de Apolo</a:t>
            </a:r>
          </a:p>
        </p:txBody>
      </p:sp>
      <p:sp>
        <p:nvSpPr>
          <p:cNvPr id="93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DF54A7F-C341-49B4-AC79-6FD63DB30DCE}"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Fuente de Diana</a:t>
            </a:r>
          </a:p>
        </p:txBody>
      </p:sp>
      <p:sp>
        <p:nvSpPr>
          <p:cNvPr id="81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ACD0E99-F9AA-4D94-83AB-04F22C0E9E05}"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la Isla</a:t>
            </a:r>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67316F2-7469-4C1B-A5AE-EF3300930A6C}"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la Isla</a:t>
            </a:r>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148CC00-695B-4987-A215-449E473972CC}"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Hercules y Andria</a:t>
            </a:r>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600CFD9-4F8D-4BDB-A83D-4B1F939DEC74}"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la Isla.-Otoño</a:t>
            </a:r>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833902B-8845-4763-AAD9-4095E1ECE90D}"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Otoño</a:t>
            </a:r>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43E1C29-125D-4CF1-B615-BB8F3DF8E6F3}"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Otoño</a:t>
            </a:r>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8AAE2CF-8866-44A3-8A5F-3524CC2B1615}"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Fuente</a:t>
            </a:r>
          </a:p>
        </p:txBody>
      </p:sp>
      <p:sp>
        <p:nvSpPr>
          <p:cNvPr id="4" name="3 Marcador de número de diapositiva"/>
          <p:cNvSpPr>
            <a:spLocks noGrp="1"/>
          </p:cNvSpPr>
          <p:nvPr>
            <p:ph type="sldNum" sz="quarter" idx="5"/>
          </p:nvPr>
        </p:nvSpPr>
        <p:spPr/>
        <p:txBody>
          <a:bodyPr/>
          <a:lstStyle/>
          <a:p>
            <a:pPr>
              <a:defRPr/>
            </a:pPr>
            <a:fld id="{158B498A-37FF-463F-B187-EF184B5A328E}"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Fuente de Hercules</a:t>
            </a:r>
          </a:p>
        </p:txBody>
      </p:sp>
      <p:sp>
        <p:nvSpPr>
          <p:cNvPr id="86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9F65930-D661-4926-8A0B-D6EDC944A2E9}"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 la Isla</a:t>
            </a:r>
          </a:p>
        </p:txBody>
      </p:sp>
      <p:sp>
        <p:nvSpPr>
          <p:cNvPr id="4" name="3 Marcador de número de diapositiva"/>
          <p:cNvSpPr>
            <a:spLocks noGrp="1"/>
          </p:cNvSpPr>
          <p:nvPr>
            <p:ph type="sldNum" sz="quarter" idx="5"/>
          </p:nvPr>
        </p:nvSpPr>
        <p:spPr/>
        <p:txBody>
          <a:bodyPr/>
          <a:lstStyle/>
          <a:p>
            <a:pPr>
              <a:defRPr/>
            </a:pPr>
            <a:fld id="{97E42820-CD9B-4049-9BBB-FB49A592D211}"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 la Isla.-Platanos</a:t>
            </a:r>
          </a:p>
        </p:txBody>
      </p:sp>
      <p:sp>
        <p:nvSpPr>
          <p:cNvPr id="4" name="3 Marcador de número de diapositiva"/>
          <p:cNvSpPr>
            <a:spLocks noGrp="1"/>
          </p:cNvSpPr>
          <p:nvPr>
            <p:ph type="sldNum" sz="quarter" idx="5"/>
          </p:nvPr>
        </p:nvSpPr>
        <p:spPr/>
        <p:txBody>
          <a:bodyPr/>
          <a:lstStyle/>
          <a:p>
            <a:pPr>
              <a:defRPr/>
            </a:pPr>
            <a:fld id="{CB4FA2D0-E3EF-431C-99DD-CC326831B6F6}"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 la Isla</a:t>
            </a:r>
          </a:p>
        </p:txBody>
      </p:sp>
      <p:sp>
        <p:nvSpPr>
          <p:cNvPr id="4" name="3 Marcador de número de diapositiva"/>
          <p:cNvSpPr>
            <a:spLocks noGrp="1"/>
          </p:cNvSpPr>
          <p:nvPr>
            <p:ph type="sldNum" sz="quarter" idx="5"/>
          </p:nvPr>
        </p:nvSpPr>
        <p:spPr/>
        <p:txBody>
          <a:bodyPr/>
          <a:lstStyle/>
          <a:p>
            <a:pPr>
              <a:defRPr/>
            </a:pPr>
            <a:fld id="{8A4ADBC0-4B07-4593-AA60-336BC2EF8B47}"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 la Isla</a:t>
            </a:r>
          </a:p>
        </p:txBody>
      </p:sp>
      <p:sp>
        <p:nvSpPr>
          <p:cNvPr id="4" name="3 Marcador de número de diapositiva"/>
          <p:cNvSpPr>
            <a:spLocks noGrp="1"/>
          </p:cNvSpPr>
          <p:nvPr>
            <p:ph type="sldNum" sz="quarter" idx="5"/>
          </p:nvPr>
        </p:nvSpPr>
        <p:spPr/>
        <p:txBody>
          <a:bodyPr/>
          <a:lstStyle/>
          <a:p>
            <a:pPr>
              <a:defRPr/>
            </a:pPr>
            <a:fld id="{5613456B-500A-4D87-BC2A-82D716D62B8D}"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 la Isla</a:t>
            </a:r>
          </a:p>
        </p:txBody>
      </p:sp>
      <p:sp>
        <p:nvSpPr>
          <p:cNvPr id="4" name="3 Marcador de número de diapositiva"/>
          <p:cNvSpPr>
            <a:spLocks noGrp="1"/>
          </p:cNvSpPr>
          <p:nvPr>
            <p:ph type="sldNum" sz="quarter" idx="5"/>
          </p:nvPr>
        </p:nvSpPr>
        <p:spPr/>
        <p:txBody>
          <a:bodyPr/>
          <a:lstStyle/>
          <a:p>
            <a:pPr>
              <a:defRPr/>
            </a:pPr>
            <a:fld id="{9ECC7270-D452-4D32-AAE6-F9296D1996A0}"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Platanos</a:t>
            </a:r>
          </a:p>
        </p:txBody>
      </p:sp>
      <p:sp>
        <p:nvSpPr>
          <p:cNvPr id="4" name="3 Marcador de número de diapositiva"/>
          <p:cNvSpPr>
            <a:spLocks noGrp="1"/>
          </p:cNvSpPr>
          <p:nvPr>
            <p:ph type="sldNum" sz="quarter" idx="5"/>
          </p:nvPr>
        </p:nvSpPr>
        <p:spPr/>
        <p:txBody>
          <a:bodyPr/>
          <a:lstStyle/>
          <a:p>
            <a:pPr>
              <a:defRPr/>
            </a:pPr>
            <a:fld id="{52AC8F4F-C12D-42D0-B897-493116329BBD}"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la Isla.-Pajarera</a:t>
            </a:r>
          </a:p>
        </p:txBody>
      </p:sp>
      <p:sp>
        <p:nvSpPr>
          <p:cNvPr id="77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5E2BB3-BFFF-461E-9383-24D976CE17CB}"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Paseo de Platanos</a:t>
            </a:r>
          </a:p>
        </p:txBody>
      </p:sp>
      <p:sp>
        <p:nvSpPr>
          <p:cNvPr id="4" name="3 Marcador de número de diapositiva"/>
          <p:cNvSpPr>
            <a:spLocks noGrp="1"/>
          </p:cNvSpPr>
          <p:nvPr>
            <p:ph type="sldNum" sz="quarter" idx="5"/>
          </p:nvPr>
        </p:nvSpPr>
        <p:spPr/>
        <p:txBody>
          <a:bodyPr/>
          <a:lstStyle/>
          <a:p>
            <a:pPr>
              <a:defRPr/>
            </a:pPr>
            <a:fld id="{6740CD2D-2018-468B-BBE4-593070A1B5B6}"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Jardines de Aranjuez</a:t>
            </a:r>
          </a:p>
          <a:p>
            <a:endParaRPr lang="es-ES" dirty="0"/>
          </a:p>
        </p:txBody>
      </p:sp>
      <p:sp>
        <p:nvSpPr>
          <p:cNvPr id="4" name="3 Marcador de número de diapositiva"/>
          <p:cNvSpPr>
            <a:spLocks noGrp="1"/>
          </p:cNvSpPr>
          <p:nvPr>
            <p:ph type="sldNum" sz="quarter" idx="5"/>
          </p:nvPr>
        </p:nvSpPr>
        <p:spPr/>
        <p:txBody>
          <a:bodyPr/>
          <a:lstStyle/>
          <a:p>
            <a:pPr>
              <a:defRPr/>
            </a:pPr>
            <a:fld id="{12F65A8D-EC32-4B0C-9C6E-7964D3361CEF}"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Entrada Jardin del Principe</a:t>
            </a:r>
          </a:p>
        </p:txBody>
      </p:sp>
      <p:sp>
        <p:nvSpPr>
          <p:cNvPr id="4" name="3 Marcador de número de diapositiva"/>
          <p:cNvSpPr>
            <a:spLocks noGrp="1"/>
          </p:cNvSpPr>
          <p:nvPr>
            <p:ph type="sldNum" sz="quarter" idx="5"/>
          </p:nvPr>
        </p:nvSpPr>
        <p:spPr/>
        <p:txBody>
          <a:bodyPr/>
          <a:lstStyle/>
          <a:p>
            <a:pPr>
              <a:defRPr/>
            </a:pPr>
            <a:fld id="{A325AC5D-7D17-48D4-8AF1-1E15C2C7775D}"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 del Principe</a:t>
            </a:r>
          </a:p>
        </p:txBody>
      </p:sp>
      <p:sp>
        <p:nvSpPr>
          <p:cNvPr id="4" name="3 Marcador de número de diapositiva"/>
          <p:cNvSpPr>
            <a:spLocks noGrp="1"/>
          </p:cNvSpPr>
          <p:nvPr>
            <p:ph type="sldNum" sz="quarter" idx="5"/>
          </p:nvPr>
        </p:nvSpPr>
        <p:spPr/>
        <p:txBody>
          <a:bodyPr/>
          <a:lstStyle/>
          <a:p>
            <a:pPr>
              <a:defRPr/>
            </a:pPr>
            <a:fld id="{0054EBA8-64F1-430A-8AB2-3589A0655AD0}"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 del Principe</a:t>
            </a:r>
          </a:p>
        </p:txBody>
      </p:sp>
      <p:sp>
        <p:nvSpPr>
          <p:cNvPr id="4" name="3 Marcador de número de diapositiva"/>
          <p:cNvSpPr>
            <a:spLocks noGrp="1"/>
          </p:cNvSpPr>
          <p:nvPr>
            <p:ph type="sldNum" sz="quarter" idx="5"/>
          </p:nvPr>
        </p:nvSpPr>
        <p:spPr/>
        <p:txBody>
          <a:bodyPr/>
          <a:lstStyle/>
          <a:p>
            <a:pPr>
              <a:defRPr/>
            </a:pPr>
            <a:fld id="{99A94F9F-07A8-48EA-864D-68CFC759ED1B}"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 del Principe</a:t>
            </a:r>
          </a:p>
        </p:txBody>
      </p:sp>
      <p:sp>
        <p:nvSpPr>
          <p:cNvPr id="4" name="3 Marcador de número de diapositiva"/>
          <p:cNvSpPr>
            <a:spLocks noGrp="1"/>
          </p:cNvSpPr>
          <p:nvPr>
            <p:ph type="sldNum" sz="quarter" idx="5"/>
          </p:nvPr>
        </p:nvSpPr>
        <p:spPr/>
        <p:txBody>
          <a:bodyPr/>
          <a:lstStyle/>
          <a:p>
            <a:pPr>
              <a:defRPr/>
            </a:pPr>
            <a:fld id="{F8101C86-A947-49DD-81EC-5257DB17AC86}"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Fuente de Narciso</a:t>
            </a:r>
          </a:p>
        </p:txBody>
      </p:sp>
      <p:sp>
        <p:nvSpPr>
          <p:cNvPr id="4" name="3 Marcador de número de diapositiva"/>
          <p:cNvSpPr>
            <a:spLocks noGrp="1"/>
          </p:cNvSpPr>
          <p:nvPr>
            <p:ph type="sldNum" sz="quarter" idx="5"/>
          </p:nvPr>
        </p:nvSpPr>
        <p:spPr/>
        <p:txBody>
          <a:bodyPr/>
          <a:lstStyle/>
          <a:p>
            <a:pPr>
              <a:defRPr/>
            </a:pPr>
            <a:fld id="{BEACBC7F-8937-4055-AD9B-51124781D530}"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Jardines de Aranjuez</a:t>
            </a:r>
          </a:p>
          <a:p>
            <a:endParaRPr lang="es-ES" dirty="0"/>
          </a:p>
        </p:txBody>
      </p:sp>
      <p:sp>
        <p:nvSpPr>
          <p:cNvPr id="4" name="3 Marcador de número de diapositiva"/>
          <p:cNvSpPr>
            <a:spLocks noGrp="1"/>
          </p:cNvSpPr>
          <p:nvPr>
            <p:ph type="sldNum" sz="quarter" idx="5"/>
          </p:nvPr>
        </p:nvSpPr>
        <p:spPr/>
        <p:txBody>
          <a:bodyPr/>
          <a:lstStyle/>
          <a:p>
            <a:pPr>
              <a:defRPr/>
            </a:pPr>
            <a:fld id="{5E4BCF51-1554-49FE-A324-26B78B403670}"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Fuente de Apolo</a:t>
            </a:r>
          </a:p>
        </p:txBody>
      </p:sp>
      <p:sp>
        <p:nvSpPr>
          <p:cNvPr id="4" name="3 Marcador de número de diapositiva"/>
          <p:cNvSpPr>
            <a:spLocks noGrp="1"/>
          </p:cNvSpPr>
          <p:nvPr>
            <p:ph type="sldNum" sz="quarter" idx="5"/>
          </p:nvPr>
        </p:nvSpPr>
        <p:spPr/>
        <p:txBody>
          <a:bodyPr/>
          <a:lstStyle/>
          <a:p>
            <a:pPr>
              <a:defRPr/>
            </a:pPr>
            <a:fld id="{9885E143-84F8-4E65-9E92-424BF74629F3}"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Paseo de Platanos</a:t>
            </a:r>
          </a:p>
        </p:txBody>
      </p:sp>
      <p:sp>
        <p:nvSpPr>
          <p:cNvPr id="4" name="3 Marcador de número de diapositiva"/>
          <p:cNvSpPr>
            <a:spLocks noGrp="1"/>
          </p:cNvSpPr>
          <p:nvPr>
            <p:ph type="sldNum" sz="quarter" idx="5"/>
          </p:nvPr>
        </p:nvSpPr>
        <p:spPr/>
        <p:txBody>
          <a:bodyPr/>
          <a:lstStyle/>
          <a:p>
            <a:pPr>
              <a:defRPr/>
            </a:pPr>
            <a:fld id="{345C3A31-AB20-492B-B9AC-0FD5B0D13612}"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Estanque de los Chinescos</a:t>
            </a:r>
          </a:p>
        </p:txBody>
      </p:sp>
      <p:sp>
        <p:nvSpPr>
          <p:cNvPr id="4" name="3 Marcador de número de diapositiva"/>
          <p:cNvSpPr>
            <a:spLocks noGrp="1"/>
          </p:cNvSpPr>
          <p:nvPr>
            <p:ph type="sldNum" sz="quarter" idx="5"/>
          </p:nvPr>
        </p:nvSpPr>
        <p:spPr/>
        <p:txBody>
          <a:bodyPr/>
          <a:lstStyle/>
          <a:p>
            <a:pPr>
              <a:defRPr/>
            </a:pPr>
            <a:fld id="{340EAE0F-168A-4375-996D-3F5472CD09FB}"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Jardines de Aranjuez</a:t>
            </a:r>
          </a:p>
          <a:p>
            <a:endParaRPr lang="es-ES" dirty="0"/>
          </a:p>
        </p:txBody>
      </p:sp>
      <p:sp>
        <p:nvSpPr>
          <p:cNvPr id="4" name="3 Marcador de número de diapositiva"/>
          <p:cNvSpPr>
            <a:spLocks noGrp="1"/>
          </p:cNvSpPr>
          <p:nvPr>
            <p:ph type="sldNum" sz="quarter" idx="5"/>
          </p:nvPr>
        </p:nvSpPr>
        <p:spPr/>
        <p:txBody>
          <a:bodyPr/>
          <a:lstStyle/>
          <a:p>
            <a:pPr>
              <a:defRPr/>
            </a:pPr>
            <a:fld id="{DD50405B-188F-447E-A8C6-9C84B2F315A1}"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Sauce lloron</a:t>
            </a:r>
          </a:p>
        </p:txBody>
      </p:sp>
      <p:sp>
        <p:nvSpPr>
          <p:cNvPr id="4" name="3 Marcador de número de diapositiva"/>
          <p:cNvSpPr>
            <a:spLocks noGrp="1"/>
          </p:cNvSpPr>
          <p:nvPr>
            <p:ph type="sldNum" sz="quarter" idx="5"/>
          </p:nvPr>
        </p:nvSpPr>
        <p:spPr/>
        <p:txBody>
          <a:bodyPr/>
          <a:lstStyle/>
          <a:p>
            <a:pPr>
              <a:defRPr/>
            </a:pPr>
            <a:fld id="{71AC77AC-83EA-4F71-89AF-8C835AD53255}"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Casa del Labrador</a:t>
            </a:r>
          </a:p>
        </p:txBody>
      </p:sp>
      <p:sp>
        <p:nvSpPr>
          <p:cNvPr id="4" name="3 Marcador de número de diapositiva"/>
          <p:cNvSpPr>
            <a:spLocks noGrp="1"/>
          </p:cNvSpPr>
          <p:nvPr>
            <p:ph type="sldNum" sz="quarter" idx="5"/>
          </p:nvPr>
        </p:nvSpPr>
        <p:spPr/>
        <p:txBody>
          <a:bodyPr/>
          <a:lstStyle/>
          <a:p>
            <a:pPr>
              <a:defRPr/>
            </a:pPr>
            <a:fld id="{48B5B214-7874-48F4-B2C3-F18E58A83338}"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Jardines de Aranjuez</a:t>
            </a:r>
          </a:p>
        </p:txBody>
      </p:sp>
      <p:sp>
        <p:nvSpPr>
          <p:cNvPr id="4" name="3 Marcador de número de diapositiva"/>
          <p:cNvSpPr>
            <a:spLocks noGrp="1"/>
          </p:cNvSpPr>
          <p:nvPr>
            <p:ph type="sldNum" sz="quarter" idx="5"/>
          </p:nvPr>
        </p:nvSpPr>
        <p:spPr/>
        <p:txBody>
          <a:bodyPr/>
          <a:lstStyle/>
          <a:p>
            <a:pPr>
              <a:defRPr/>
            </a:pPr>
            <a:fld id="{8815E576-EF76-43E7-B9C9-D27D7D358A0D}"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Avenida de Platanos</a:t>
            </a:r>
          </a:p>
        </p:txBody>
      </p:sp>
      <p:sp>
        <p:nvSpPr>
          <p:cNvPr id="4" name="3 Marcador de número de diapositiva"/>
          <p:cNvSpPr>
            <a:spLocks noGrp="1"/>
          </p:cNvSpPr>
          <p:nvPr>
            <p:ph type="sldNum" sz="quarter" idx="5"/>
          </p:nvPr>
        </p:nvSpPr>
        <p:spPr/>
        <p:txBody>
          <a:bodyPr/>
          <a:lstStyle/>
          <a:p>
            <a:pPr>
              <a:defRPr/>
            </a:pPr>
            <a:fld id="{52125538-4AE2-4CA3-9439-2D909458A15F}"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Arbol Caido</a:t>
            </a:r>
          </a:p>
        </p:txBody>
      </p:sp>
      <p:sp>
        <p:nvSpPr>
          <p:cNvPr id="82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7002F00-1A43-4E58-90AD-B57267090A6F}"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la Isla</a:t>
            </a:r>
          </a:p>
        </p:txBody>
      </p:sp>
      <p:sp>
        <p:nvSpPr>
          <p:cNvPr id="88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C59BC13-1B2A-4533-A69B-C2D703530C00}"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la Isla</a:t>
            </a:r>
          </a:p>
        </p:txBody>
      </p:sp>
      <p:sp>
        <p:nvSpPr>
          <p:cNvPr id="89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4FB81D5-BCE7-4D29-95E1-437C599C1923}"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la Isla.-Paseo de Platanos</a:t>
            </a:r>
          </a:p>
        </p:txBody>
      </p:sp>
      <p:sp>
        <p:nvSpPr>
          <p:cNvPr id="90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FF72467-7EF6-4F3A-88A3-099CD0705F11}"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la Isla.-Prunus</a:t>
            </a:r>
          </a:p>
        </p:txBody>
      </p:sp>
      <p:sp>
        <p:nvSpPr>
          <p:cNvPr id="91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D28C3EB-BCBF-4AD3-966E-83990F1E77CF}"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la Isla</a:t>
            </a:r>
          </a:p>
        </p:txBody>
      </p:sp>
      <p:sp>
        <p:nvSpPr>
          <p:cNvPr id="92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8FC8705-87A5-4745-BFB6-54C21216E7AD}"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Paseo de Platanos</a:t>
            </a:r>
          </a:p>
        </p:txBody>
      </p:sp>
      <p:sp>
        <p:nvSpPr>
          <p:cNvPr id="93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6BABA76-12C3-4D96-B20A-B143A6E30E16}"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Otoño</a:t>
            </a:r>
          </a:p>
        </p:txBody>
      </p:sp>
      <p:sp>
        <p:nvSpPr>
          <p:cNvPr id="94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6BA6E56-35BB-4D05-ADC9-3769A0927C7F}"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Otoño</a:t>
            </a:r>
          </a:p>
        </p:txBody>
      </p:sp>
      <p:sp>
        <p:nvSpPr>
          <p:cNvPr id="95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27EFA8-FF1C-498D-AB0D-7C1E3C2D12FC}"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Jardines de Aranjuez</a:t>
            </a:r>
          </a:p>
          <a:p>
            <a:endParaRPr lang="es-ES" dirty="0"/>
          </a:p>
        </p:txBody>
      </p:sp>
      <p:sp>
        <p:nvSpPr>
          <p:cNvPr id="4" name="3 Marcador de número de diapositiva"/>
          <p:cNvSpPr>
            <a:spLocks noGrp="1"/>
          </p:cNvSpPr>
          <p:nvPr>
            <p:ph type="sldNum" sz="quarter" idx="5"/>
          </p:nvPr>
        </p:nvSpPr>
        <p:spPr/>
        <p:txBody>
          <a:bodyPr/>
          <a:lstStyle/>
          <a:p>
            <a:pPr>
              <a:defRPr/>
            </a:pPr>
            <a:fld id="{84C43244-1549-454C-A0E3-F07F6F8F5FD5}"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los Chinescos</a:t>
            </a:r>
          </a:p>
        </p:txBody>
      </p:sp>
      <p:sp>
        <p:nvSpPr>
          <p:cNvPr id="84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4124AF-4C92-4708-ADFA-FB0DABD1761C}"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del Principe.-Kioskos chinescos</a:t>
            </a:r>
          </a:p>
        </p:txBody>
      </p:sp>
      <p:sp>
        <p:nvSpPr>
          <p:cNvPr id="76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25F441C-B590-4434-B4B3-86CAF75327AE}"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Estanque de los Chinescos</a:t>
            </a:r>
          </a:p>
        </p:txBody>
      </p:sp>
      <p:sp>
        <p:nvSpPr>
          <p:cNvPr id="4" name="3 Marcador de número de diapositiva"/>
          <p:cNvSpPr>
            <a:spLocks noGrp="1"/>
          </p:cNvSpPr>
          <p:nvPr>
            <p:ph type="sldNum" sz="quarter" idx="5"/>
          </p:nvPr>
        </p:nvSpPr>
        <p:spPr/>
        <p:txBody>
          <a:bodyPr/>
          <a:lstStyle/>
          <a:p>
            <a:pPr>
              <a:defRPr/>
            </a:pPr>
            <a:fld id="{4CAF255D-3A48-4C61-AA54-C1357223831C}"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Esrtanque de los Chinescos</a:t>
            </a:r>
          </a:p>
        </p:txBody>
      </p:sp>
      <p:sp>
        <p:nvSpPr>
          <p:cNvPr id="4" name="3 Marcador de número de diapositiva"/>
          <p:cNvSpPr>
            <a:spLocks noGrp="1"/>
          </p:cNvSpPr>
          <p:nvPr>
            <p:ph type="sldNum" sz="quarter" idx="5"/>
          </p:nvPr>
        </p:nvSpPr>
        <p:spPr/>
        <p:txBody>
          <a:bodyPr/>
          <a:lstStyle/>
          <a:p>
            <a:pPr>
              <a:defRPr/>
            </a:pPr>
            <a:fld id="{6948AB05-D9F0-4DB8-9EB5-593B9E9CF435}"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Estanque de los Chinescos</a:t>
            </a:r>
          </a:p>
        </p:txBody>
      </p:sp>
      <p:sp>
        <p:nvSpPr>
          <p:cNvPr id="4" name="3 Marcador de número de diapositiva"/>
          <p:cNvSpPr>
            <a:spLocks noGrp="1"/>
          </p:cNvSpPr>
          <p:nvPr>
            <p:ph type="sldNum" sz="quarter" idx="5"/>
          </p:nvPr>
        </p:nvSpPr>
        <p:spPr/>
        <p:txBody>
          <a:bodyPr/>
          <a:lstStyle/>
          <a:p>
            <a:pPr>
              <a:defRPr/>
            </a:pPr>
            <a:fld id="{33AC8C07-CFB2-4F07-A375-86086EB019B5}"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Otoño</a:t>
            </a:r>
          </a:p>
        </p:txBody>
      </p:sp>
      <p:sp>
        <p:nvSpPr>
          <p:cNvPr id="96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3A817C3-0FB5-44A1-9CC9-C11568F2AC7A}"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del Principe.-Otoño</a:t>
            </a:r>
          </a:p>
        </p:txBody>
      </p:sp>
      <p:sp>
        <p:nvSpPr>
          <p:cNvPr id="111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B425B8A-7B9F-418D-A548-38FE21A8BB53}"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del Principe.-Otoño</a:t>
            </a:r>
          </a:p>
        </p:txBody>
      </p:sp>
      <p:sp>
        <p:nvSpPr>
          <p:cNvPr id="112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75AA499-D119-4F7A-9066-C05CC053EF85}"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del Principe.-Pabellon chinesco</a:t>
            </a:r>
          </a:p>
        </p:txBody>
      </p:sp>
      <p:sp>
        <p:nvSpPr>
          <p:cNvPr id="113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64D9C52-5159-4E7D-8D78-2A24E2AE7ADC}"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Otoño</a:t>
            </a:r>
          </a:p>
        </p:txBody>
      </p:sp>
      <p:sp>
        <p:nvSpPr>
          <p:cNvPr id="101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EE259F9-36BE-482A-8FDA-077F139C6849}"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del Principe.-Estanque de los Chinescos</a:t>
            </a:r>
          </a:p>
        </p:txBody>
      </p:sp>
      <p:sp>
        <p:nvSpPr>
          <p:cNvPr id="114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D49B9A1-509F-4CF8-B1DE-5295F5B6ABFA}"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Otoño</a:t>
            </a:r>
          </a:p>
        </p:txBody>
      </p:sp>
      <p:sp>
        <p:nvSpPr>
          <p:cNvPr id="97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71A9DC2-C3C4-4514-A16E-DDCD8D71FC16}"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del Principe</a:t>
            </a:r>
          </a:p>
        </p:txBody>
      </p:sp>
      <p:sp>
        <p:nvSpPr>
          <p:cNvPr id="98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5A03A43-9B86-49CD-B8B9-28AF7C56C489}"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Otoño</a:t>
            </a:r>
          </a:p>
        </p:txBody>
      </p:sp>
      <p:sp>
        <p:nvSpPr>
          <p:cNvPr id="99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652AD68-C0D2-4A77-97F3-AF2B56D4DDCA}"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Otoño enlos Jardines de la Isla</a:t>
            </a:r>
          </a:p>
        </p:txBody>
      </p:sp>
      <p:sp>
        <p:nvSpPr>
          <p:cNvPr id="102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E79CF4-52A0-46C5-8222-DFD784DBDD19}"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Otoño en los Jardines de la Isla</a:t>
            </a:r>
          </a:p>
        </p:txBody>
      </p:sp>
      <p:sp>
        <p:nvSpPr>
          <p:cNvPr id="103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03F086-E951-4763-8D67-000274F8ABE3}"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Otoño en los Jardines de la Isla</a:t>
            </a:r>
          </a:p>
        </p:txBody>
      </p:sp>
      <p:sp>
        <p:nvSpPr>
          <p:cNvPr id="104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BF5FFB-3621-4E4E-8B1C-1B47927A2B4B}"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Otoño en los jardines de la Isla</a:t>
            </a:r>
          </a:p>
        </p:txBody>
      </p:sp>
      <p:sp>
        <p:nvSpPr>
          <p:cNvPr id="105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58EA5FD-14E2-4AF7-A895-C4440A5062B7}"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Otoño</a:t>
            </a:r>
          </a:p>
        </p:txBody>
      </p:sp>
      <p:sp>
        <p:nvSpPr>
          <p:cNvPr id="106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18F45A-EA90-4250-A2A4-104DDFE979E3}"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Otoño</a:t>
            </a:r>
          </a:p>
        </p:txBody>
      </p:sp>
      <p:sp>
        <p:nvSpPr>
          <p:cNvPr id="107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81DD77-728E-4881-B006-C070ACDFDF10}"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Otoño</a:t>
            </a:r>
          </a:p>
        </p:txBody>
      </p:sp>
      <p:sp>
        <p:nvSpPr>
          <p:cNvPr id="108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631F647-70DE-4A28-B917-347F54DD6621}"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Otoño</a:t>
            </a:r>
          </a:p>
        </p:txBody>
      </p:sp>
      <p:sp>
        <p:nvSpPr>
          <p:cNvPr id="109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A5E536-FE47-407B-83FB-17C3FC5EABB7}"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Otoño</a:t>
            </a:r>
          </a:p>
        </p:txBody>
      </p:sp>
      <p:sp>
        <p:nvSpPr>
          <p:cNvPr id="110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FAE7741-67D9-4006-ACF2-8CAEBD9FAFCB}"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Otoño</a:t>
            </a:r>
          </a:p>
        </p:txBody>
      </p:sp>
      <p:sp>
        <p:nvSpPr>
          <p:cNvPr id="115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C4A9AC-7854-46A9-9031-F216C56CDBDF}"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del Principe.-Pabellones del Embarcadero</a:t>
            </a:r>
          </a:p>
        </p:txBody>
      </p:sp>
      <p:sp>
        <p:nvSpPr>
          <p:cNvPr id="116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D2C008B-4196-42E6-BC5F-055F183F88BF}"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Otoño</a:t>
            </a:r>
          </a:p>
        </p:txBody>
      </p:sp>
      <p:sp>
        <p:nvSpPr>
          <p:cNvPr id="117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E6FE500-25B9-4C4C-A7B5-2208A482E5CC}"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Otoño</a:t>
            </a:r>
          </a:p>
        </p:txBody>
      </p:sp>
      <p:sp>
        <p:nvSpPr>
          <p:cNvPr id="118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6E65DE-FA9A-4C51-896B-B6438F683B5B}"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Otoño</a:t>
            </a:r>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6DA9807-04B0-4683-936C-11DE402EC221}"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Otoño</a:t>
            </a:r>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D514ECB-5D70-4BB3-9F5D-989C4DE52351}"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Otoño</a:t>
            </a:r>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E7817C1-35BB-4454-84F3-55B501E6F5E2}"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Olmos en Otoño</a:t>
            </a:r>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15DA75A-C499-45DF-85D8-A0DDDDCB95E3}"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Olmos en otoño</a:t>
            </a:r>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678DFC0-FD93-455D-9B0E-3AB87326AC48}"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Jardines de la Isla</a:t>
            </a:r>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56BA6C-07AA-4447-BBBA-F083B9B3D419}"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Magenes del rio</a:t>
            </a:r>
          </a:p>
        </p:txBody>
      </p:sp>
      <p:sp>
        <p:nvSpPr>
          <p:cNvPr id="4" name="3 Marcador de número de diapositiva"/>
          <p:cNvSpPr>
            <a:spLocks noGrp="1"/>
          </p:cNvSpPr>
          <p:nvPr>
            <p:ph type="sldNum" sz="quarter" idx="5"/>
          </p:nvPr>
        </p:nvSpPr>
        <p:spPr/>
        <p:txBody>
          <a:bodyPr/>
          <a:lstStyle/>
          <a:p>
            <a:pPr>
              <a:defRPr/>
            </a:pPr>
            <a:fld id="{40DD9F0A-2781-46A0-B8B4-B71DEB989EC9}" type="slidenum">
              <a:rPr lang="es-ES">
                <a:solidFill>
                  <a:prstClr val="black"/>
                </a:solidFill>
              </a:rPr>
              <a:pPr>
                <a:defRPr/>
              </a:pPr>
              <a:t>136</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del Principe en invierno</a:t>
            </a:r>
          </a:p>
        </p:txBody>
      </p:sp>
      <p:sp>
        <p:nvSpPr>
          <p:cNvPr id="4" name="3 Marcador de número de diapositiva"/>
          <p:cNvSpPr>
            <a:spLocks noGrp="1"/>
          </p:cNvSpPr>
          <p:nvPr>
            <p:ph type="sldNum" sz="quarter" idx="5"/>
          </p:nvPr>
        </p:nvSpPr>
        <p:spPr/>
        <p:txBody>
          <a:bodyPr/>
          <a:lstStyle/>
          <a:p>
            <a:pPr>
              <a:defRPr/>
            </a:pPr>
            <a:fld id="{5B26544F-B11B-4A26-B5FC-D5EBC5410E76}" type="slidenum">
              <a:rPr lang="es-ES">
                <a:solidFill>
                  <a:prstClr val="black"/>
                </a:solidFill>
              </a:rPr>
              <a:pPr>
                <a:defRPr/>
              </a:pPr>
              <a:t>137</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3/10/2018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hyperlink" Target="http://es.wikipedia.org/wiki/Casa_del_Labrador_(Aranjuez)"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340768"/>
            <a:ext cx="6318448" cy="2448272"/>
          </a:xfrm>
        </p:spPr>
        <p:txBody>
          <a:bodyPr>
            <a:noAutofit/>
          </a:bodyPr>
          <a:lstStyle/>
          <a:p>
            <a:r>
              <a:rPr lang="es-ES" sz="3200" dirty="0"/>
              <a:t>EUROPA.-LA VUELTA AL MUNDO </a:t>
            </a:r>
            <a:r>
              <a:rPr lang="es-ES" sz="3200"/>
              <a:t>EN </a:t>
            </a:r>
            <a:r>
              <a:rPr lang="es-ES" sz="3200" dirty="0"/>
              <a:t>8</a:t>
            </a:r>
            <a:r>
              <a:rPr lang="es-ES" sz="3200"/>
              <a:t>85 </a:t>
            </a:r>
            <a:r>
              <a:rPr lang="es-ES" sz="3200" dirty="0"/>
              <a:t>JARDINES.-ESPAÑA.-ARANJUEZ EN OTOÑO</a:t>
            </a:r>
          </a:p>
        </p:txBody>
      </p:sp>
      <p:sp>
        <p:nvSpPr>
          <p:cNvPr id="3" name="2 Subtítulo"/>
          <p:cNvSpPr>
            <a:spLocks noGrp="1"/>
          </p:cNvSpPr>
          <p:nvPr>
            <p:ph type="subTitle" idx="1"/>
          </p:nvPr>
        </p:nvSpPr>
        <p:spPr>
          <a:xfrm>
            <a:off x="2627784" y="5003322"/>
            <a:ext cx="4464496" cy="1371600"/>
          </a:xfrm>
        </p:spPr>
        <p:txBody>
          <a:bodyPr>
            <a:normAutofit fontScale="92500"/>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3288797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Jardines de Aranjuez</a:t>
            </a:r>
          </a:p>
        </p:txBody>
      </p:sp>
      <p:sp>
        <p:nvSpPr>
          <p:cNvPr id="7171" name="2 Marcador de contenido"/>
          <p:cNvSpPr>
            <a:spLocks noGrp="1"/>
          </p:cNvSpPr>
          <p:nvPr>
            <p:ph sz="quarter" idx="1"/>
          </p:nvPr>
        </p:nvSpPr>
        <p:spPr/>
        <p:txBody>
          <a:bodyPr>
            <a:normAutofit lnSpcReduction="10000"/>
          </a:bodyPr>
          <a:lstStyle/>
          <a:p>
            <a:pPr eaLnBrk="1" hangingPunct="1"/>
            <a:r>
              <a:rPr lang="es-ES" sz="2400" dirty="0"/>
              <a:t>Los </a:t>
            </a:r>
            <a:r>
              <a:rPr lang="es-ES" sz="2400" b="1" dirty="0"/>
              <a:t>Jardines de Aranjuez</a:t>
            </a:r>
            <a:r>
              <a:rPr lang="es-ES" sz="2400" dirty="0"/>
              <a:t> son una serie de bosques y parques ajardinados y ornamentados con numerosas fuentes y estatuas, situados junto al río Tajo y al Palacio Real de Aranjuez (Comunidad de Madrid, España). </a:t>
            </a:r>
          </a:p>
          <a:p>
            <a:pPr eaLnBrk="1" hangingPunct="1"/>
            <a:r>
              <a:rPr lang="es-ES" sz="2400" dirty="0"/>
              <a:t>Están al cuidado del Patrimonio Nacional de la monarquía española y además ostentan el título de Patrimonio de la Humanidad bajo el nombre global de Paisaje cultural de Aranjuez (que también incluye el palacio) otorgado por la Unesco en 2001.</a:t>
            </a:r>
          </a:p>
          <a:p>
            <a:pPr eaLnBrk="1" hangingPunct="1"/>
            <a:r>
              <a:rPr lang="es-ES" sz="2400" dirty="0"/>
              <a:t>Los Jardines son cuatro: el del </a:t>
            </a:r>
            <a:r>
              <a:rPr lang="es-ES" sz="2400" i="1" dirty="0"/>
              <a:t>Parterre</a:t>
            </a:r>
            <a:r>
              <a:rPr lang="es-ES" sz="2400" dirty="0"/>
              <a:t>, el de la </a:t>
            </a:r>
            <a:r>
              <a:rPr lang="es-ES" sz="2400" i="1" dirty="0"/>
              <a:t>Isla</a:t>
            </a:r>
            <a:r>
              <a:rPr lang="es-ES" sz="2400" dirty="0"/>
              <a:t>, el del </a:t>
            </a:r>
            <a:r>
              <a:rPr lang="es-ES" sz="2400" i="1" dirty="0"/>
              <a:t>Príncipe</a:t>
            </a:r>
            <a:r>
              <a:rPr lang="es-ES" sz="2400" dirty="0"/>
              <a:t> y el de </a:t>
            </a:r>
            <a:r>
              <a:rPr lang="es-ES" sz="2400" i="1" dirty="0"/>
              <a:t>Isabel II.</a:t>
            </a:r>
            <a:endParaRPr lang="es-ES" sz="2400" dirty="0"/>
          </a:p>
        </p:txBody>
      </p:sp>
    </p:spTree>
    <p:extLst>
      <p:ext uri="{BB962C8B-B14F-4D97-AF65-F5344CB8AC3E}">
        <p14:creationId xmlns:p14="http://schemas.microsoft.com/office/powerpoint/2010/main" val="13169632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765175"/>
            <a:ext cx="7041976" cy="5254625"/>
          </a:xfrm>
        </p:spPr>
        <p:txBody>
          <a:bodyPr>
            <a:normAutofit lnSpcReduction="10000"/>
          </a:bodyPr>
          <a:lstStyle/>
          <a:p>
            <a:r>
              <a:rPr lang="es-ES" b="1" dirty="0"/>
              <a:t>Jardín del Parterre</a:t>
            </a:r>
            <a:endParaRPr lang="es-ES" dirty="0"/>
          </a:p>
          <a:p>
            <a:r>
              <a:rPr lang="es-ES" sz="2400" dirty="0"/>
              <a:t>Junto a la fachada este del Palacio Real, se alza el </a:t>
            </a:r>
            <a:r>
              <a:rPr lang="es-ES" sz="2400" i="1" dirty="0"/>
              <a:t>Jardín del Parterre</a:t>
            </a:r>
            <a:r>
              <a:rPr lang="es-ES" sz="2400" dirty="0"/>
              <a:t>, mandado construir por Felipe V al jardinero francés Esteban Boutelou en 1727 y plantado en 1746. </a:t>
            </a:r>
          </a:p>
          <a:p>
            <a:r>
              <a:rPr lang="es-ES" sz="2400" dirty="0"/>
              <a:t>En su lado norte da a parar al río Tajo, mientras que por su lado oriental y meridional, desde el </a:t>
            </a:r>
            <a:r>
              <a:rPr lang="es-ES" sz="2400" i="1" dirty="0"/>
              <a:t>Puente Barcas</a:t>
            </a:r>
            <a:r>
              <a:rPr lang="es-ES" sz="2400" dirty="0"/>
              <a:t> hasta los arcos de Palacio, está flanqueado por un foso de cantería y una barandilla de hierro con jarrones de flores sobre pedestales, creados en 1762 por orden de Carlos III. </a:t>
            </a:r>
          </a:p>
          <a:p>
            <a:r>
              <a:rPr lang="es-ES" sz="2400" dirty="0"/>
              <a:t>La entrada principal al jardín se realiza a través de dos garitas de cantería.</a:t>
            </a:r>
          </a:p>
          <a:p>
            <a:endParaRPr lang="es-ES" dirty="0"/>
          </a:p>
        </p:txBody>
      </p:sp>
    </p:spTree>
    <p:extLst>
      <p:ext uri="{BB962C8B-B14F-4D97-AF65-F5344CB8AC3E}">
        <p14:creationId xmlns:p14="http://schemas.microsoft.com/office/powerpoint/2010/main" val="2700121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899592" y="404664"/>
            <a:ext cx="7041976" cy="6264523"/>
          </a:xfrm>
        </p:spPr>
        <p:txBody>
          <a:bodyPr>
            <a:normAutofit lnSpcReduction="10000"/>
          </a:bodyPr>
          <a:lstStyle/>
          <a:p>
            <a:r>
              <a:rPr lang="es-ES" sz="2400" b="1" dirty="0"/>
              <a:t>Fuentes</a:t>
            </a:r>
          </a:p>
          <a:p>
            <a:r>
              <a:rPr lang="es-ES" sz="2400" dirty="0"/>
              <a:t>Aparte de las numerosas flores y árboles de toda clase del jardín, destacan sus tres fuentes: la de </a:t>
            </a:r>
            <a:r>
              <a:rPr lang="es-ES" sz="2400" i="1" dirty="0"/>
              <a:t>Hércules y Anteo</a:t>
            </a:r>
            <a:r>
              <a:rPr lang="es-ES" sz="2400" dirty="0"/>
              <a:t>, la de </a:t>
            </a:r>
            <a:r>
              <a:rPr lang="es-ES" sz="2400" i="1" dirty="0"/>
              <a:t>Ceres</a:t>
            </a:r>
            <a:r>
              <a:rPr lang="es-ES" sz="2400" dirty="0"/>
              <a:t> (situada anteriormente en el </a:t>
            </a:r>
            <a:r>
              <a:rPr lang="es-ES" sz="2400" i="1" dirty="0"/>
              <a:t>Jardín del Príncipe</a:t>
            </a:r>
            <a:r>
              <a:rPr lang="es-ES" sz="2400" dirty="0"/>
              <a:t>) y la de las </a:t>
            </a:r>
            <a:r>
              <a:rPr lang="es-ES" sz="2400" i="1" dirty="0"/>
              <a:t>Nereidas</a:t>
            </a:r>
            <a:r>
              <a:rPr lang="es-ES" sz="2400" dirty="0"/>
              <a:t>.</a:t>
            </a:r>
          </a:p>
          <a:p>
            <a:r>
              <a:rPr lang="es-ES" sz="2400" dirty="0"/>
              <a:t>La </a:t>
            </a:r>
            <a:r>
              <a:rPr lang="es-ES" sz="2400" i="1" dirty="0"/>
              <a:t>Fuente de Hércules y Anteo</a:t>
            </a:r>
            <a:r>
              <a:rPr lang="es-ES" sz="2400" dirty="0"/>
              <a:t>, la más espectacular del jardín, fue mandada construir al arquitecto Isidro González Velázquez y al escultor Juan Adán por Fernando VII en 1827. Su emplazamiento original estaba previsto en la zona trasera de la </a:t>
            </a:r>
            <a:r>
              <a:rPr lang="es-ES" sz="2400" i="1" dirty="0"/>
              <a:t>Casa del Labrador</a:t>
            </a:r>
            <a:r>
              <a:rPr lang="es-ES" sz="2400" dirty="0"/>
              <a:t>, en el </a:t>
            </a:r>
            <a:r>
              <a:rPr lang="es-ES" sz="2400" i="1" dirty="0"/>
              <a:t>Jardín del Príncipe</a:t>
            </a:r>
            <a:r>
              <a:rPr lang="es-ES" sz="2400" dirty="0"/>
              <a:t>, aunque finalmente se situó en el </a:t>
            </a:r>
            <a:r>
              <a:rPr lang="es-ES" sz="2400" i="1" dirty="0"/>
              <a:t>Parterre</a:t>
            </a:r>
            <a:r>
              <a:rPr lang="es-ES" sz="2400" dirty="0"/>
              <a:t>. </a:t>
            </a:r>
          </a:p>
          <a:p>
            <a:r>
              <a:rPr lang="es-ES" sz="2400" dirty="0"/>
              <a:t>Sobre el pilar central se encuentran las estatuas de Hércules, agarrando con su fuertes brazos y levantando del suelo a Anteo. </a:t>
            </a:r>
          </a:p>
        </p:txBody>
      </p:sp>
    </p:spTree>
    <p:extLst>
      <p:ext uri="{BB962C8B-B14F-4D97-AF65-F5344CB8AC3E}">
        <p14:creationId xmlns:p14="http://schemas.microsoft.com/office/powerpoint/2010/main" val="19449029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611188" y="549275"/>
            <a:ext cx="7345188" cy="6192093"/>
          </a:xfrm>
        </p:spPr>
        <p:txBody>
          <a:bodyPr>
            <a:normAutofit lnSpcReduction="10000"/>
          </a:bodyPr>
          <a:lstStyle/>
          <a:p>
            <a:r>
              <a:rPr lang="es-ES" sz="2400" dirty="0"/>
              <a:t>En la base del pilar, hay un nicho que representa Hércules niño luchando con una serpiente, así como a una pitón vencida. </a:t>
            </a:r>
          </a:p>
          <a:p>
            <a:r>
              <a:rPr lang="es-ES" sz="2400" dirty="0"/>
              <a:t>Hay también diversos trofeos de caza como muestra del poder del héroe mitológico en sus Doce Trabajos: un ciervo, un toro, un león y varias serpientes.</a:t>
            </a:r>
          </a:p>
          <a:p>
            <a:r>
              <a:rPr lang="es-ES" sz="2400" dirty="0"/>
              <a:t>En los extremos de la fuente, que es ovalada, encontramos dos columnas con las palabras </a:t>
            </a:r>
            <a:r>
              <a:rPr lang="es-ES" sz="2400" i="1" dirty="0"/>
              <a:t>Avila</a:t>
            </a:r>
            <a:r>
              <a:rPr lang="es-ES" sz="2400" dirty="0"/>
              <a:t> y </a:t>
            </a:r>
            <a:r>
              <a:rPr lang="es-ES" sz="2400" i="1" dirty="0"/>
              <a:t>Calpe</a:t>
            </a:r>
            <a:r>
              <a:rPr lang="es-ES" sz="2400" dirty="0"/>
              <a:t>, así como con la leyenda </a:t>
            </a:r>
            <a:r>
              <a:rPr lang="es-ES" sz="2400" i="1" dirty="0"/>
              <a:t>Non plus ultra</a:t>
            </a:r>
            <a:r>
              <a:rPr lang="es-ES" sz="2400" dirty="0"/>
              <a:t>. Por último, el borde del estanque está adornado con diversos jarrones con flores, realizados en plomo y pintados de color mármol. Esta fuente se encuentra edificada sobre la anterior </a:t>
            </a:r>
            <a:r>
              <a:rPr lang="es-ES" sz="2400" i="1" dirty="0"/>
              <a:t>Fuente del Tajo</a:t>
            </a:r>
            <a:r>
              <a:rPr lang="es-ES" sz="2400" dirty="0"/>
              <a:t>, en la que el río estaba representado por un anciano sentado sobre un haz de cardos, que sujetaba una serpiente.</a:t>
            </a:r>
          </a:p>
          <a:p>
            <a:endParaRPr lang="es-ES" sz="2400" dirty="0"/>
          </a:p>
          <a:p>
            <a:endParaRPr lang="es-ES" sz="2400" dirty="0"/>
          </a:p>
        </p:txBody>
      </p:sp>
    </p:spTree>
    <p:extLst>
      <p:ext uri="{BB962C8B-B14F-4D97-AF65-F5344CB8AC3E}">
        <p14:creationId xmlns:p14="http://schemas.microsoft.com/office/powerpoint/2010/main" val="24526552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914400" y="404813"/>
            <a:ext cx="7041976" cy="6192837"/>
          </a:xfrm>
        </p:spPr>
        <p:txBody>
          <a:bodyPr>
            <a:normAutofit fontScale="92500"/>
          </a:bodyPr>
          <a:lstStyle/>
          <a:p>
            <a:r>
              <a:rPr lang="es-ES" sz="2400" b="1" dirty="0"/>
              <a:t>Jardín de las Estatuas</a:t>
            </a:r>
          </a:p>
          <a:p>
            <a:r>
              <a:rPr lang="es-ES" sz="2400" dirty="0"/>
              <a:t>En el extremo occidental del </a:t>
            </a:r>
            <a:r>
              <a:rPr lang="es-ES" sz="2400" i="1" dirty="0"/>
              <a:t>Jardín del Parterre</a:t>
            </a:r>
            <a:r>
              <a:rPr lang="es-ES" sz="2400" dirty="0"/>
              <a:t>, en una pequeña plazoleta cuadrada de la cara sur del Palacio Real, se encuentra el </a:t>
            </a:r>
            <a:r>
              <a:rPr lang="es-ES" sz="2400" i="1" dirty="0"/>
              <a:t>Jardín de las Estatuas</a:t>
            </a:r>
            <a:r>
              <a:rPr lang="es-ES" sz="2400" dirty="0"/>
              <a:t>, por los 14 bustos de mármol de emperadores romanos, reyes de España y personajes de la Antigüedad, colocados sobre otros tantos nichos en la pared. </a:t>
            </a:r>
          </a:p>
          <a:p>
            <a:r>
              <a:rPr lang="es-ES" sz="2400" dirty="0"/>
              <a:t>También es llamado </a:t>
            </a:r>
            <a:r>
              <a:rPr lang="es-ES" sz="2400" i="1" dirty="0"/>
              <a:t>Jardín del Rey</a:t>
            </a:r>
            <a:r>
              <a:rPr lang="es-ES" sz="2400" dirty="0"/>
              <a:t>, por Felipe II, que lo mandó construir. </a:t>
            </a:r>
          </a:p>
          <a:p>
            <a:r>
              <a:rPr lang="es-ES" sz="2400" dirty="0"/>
              <a:t>Este jardín del Rey (segunda mitad del siglo XVI) es un jardín cerrado adosado al lado sur del Palacio junto a la torre del Reloj que sigue el modelo renacentista italiano del jardín secreto y privado. Fue proyectado por Juan Bautista de Toledo y ejecutado por Juan de Herrera (1577-). </a:t>
            </a:r>
          </a:p>
          <a:p>
            <a:endParaRPr lang="es-ES" sz="2400" dirty="0"/>
          </a:p>
        </p:txBody>
      </p:sp>
    </p:spTree>
    <p:extLst>
      <p:ext uri="{BB962C8B-B14F-4D97-AF65-F5344CB8AC3E}">
        <p14:creationId xmlns:p14="http://schemas.microsoft.com/office/powerpoint/2010/main" val="6727670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914400" y="404813"/>
            <a:ext cx="7041976" cy="5614987"/>
          </a:xfrm>
        </p:spPr>
        <p:txBody>
          <a:bodyPr/>
          <a:lstStyle/>
          <a:p>
            <a:r>
              <a:rPr lang="es-ES" sz="2400" dirty="0"/>
              <a:t>Es un jardín para poder ser contemplado desde los balcones del palacio, conformado por un trazado regular de calles que limitan cuadros de boj, flores y vegetación baja. </a:t>
            </a:r>
          </a:p>
          <a:p>
            <a:r>
              <a:rPr lang="es-ES" sz="2400" dirty="0"/>
              <a:t>En el centro se sitúa una fuente de jaspe verde obra de Roque Solario. </a:t>
            </a:r>
          </a:p>
          <a:p>
            <a:r>
              <a:rPr lang="es-ES" sz="2400" dirty="0"/>
              <a:t>El propio rey tiene aquí un busto de tamaño natural, armado de cota y malla. </a:t>
            </a:r>
          </a:p>
          <a:p>
            <a:r>
              <a:rPr lang="es-ES" sz="2400" dirty="0"/>
              <a:t>Los medallones de Carlos I e Isabel de Portugal, que antaño rodeaban la estatua de su hijo, fueron llevadas finalmente al Museo del Prado en 1869, donde siguen actualmente.</a:t>
            </a:r>
          </a:p>
          <a:p>
            <a:r>
              <a:rPr lang="es-ES" sz="2400" dirty="0"/>
              <a:t> Las estatuas son de la época de Felipe IV.</a:t>
            </a:r>
          </a:p>
        </p:txBody>
      </p:sp>
    </p:spTree>
    <p:extLst>
      <p:ext uri="{BB962C8B-B14F-4D97-AF65-F5344CB8AC3E}">
        <p14:creationId xmlns:p14="http://schemas.microsoft.com/office/powerpoint/2010/main" val="829226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2 Marcador de contenido"/>
          <p:cNvSpPr>
            <a:spLocks noGrp="1"/>
          </p:cNvSpPr>
          <p:nvPr>
            <p:ph sz="quarter" idx="1"/>
          </p:nvPr>
        </p:nvSpPr>
        <p:spPr>
          <a:xfrm>
            <a:off x="914400" y="188913"/>
            <a:ext cx="7113984" cy="5830887"/>
          </a:xfrm>
        </p:spPr>
        <p:txBody>
          <a:bodyPr/>
          <a:lstStyle/>
          <a:p>
            <a:r>
              <a:rPr lang="es-ES" sz="2400" b="1" dirty="0"/>
              <a:t>Jardín de la Isla</a:t>
            </a:r>
          </a:p>
          <a:p>
            <a:r>
              <a:rPr lang="es-ES" sz="2400" dirty="0"/>
              <a:t>Fuente de Hércules e Hidra.</a:t>
            </a:r>
          </a:p>
          <a:p>
            <a:r>
              <a:rPr lang="es-ES" sz="2400" dirty="0"/>
              <a:t>Fuente de Apolo.</a:t>
            </a:r>
          </a:p>
          <a:p>
            <a:r>
              <a:rPr lang="es-ES" sz="2400" dirty="0"/>
              <a:t>Fuente del Espinario.</a:t>
            </a:r>
          </a:p>
          <a:p>
            <a:r>
              <a:rPr lang="es-ES" sz="2400" dirty="0"/>
              <a:t>Fuente de Venus.</a:t>
            </a:r>
          </a:p>
          <a:p>
            <a:r>
              <a:rPr lang="es-ES" sz="2400" dirty="0"/>
              <a:t>Fuente de Baco.</a:t>
            </a:r>
          </a:p>
          <a:p>
            <a:r>
              <a:rPr lang="es-ES" sz="2400" dirty="0"/>
              <a:t>Fuente de Diana.</a:t>
            </a:r>
          </a:p>
          <a:p>
            <a:r>
              <a:rPr lang="es-ES" sz="2400" dirty="0"/>
              <a:t>Este jardín, llamado así por encontrarse rodeado por tres lados por del río Tajo y por el sur por una ría artificial, se encuentra al norte del Palacio Real.</a:t>
            </a:r>
          </a:p>
          <a:p>
            <a:r>
              <a:rPr lang="es-ES" sz="2400" dirty="0"/>
              <a:t>Origen.-Su origen se remonta a la Orden de Santiago, que entre 1387 y 1409 construyó un palacio maestral, antecesor del actual palacio. </a:t>
            </a:r>
          </a:p>
        </p:txBody>
      </p:sp>
    </p:spTree>
    <p:extLst>
      <p:ext uri="{BB962C8B-B14F-4D97-AF65-F5344CB8AC3E}">
        <p14:creationId xmlns:p14="http://schemas.microsoft.com/office/powerpoint/2010/main" val="41299316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2 Marcador de contenido"/>
          <p:cNvSpPr>
            <a:spLocks noGrp="1"/>
          </p:cNvSpPr>
          <p:nvPr>
            <p:ph sz="quarter" idx="1"/>
          </p:nvPr>
        </p:nvSpPr>
        <p:spPr>
          <a:xfrm>
            <a:off x="914400" y="549275"/>
            <a:ext cx="7113984" cy="5832475"/>
          </a:xfrm>
        </p:spPr>
        <p:txBody>
          <a:bodyPr>
            <a:normAutofit lnSpcReduction="10000"/>
          </a:bodyPr>
          <a:lstStyle/>
          <a:p>
            <a:r>
              <a:rPr lang="es-ES" sz="2400" dirty="0"/>
              <a:t>Desde aquellos años se construyó un canal o ría aprovechando un meandro del Tajo, donde se situaron diversos molinos o aceñas. </a:t>
            </a:r>
          </a:p>
          <a:p>
            <a:r>
              <a:rPr lang="es-ES" sz="2400" dirty="0"/>
              <a:t>Cuando en 1487 Fernando el Católico pasó a ser Gran Maestre de la Orden, la reina Isabel la Católica, se aficionó a la Isla, con lo que pasó a conocerse como </a:t>
            </a:r>
            <a:r>
              <a:rPr lang="es-ES" sz="2400" i="1" dirty="0"/>
              <a:t>Jardín de la Reina</a:t>
            </a:r>
            <a:r>
              <a:rPr lang="es-ES" sz="2400" dirty="0"/>
              <a:t>. Posteriormente Carlos I y Felipe II decidieron convertir la zona en un entorno natural privilegiado y llevarlo a su máximo esplendor.</a:t>
            </a:r>
          </a:p>
          <a:p>
            <a:r>
              <a:rPr lang="es-ES" sz="2400" dirty="0"/>
              <a:t>El Señor Don Felipe III hizo reparar aquellas fuentes y poner algunas de las que hoy hay. </a:t>
            </a:r>
          </a:p>
          <a:p>
            <a:r>
              <a:rPr lang="es-ES" sz="2400" dirty="0"/>
              <a:t>“ Para ello se descubrió una cantera de mármol en Villarrobledo en la Mancha, el año de 1604, de donde se sacaron pedestales y otras piedras para los pilones o estanques de ellas...."</a:t>
            </a:r>
          </a:p>
          <a:p>
            <a:endParaRPr lang="es-ES" dirty="0"/>
          </a:p>
          <a:p>
            <a:endParaRPr lang="es-ES" dirty="0"/>
          </a:p>
        </p:txBody>
      </p:sp>
    </p:spTree>
    <p:extLst>
      <p:ext uri="{BB962C8B-B14F-4D97-AF65-F5344CB8AC3E}">
        <p14:creationId xmlns:p14="http://schemas.microsoft.com/office/powerpoint/2010/main" val="24131888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2 Marcador de contenido"/>
          <p:cNvSpPr>
            <a:spLocks noGrp="1"/>
          </p:cNvSpPr>
          <p:nvPr>
            <p:ph sz="quarter" idx="1"/>
          </p:nvPr>
        </p:nvSpPr>
        <p:spPr>
          <a:xfrm>
            <a:off x="539750" y="333375"/>
            <a:ext cx="8147050" cy="5903913"/>
          </a:xfrm>
        </p:spPr>
        <p:txBody>
          <a:bodyPr/>
          <a:lstStyle/>
          <a:p>
            <a:r>
              <a:rPr lang="es-ES" sz="2400" dirty="0"/>
              <a:t>Entrada</a:t>
            </a:r>
          </a:p>
          <a:p>
            <a:r>
              <a:rPr lang="es-ES" sz="2400" dirty="0"/>
              <a:t>Se accede a él desde el </a:t>
            </a:r>
            <a:r>
              <a:rPr lang="es-ES" sz="2400" i="1" dirty="0"/>
              <a:t>Parterre</a:t>
            </a:r>
            <a:r>
              <a:rPr lang="es-ES" sz="2400" dirty="0"/>
              <a:t>, pasando por encima de la presa que crea la ría, mediante un puente en forma de rampa, así como por una escalinata de 1744, flanqueada por seis estatuas sobre otros tantos pedestales. A cada lado de las compuertas de la presa, el agua del Tajo desciende por sendas cascadas.</a:t>
            </a:r>
          </a:p>
          <a:p>
            <a:r>
              <a:rPr lang="es-ES" sz="2400" b="1" dirty="0"/>
              <a:t> Fuentes</a:t>
            </a:r>
          </a:p>
          <a:p>
            <a:r>
              <a:rPr lang="es-ES" sz="2400" dirty="0"/>
              <a:t>Con numerosas flores y árboles frondosos, este jardín también posee numerosas fuentes y estatuas, así como de diversas estufas e invernaderos. </a:t>
            </a:r>
          </a:p>
          <a:p>
            <a:r>
              <a:rPr lang="es-ES" sz="2400" dirty="0"/>
              <a:t>Las principales fuentes son las de la </a:t>
            </a:r>
            <a:r>
              <a:rPr lang="es-ES" sz="2400" i="1" dirty="0"/>
              <a:t>Boticaria</a:t>
            </a:r>
            <a:r>
              <a:rPr lang="es-ES" sz="2400" dirty="0"/>
              <a:t>, la de </a:t>
            </a:r>
            <a:r>
              <a:rPr lang="es-ES" sz="2400" i="1" dirty="0"/>
              <a:t>Hércules e Hidra</a:t>
            </a:r>
            <a:r>
              <a:rPr lang="es-ES" sz="2400" dirty="0"/>
              <a:t>, la de </a:t>
            </a:r>
            <a:r>
              <a:rPr lang="es-ES" sz="2400" i="1" dirty="0"/>
              <a:t>Apolo</a:t>
            </a:r>
            <a:r>
              <a:rPr lang="es-ES" sz="2400" dirty="0"/>
              <a:t>, la del </a:t>
            </a:r>
            <a:r>
              <a:rPr lang="es-ES" sz="2400" i="1" dirty="0"/>
              <a:t>Reloj</a:t>
            </a:r>
            <a:r>
              <a:rPr lang="es-ES" sz="2400" dirty="0"/>
              <a:t>, la del </a:t>
            </a:r>
            <a:r>
              <a:rPr lang="es-ES" sz="2400" i="1" dirty="0"/>
              <a:t>Niño de la Espina</a:t>
            </a:r>
            <a:r>
              <a:rPr lang="es-ES" sz="2400" dirty="0"/>
              <a:t>, la de </a:t>
            </a:r>
            <a:r>
              <a:rPr lang="es-ES" sz="2400" i="1" dirty="0"/>
              <a:t>Venus</a:t>
            </a:r>
            <a:r>
              <a:rPr lang="es-ES" sz="2400" dirty="0"/>
              <a:t>, la de </a:t>
            </a:r>
            <a:r>
              <a:rPr lang="es-ES" sz="2400" i="1" dirty="0"/>
              <a:t>Diana</a:t>
            </a:r>
            <a:r>
              <a:rPr lang="es-ES" sz="2400" dirty="0"/>
              <a:t>, la de </a:t>
            </a:r>
            <a:r>
              <a:rPr lang="es-ES" sz="2400" i="1" dirty="0"/>
              <a:t>Baco</a:t>
            </a:r>
            <a:r>
              <a:rPr lang="es-ES" sz="2400" dirty="0"/>
              <a:t> y la de </a:t>
            </a:r>
            <a:r>
              <a:rPr lang="es-ES" sz="2400" i="1" dirty="0"/>
              <a:t>Neptuno</a:t>
            </a:r>
            <a:r>
              <a:rPr lang="es-ES" sz="2400" dirty="0"/>
              <a:t>.</a:t>
            </a:r>
          </a:p>
        </p:txBody>
      </p:sp>
    </p:spTree>
    <p:extLst>
      <p:ext uri="{BB962C8B-B14F-4D97-AF65-F5344CB8AC3E}">
        <p14:creationId xmlns:p14="http://schemas.microsoft.com/office/powerpoint/2010/main" val="7451820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2 Marcador de contenido"/>
          <p:cNvSpPr>
            <a:spLocks noGrp="1"/>
          </p:cNvSpPr>
          <p:nvPr>
            <p:ph sz="quarter" idx="1"/>
          </p:nvPr>
        </p:nvSpPr>
        <p:spPr>
          <a:xfrm>
            <a:off x="914400" y="260350"/>
            <a:ext cx="6969968" cy="6120978"/>
          </a:xfrm>
        </p:spPr>
        <p:txBody>
          <a:bodyPr>
            <a:normAutofit lnSpcReduction="10000"/>
          </a:bodyPr>
          <a:lstStyle/>
          <a:p>
            <a:r>
              <a:rPr lang="es-ES" sz="2400" b="1" dirty="0"/>
              <a:t>Fuente de la Boticaria</a:t>
            </a:r>
            <a:r>
              <a:rPr lang="es-ES" sz="2400" dirty="0"/>
              <a:t>.-Nada más entrar al Jardín a través del puente en rampa, se encuentra la </a:t>
            </a:r>
            <a:r>
              <a:rPr lang="es-ES" sz="2400" i="1" dirty="0"/>
              <a:t>Fuente de la Boticaria</a:t>
            </a:r>
            <a:r>
              <a:rPr lang="es-ES" sz="2400" dirty="0"/>
              <a:t>, con vaso circular, con figuras de niños con conchas y rocas. Al fondo, se alza imponente el llamado </a:t>
            </a:r>
            <a:r>
              <a:rPr lang="es-ES" sz="2400" i="1" dirty="0"/>
              <a:t>Salón de los Reyes Católicos</a:t>
            </a:r>
            <a:r>
              <a:rPr lang="es-ES" sz="2400" dirty="0"/>
              <a:t>, un paseo de más de 300 m arbolado con plátanos, situado junto al dique alto del Tajo, al que separa una barandilla de hierro con pedestales y jarrones, al igual que en el foso del </a:t>
            </a:r>
            <a:r>
              <a:rPr lang="es-ES" sz="2400" i="1" dirty="0"/>
              <a:t>Jardín del Parterre</a:t>
            </a:r>
            <a:r>
              <a:rPr lang="es-ES" sz="2400" dirty="0"/>
              <a:t>.</a:t>
            </a:r>
          </a:p>
          <a:p>
            <a:r>
              <a:rPr lang="es-ES" sz="2400" b="1" dirty="0"/>
              <a:t>Fuente de Hércules e Hidra</a:t>
            </a:r>
            <a:r>
              <a:rPr lang="es-ES" sz="2400" dirty="0"/>
              <a:t>.- La </a:t>
            </a:r>
            <a:r>
              <a:rPr lang="es-ES" sz="2400" i="1" dirty="0"/>
              <a:t>Fuente de Hércules e Hidra</a:t>
            </a:r>
            <a:r>
              <a:rPr lang="es-ES" sz="2400" dirty="0"/>
              <a:t>, que es la primera que uno se encuentra al cruzar la ría por la escalinata, está colocada sobre un zócalo y una basa de jaspe negro de planta octogonal, con una gran taza y un pedestal sobre la cual está la figura de Hércules matando a la hidra.</a:t>
            </a:r>
          </a:p>
          <a:p>
            <a:endParaRPr lang="es-ES" dirty="0"/>
          </a:p>
          <a:p>
            <a:endParaRPr lang="es-ES" dirty="0"/>
          </a:p>
        </p:txBody>
      </p:sp>
    </p:spTree>
    <p:extLst>
      <p:ext uri="{BB962C8B-B14F-4D97-AF65-F5344CB8AC3E}">
        <p14:creationId xmlns:p14="http://schemas.microsoft.com/office/powerpoint/2010/main" val="19556906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3 Imagen" descr="Aranjuez_JardinIsla_FuenteHercules_Detal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4 Imagen" descr="Aranjuez_JardinIsla_FuenteApoloDetall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12872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2 Marcador de contenido"/>
          <p:cNvSpPr>
            <a:spLocks noGrp="1"/>
          </p:cNvSpPr>
          <p:nvPr>
            <p:ph sz="quarter" idx="1"/>
          </p:nvPr>
        </p:nvSpPr>
        <p:spPr>
          <a:xfrm>
            <a:off x="914400" y="549275"/>
            <a:ext cx="7185992" cy="5832475"/>
          </a:xfrm>
        </p:spPr>
        <p:txBody>
          <a:bodyPr>
            <a:normAutofit lnSpcReduction="10000"/>
          </a:bodyPr>
          <a:lstStyle/>
          <a:p>
            <a:r>
              <a:rPr lang="es-ES" sz="2400" dirty="0"/>
              <a:t>Alrededor encontramos unas barandillas de hierro y ocho pedestales con otras tantas figuras de mármol en los bordes de la plazoleta. </a:t>
            </a:r>
          </a:p>
          <a:p>
            <a:r>
              <a:rPr lang="es-ES" sz="2400" dirty="0"/>
              <a:t>Esta fuente fue mandada construir por Felipe IV a José de Villarreal y Bartolomé Zumbigo y sustituye a una fuente anterior dedicada a Diana de la época de Felipe II. </a:t>
            </a:r>
          </a:p>
          <a:p>
            <a:r>
              <a:rPr lang="es-ES" sz="2400" dirty="0"/>
              <a:t>Las esculturas colocadas sobre pedestales que existieron alrededor de la fuente fueron compradas por Felipe V y situadas originalmente en los Jardines de La Granja.</a:t>
            </a:r>
          </a:p>
          <a:p>
            <a:r>
              <a:rPr lang="es-ES" sz="2400" dirty="0"/>
              <a:t> Después de este emplazamiento se situaron en las columnas de la entrada principal del </a:t>
            </a:r>
            <a:r>
              <a:rPr lang="es-ES" sz="2400" i="1" dirty="0"/>
              <a:t>Jardín del Príncipe</a:t>
            </a:r>
            <a:r>
              <a:rPr lang="es-ES" sz="2400" dirty="0"/>
              <a:t> por orden de Carlos IV y finalmente descansan en el Museo del Prado de Madrid.</a:t>
            </a:r>
          </a:p>
          <a:p>
            <a:endParaRPr lang="es-ES" sz="2400" dirty="0"/>
          </a:p>
        </p:txBody>
      </p:sp>
    </p:spTree>
    <p:extLst>
      <p:ext uri="{BB962C8B-B14F-4D97-AF65-F5344CB8AC3E}">
        <p14:creationId xmlns:p14="http://schemas.microsoft.com/office/powerpoint/2010/main" val="768133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2 Marcador de contenido"/>
          <p:cNvSpPr>
            <a:spLocks noGrp="1"/>
          </p:cNvSpPr>
          <p:nvPr>
            <p:ph sz="quarter" idx="1"/>
          </p:nvPr>
        </p:nvSpPr>
        <p:spPr>
          <a:xfrm>
            <a:off x="755650" y="333375"/>
            <a:ext cx="8064500" cy="6048375"/>
          </a:xfrm>
        </p:spPr>
        <p:txBody>
          <a:bodyPr>
            <a:normAutofit lnSpcReduction="10000"/>
          </a:bodyPr>
          <a:lstStyle/>
          <a:p>
            <a:r>
              <a:rPr lang="es-ES" b="1" dirty="0"/>
              <a:t>Fuente de Apolo</a:t>
            </a:r>
            <a:r>
              <a:rPr lang="es-ES" dirty="0"/>
              <a:t>.-La </a:t>
            </a:r>
            <a:r>
              <a:rPr lang="es-ES" i="1" dirty="0"/>
              <a:t>Fuente de Apolo</a:t>
            </a:r>
            <a:r>
              <a:rPr lang="es-ES" dirty="0"/>
              <a:t> (o de Triptólemo), del siglo XVI, está situada justo después de la de Hércules, con un zócalo, basa y pretil de mármol octogonales, en cuyo centro se halla una taza con la figura de Apolo con la planta puesta sobre un dragón.</a:t>
            </a:r>
          </a:p>
          <a:p>
            <a:r>
              <a:rPr lang="es-ES" dirty="0"/>
              <a:t> En el pretil pueden verse diversos relieves, con un pie de sátiro en cada esquina. </a:t>
            </a:r>
          </a:p>
          <a:p>
            <a:r>
              <a:rPr lang="es-ES" dirty="0"/>
              <a:t>La plazoleta en la que se encuentra esta fuente era llamada anteriormente la Puerta del Sol de Aranjuez, en referencia a lo concurrido del lugar, por analogía con la plaza del mismo nombre de Madrid.</a:t>
            </a:r>
          </a:p>
          <a:p>
            <a:r>
              <a:rPr lang="es-ES" dirty="0"/>
              <a:t>Pasando a la llamada </a:t>
            </a:r>
            <a:r>
              <a:rPr lang="es-ES" i="1" dirty="0"/>
              <a:t>Calle de la Galería</a:t>
            </a:r>
            <a:r>
              <a:rPr lang="es-ES" dirty="0"/>
              <a:t>, encontramos el </a:t>
            </a:r>
            <a:r>
              <a:rPr lang="es-ES" i="1" dirty="0"/>
              <a:t>Burladero</a:t>
            </a:r>
            <a:r>
              <a:rPr lang="es-ES" dirty="0"/>
              <a:t>, una serie de surtidores colocados en el suelo que despiden arcos de agua a la altura del pecho de una persona.</a:t>
            </a:r>
          </a:p>
          <a:p>
            <a:endParaRPr lang="es-ES" dirty="0"/>
          </a:p>
        </p:txBody>
      </p:sp>
    </p:spTree>
    <p:extLst>
      <p:ext uri="{BB962C8B-B14F-4D97-AF65-F5344CB8AC3E}">
        <p14:creationId xmlns:p14="http://schemas.microsoft.com/office/powerpoint/2010/main" val="5913832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2 Marcador de contenido"/>
          <p:cNvSpPr>
            <a:spLocks noGrp="1"/>
          </p:cNvSpPr>
          <p:nvPr>
            <p:ph sz="quarter" idx="1"/>
          </p:nvPr>
        </p:nvSpPr>
        <p:spPr>
          <a:xfrm>
            <a:off x="914400" y="404813"/>
            <a:ext cx="7772400" cy="6337300"/>
          </a:xfrm>
        </p:spPr>
        <p:txBody>
          <a:bodyPr/>
          <a:lstStyle/>
          <a:p>
            <a:r>
              <a:rPr lang="es-ES" sz="2400" b="1" dirty="0"/>
              <a:t>Fuente del Reloj.- </a:t>
            </a:r>
            <a:r>
              <a:rPr lang="es-ES" sz="2400" dirty="0"/>
              <a:t>Este paseo nos lleva directamente a la </a:t>
            </a:r>
            <a:r>
              <a:rPr lang="es-ES" sz="2400" i="1" dirty="0"/>
              <a:t>Fuente del Reloj</a:t>
            </a:r>
            <a:r>
              <a:rPr lang="es-ES" sz="2400" dirty="0"/>
              <a:t>, también conocida como </a:t>
            </a:r>
            <a:r>
              <a:rPr lang="es-ES" sz="2400" i="1" dirty="0"/>
              <a:t>de las Horas o del Anillo</a:t>
            </a:r>
            <a:r>
              <a:rPr lang="es-ES" sz="2400" dirty="0"/>
              <a:t>, que se encuentra en una plaza cuadrada, flanqueada por seis bancos de piedra, con una fuente en el centro. </a:t>
            </a:r>
          </a:p>
          <a:p>
            <a:r>
              <a:rPr lang="es-ES" sz="2400" dirty="0"/>
              <a:t>Cuando se encuentra en funcionamiento, la sombra del chorro del agua va marcando las horas, como si de un reloj se tratase, sobre los bordes de la fuente.</a:t>
            </a:r>
          </a:p>
          <a:p>
            <a:r>
              <a:rPr lang="es-ES" sz="2400" b="1" dirty="0"/>
              <a:t>Fuente del Niño de la Espina </a:t>
            </a:r>
            <a:r>
              <a:rPr lang="es-ES" sz="2400" dirty="0"/>
              <a:t>.-A continuación, la </a:t>
            </a:r>
            <a:r>
              <a:rPr lang="es-ES" sz="2400" i="1" dirty="0"/>
              <a:t>Fuente del Niño de la Espina</a:t>
            </a:r>
            <a:r>
              <a:rPr lang="es-ES" sz="2400" dirty="0"/>
              <a:t>, también conocida como </a:t>
            </a:r>
            <a:r>
              <a:rPr lang="es-ES" sz="2400" i="1" dirty="0"/>
              <a:t>del Espinario o de las Arpías</a:t>
            </a:r>
            <a:r>
              <a:rPr lang="es-ES" sz="2400" dirty="0"/>
              <a:t>, mandada crear por Felipe III, posee un pretil cuadrado de piedra jaspe con una columna corintia en cada esquina.</a:t>
            </a:r>
          </a:p>
          <a:p>
            <a:r>
              <a:rPr lang="es-ES" sz="2400" dirty="0"/>
              <a:t>En el centro hay un pedestal con una taza sobre la cual descansa un joven de piedra, en actitud de sacarse una espina clavada en su pie izquierdo. </a:t>
            </a:r>
          </a:p>
          <a:p>
            <a:endParaRPr lang="es-ES" dirty="0"/>
          </a:p>
        </p:txBody>
      </p:sp>
    </p:spTree>
    <p:extLst>
      <p:ext uri="{BB962C8B-B14F-4D97-AF65-F5344CB8AC3E}">
        <p14:creationId xmlns:p14="http://schemas.microsoft.com/office/powerpoint/2010/main" val="26669581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3 Marcador de contenido" descr="Aranjuez_JardinIsla_FuenteEspinario_Detalle.jpg"/>
          <p:cNvPicPr>
            <a:picLocks noGrp="1" noChangeAspect="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0" y="0"/>
            <a:ext cx="9144000" cy="6858000"/>
          </a:xfrm>
        </p:spPr>
      </p:pic>
    </p:spTree>
    <p:extLst>
      <p:ext uri="{BB962C8B-B14F-4D97-AF65-F5344CB8AC3E}">
        <p14:creationId xmlns:p14="http://schemas.microsoft.com/office/powerpoint/2010/main" val="33665167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2 Marcador de contenido"/>
          <p:cNvSpPr>
            <a:spLocks noGrp="1"/>
          </p:cNvSpPr>
          <p:nvPr>
            <p:ph sz="quarter" idx="1"/>
          </p:nvPr>
        </p:nvSpPr>
        <p:spPr>
          <a:xfrm>
            <a:off x="914400" y="260350"/>
            <a:ext cx="7772400" cy="6481763"/>
          </a:xfrm>
        </p:spPr>
        <p:txBody>
          <a:bodyPr>
            <a:normAutofit fontScale="92500"/>
          </a:bodyPr>
          <a:lstStyle/>
          <a:p>
            <a:r>
              <a:rPr lang="es-ES" sz="2400" dirty="0"/>
              <a:t>En cada esquina de la fuente hay una columna, en lo alto de la cual se encuentra la figura de una arpía, que despiden agua hacia el centro de la fuente.</a:t>
            </a:r>
          </a:p>
          <a:p>
            <a:r>
              <a:rPr lang="es-ES" sz="2400" dirty="0"/>
              <a:t>Antiguamente, la plazoleta en la que se halla esta fuente contaba a su vez con un cenador en cada esquina, con tres bancos y cuatro columnas de orden jónico de 1783, que sujetaban un cascarón de madera y plomo, desmontados en 1867 al dañarse uno de ellos por la caída de un árbol.</a:t>
            </a:r>
          </a:p>
          <a:p>
            <a:r>
              <a:rPr lang="es-ES" sz="2400" b="1" dirty="0"/>
              <a:t>Fuente de Venus</a:t>
            </a:r>
            <a:r>
              <a:rPr lang="es-ES" sz="2400" dirty="0"/>
              <a:t>.-También conocida como de Don Juan de Austria, pues se cree que la piedra con la que está construida fue conseguida en la Batalla de Lepanto. Situada en el centro de una plaza octogonal, se compone de una gran taza con balaustre y una segunda taza, donde se halla una figura de Venus en bronce, en actitud de secarse el pelo con las manos. Fue enviada a España desde Florencia en 1571.</a:t>
            </a:r>
          </a:p>
        </p:txBody>
      </p:sp>
    </p:spTree>
    <p:extLst>
      <p:ext uri="{BB962C8B-B14F-4D97-AF65-F5344CB8AC3E}">
        <p14:creationId xmlns:p14="http://schemas.microsoft.com/office/powerpoint/2010/main" val="11196552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3 Imagen" descr="Aranjuez_JardinIsla_FuenteVenus_Detal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5" name="4 Imagen" descr="Aranjuez_JardinIsla_FuenteBaco_Detall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96702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2 Marcador de contenido"/>
          <p:cNvSpPr>
            <a:spLocks noGrp="1"/>
          </p:cNvSpPr>
          <p:nvPr>
            <p:ph sz="quarter" idx="1"/>
          </p:nvPr>
        </p:nvSpPr>
        <p:spPr>
          <a:xfrm>
            <a:off x="914400" y="260350"/>
            <a:ext cx="7258000" cy="6597650"/>
          </a:xfrm>
        </p:spPr>
        <p:txBody>
          <a:bodyPr/>
          <a:lstStyle/>
          <a:p>
            <a:r>
              <a:rPr lang="es-ES" sz="2400" b="1" dirty="0"/>
              <a:t>Fuente de Baco</a:t>
            </a:r>
            <a:r>
              <a:rPr lang="es-ES" sz="2400" dirty="0"/>
              <a:t>.-Más al fondo en el jardín, la </a:t>
            </a:r>
            <a:r>
              <a:rPr lang="es-ES" sz="2400" i="1" dirty="0"/>
              <a:t>Fuente de Baco</a:t>
            </a:r>
            <a:r>
              <a:rPr lang="es-ES" sz="2400" dirty="0"/>
              <a:t> se encuentra en una plazoleta hexagonal con bancos de piedra, en cuyo centro se halla un estanque circular de jaspe. En su centro una gran taza con un pedestal sobre el cual el dios Baco, coronado con racimos de uvas y sentado sobre un tonel con un pequeño grifo, alza una copa de vino con su brazo derecho. </a:t>
            </a:r>
          </a:p>
          <a:p>
            <a:r>
              <a:rPr lang="es-ES" sz="2400" dirty="0"/>
              <a:t>El cuerpo de esta fuente fue regalado a Felipe III por el Gran Duque de Florencia y diseñado en mármol por Giambologna. Inicialmente iba a albergar la fuente llamada de </a:t>
            </a:r>
            <a:r>
              <a:rPr lang="es-ES" sz="2400" i="1" dirty="0"/>
              <a:t>Sansón con el filisteo</a:t>
            </a:r>
            <a:r>
              <a:rPr lang="es-ES" sz="2400" dirty="0"/>
              <a:t>, que fue regalada por Felipe IV a Carlos I de Inglaterra en 1623 y hoy presente en el Victoria and Albert Museum de Londres. Finalmente desde 1656 está coronada por la figura de Baco, realizada por Jonghellinck.</a:t>
            </a:r>
          </a:p>
          <a:p>
            <a:endParaRPr lang="es-ES" sz="2400" dirty="0"/>
          </a:p>
        </p:txBody>
      </p:sp>
    </p:spTree>
    <p:extLst>
      <p:ext uri="{BB962C8B-B14F-4D97-AF65-F5344CB8AC3E}">
        <p14:creationId xmlns:p14="http://schemas.microsoft.com/office/powerpoint/2010/main" val="30845379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2 Marcador de contenido"/>
          <p:cNvSpPr>
            <a:spLocks noGrp="1"/>
          </p:cNvSpPr>
          <p:nvPr>
            <p:ph sz="quarter" idx="1"/>
          </p:nvPr>
        </p:nvSpPr>
        <p:spPr>
          <a:xfrm>
            <a:off x="914400" y="260350"/>
            <a:ext cx="7113984" cy="6408738"/>
          </a:xfrm>
        </p:spPr>
        <p:txBody>
          <a:bodyPr>
            <a:normAutofit fontScale="92500"/>
          </a:bodyPr>
          <a:lstStyle/>
          <a:p>
            <a:r>
              <a:rPr lang="es-ES" sz="2400" b="1" dirty="0"/>
              <a:t>Fuente de Neptuno.-</a:t>
            </a:r>
            <a:r>
              <a:rPr lang="es-ES" sz="2400" dirty="0"/>
              <a:t>La </a:t>
            </a:r>
            <a:r>
              <a:rPr lang="es-ES" sz="2400" i="1" dirty="0"/>
              <a:t>Fuente de Neptuno</a:t>
            </a:r>
            <a:r>
              <a:rPr lang="es-ES" sz="2400" dirty="0"/>
              <a:t>, del italiano Alessandro Algardi, está situada en la parte más alejada de la entrada al Jardín. Representa al dios Neptuno sobre un tazón, empuñando su tridente con la mano derecha. </a:t>
            </a:r>
          </a:p>
          <a:p>
            <a:r>
              <a:rPr lang="es-ES" sz="2400" dirty="0"/>
              <a:t>Está sobre un carro con forma de concha, tirado por sendos caballos marinos. Alrededor, sobre cuatro pedestales, encontramos a las diosas Cibeles y a Ceres, cada una con una corona con forma de castillo y sobre sendas carrozas tiradas por leones, sujetados por niños. En el tercer pedestal se encuentra Juno, sobre un pavo real, mientras que en el cuarto, Júpiter está sobre un águila que se apoya en un globo terráqueo, sujetado por tres titanes. En el pedestal central puede leerse la leyenda: </a:t>
            </a:r>
            <a:r>
              <a:rPr lang="es-ES" sz="2400" i="1" dirty="0"/>
              <a:t>El Rey N.S. Don Felipe III mandó hacer esta fuente, siendo gobernador D. Francisco Brizuela, año de MDCXXI</a:t>
            </a:r>
            <a:r>
              <a:rPr lang="es-ES" sz="2400" dirty="0"/>
              <a:t>.</a:t>
            </a:r>
          </a:p>
          <a:p>
            <a:endParaRPr lang="es-ES" sz="2400" dirty="0"/>
          </a:p>
        </p:txBody>
      </p:sp>
    </p:spTree>
    <p:extLst>
      <p:ext uri="{BB962C8B-B14F-4D97-AF65-F5344CB8AC3E}">
        <p14:creationId xmlns:p14="http://schemas.microsoft.com/office/powerpoint/2010/main" val="35400310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2 Marcador de contenido"/>
          <p:cNvSpPr>
            <a:spLocks noGrp="1"/>
          </p:cNvSpPr>
          <p:nvPr>
            <p:ph sz="quarter" idx="1"/>
          </p:nvPr>
        </p:nvSpPr>
        <p:spPr>
          <a:xfrm>
            <a:off x="914400" y="333375"/>
            <a:ext cx="7185992" cy="6335713"/>
          </a:xfrm>
        </p:spPr>
        <p:txBody>
          <a:bodyPr>
            <a:normAutofit lnSpcReduction="10000"/>
          </a:bodyPr>
          <a:lstStyle/>
          <a:p>
            <a:r>
              <a:rPr lang="es-ES" sz="2400" b="1" dirty="0"/>
              <a:t>Fuente de las Gracias</a:t>
            </a:r>
            <a:r>
              <a:rPr lang="es-ES" sz="2400" dirty="0"/>
              <a:t>.-Existió antiguamente una fuente más allá de la de Neptuno, la llamada </a:t>
            </a:r>
            <a:r>
              <a:rPr lang="es-ES" sz="2400" i="1" dirty="0"/>
              <a:t>Fuente de las Gracias o de los Tritones</a:t>
            </a:r>
            <a:r>
              <a:rPr lang="es-ES" sz="2400" dirty="0"/>
              <a:t>, del siglo XVI aunque de autor desconocido.</a:t>
            </a:r>
          </a:p>
          <a:p>
            <a:r>
              <a:rPr lang="es-ES" sz="2400" dirty="0"/>
              <a:t>Fue colocada en 1656 en el extremo final del Jardín por Felipe IV. Con sucesivas mejoras y ampliaciones realizadas por orden de Felipe V y Fernando VI, finalmente esta fuente fue trasladada por el arquitecto Pascual y Colomer al Palacio Real de Madrid, donde sigue actualmente.</a:t>
            </a:r>
          </a:p>
          <a:p>
            <a:pPr>
              <a:buFont typeface="Wingdings 2" pitchFamily="18" charset="2"/>
              <a:buNone/>
            </a:pPr>
            <a:r>
              <a:rPr lang="es-ES" sz="2400" b="1" dirty="0"/>
              <a:t>  Emparrado </a:t>
            </a:r>
          </a:p>
          <a:p>
            <a:r>
              <a:rPr lang="es-ES" sz="2400" dirty="0"/>
              <a:t>En el extremo nordeste del jardín, se encuentra el </a:t>
            </a:r>
            <a:r>
              <a:rPr lang="es-ES" sz="2400" i="1" dirty="0"/>
              <a:t>Emparrado</a:t>
            </a:r>
            <a:r>
              <a:rPr lang="es-ES" sz="2400" dirty="0"/>
              <a:t>, una zona de huerta cerrada al público. Antiguamente se cultivaban fresas, espárragos y otras hortalizas para abastecimiento de Palacio.</a:t>
            </a:r>
          </a:p>
        </p:txBody>
      </p:sp>
    </p:spTree>
    <p:extLst>
      <p:ext uri="{BB962C8B-B14F-4D97-AF65-F5344CB8AC3E}">
        <p14:creationId xmlns:p14="http://schemas.microsoft.com/office/powerpoint/2010/main" val="41775329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2 Marcador de contenido"/>
          <p:cNvSpPr>
            <a:spLocks noGrp="1"/>
          </p:cNvSpPr>
          <p:nvPr>
            <p:ph sz="quarter" idx="1"/>
          </p:nvPr>
        </p:nvSpPr>
        <p:spPr>
          <a:xfrm>
            <a:off x="914400" y="908050"/>
            <a:ext cx="7041976" cy="5111750"/>
          </a:xfrm>
        </p:spPr>
        <p:txBody>
          <a:bodyPr/>
          <a:lstStyle/>
          <a:p>
            <a:r>
              <a:rPr lang="es-ES" sz="2400" b="1" dirty="0"/>
              <a:t>Jardín del Príncipe</a:t>
            </a:r>
          </a:p>
          <a:p>
            <a:r>
              <a:rPr lang="es-ES" sz="2400" dirty="0"/>
              <a:t>Embarcadero del río Tajo.</a:t>
            </a:r>
          </a:p>
          <a:p>
            <a:r>
              <a:rPr lang="es-ES" sz="2400" dirty="0"/>
              <a:t>Fuente de Narciso.</a:t>
            </a:r>
          </a:p>
          <a:p>
            <a:r>
              <a:rPr lang="es-ES" sz="2400" dirty="0"/>
              <a:t>Fuente de Apolo.</a:t>
            </a:r>
          </a:p>
          <a:p>
            <a:r>
              <a:rPr lang="es-ES" sz="2400" dirty="0"/>
              <a:t>Kioscos chinescos.</a:t>
            </a:r>
          </a:p>
          <a:p>
            <a:r>
              <a:rPr lang="es-ES" sz="2400" dirty="0"/>
              <a:t>Jarrón.</a:t>
            </a:r>
          </a:p>
          <a:p>
            <a:r>
              <a:rPr lang="es-ES" sz="2400" dirty="0"/>
              <a:t>Este jardín, situado entre el río Tajo y la </a:t>
            </a:r>
            <a:r>
              <a:rPr lang="es-ES" sz="2400" i="1" dirty="0"/>
              <a:t>Calle de la Reina</a:t>
            </a:r>
            <a:r>
              <a:rPr lang="es-ES" sz="2400" dirty="0"/>
              <a:t>, es el más extenso de todos los de Aranjuez, con un perímetro de 7 km y una extensión de 150 hectáreas, de las cuales sólo son visitables aproximadamente la mitad</a:t>
            </a:r>
            <a:r>
              <a:rPr lang="es-ES" dirty="0"/>
              <a:t>.</a:t>
            </a:r>
          </a:p>
          <a:p>
            <a:endParaRPr lang="es-ES" dirty="0"/>
          </a:p>
        </p:txBody>
      </p:sp>
    </p:spTree>
    <p:extLst>
      <p:ext uri="{BB962C8B-B14F-4D97-AF65-F5344CB8AC3E}">
        <p14:creationId xmlns:p14="http://schemas.microsoft.com/office/powerpoint/2010/main" val="39876599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2 Marcador de contenido"/>
          <p:cNvSpPr>
            <a:spLocks noGrp="1"/>
          </p:cNvSpPr>
          <p:nvPr>
            <p:ph sz="quarter" idx="1"/>
          </p:nvPr>
        </p:nvSpPr>
        <p:spPr>
          <a:xfrm>
            <a:off x="900113" y="404813"/>
            <a:ext cx="7056263" cy="6048375"/>
          </a:xfrm>
        </p:spPr>
        <p:txBody>
          <a:bodyPr>
            <a:normAutofit lnSpcReduction="10000"/>
          </a:bodyPr>
          <a:lstStyle/>
          <a:p>
            <a:r>
              <a:rPr lang="es-ES" sz="2400" dirty="0"/>
              <a:t>En la parte norte, que es la que da al río, está protegido por un dique de piedra llamado </a:t>
            </a:r>
            <a:r>
              <a:rPr lang="es-ES" sz="2400" i="1" dirty="0"/>
              <a:t>Malecón de Solera</a:t>
            </a:r>
            <a:r>
              <a:rPr lang="es-ES" sz="2400" dirty="0"/>
              <a:t>, mientras que en su cara sur, lo limita una larga verja sobre un zócalo de piedra de Colmenar y pilares de ladrillos, ornamentados por artísticas piedras. </a:t>
            </a:r>
          </a:p>
          <a:p>
            <a:r>
              <a:rPr lang="es-ES" sz="2400" dirty="0"/>
              <a:t>El jardín está formado por gran variedad de especies de árboles diferentes, como: plátanos, ahuehuetes, pacanos, caquis de Virginia, cipreses, liquidámbares, pinos, castaños de indias, tilos, fresnos, robles, cafeteros, magnolios, arces, carpes, árboles del amor, de Júpiter, ...</a:t>
            </a:r>
          </a:p>
          <a:p>
            <a:r>
              <a:rPr lang="es-ES" sz="2400" b="1" dirty="0"/>
              <a:t>Origen.-</a:t>
            </a:r>
            <a:r>
              <a:rPr lang="es-ES" sz="2400" dirty="0"/>
              <a:t>Tiene su origen en la llamada </a:t>
            </a:r>
            <a:r>
              <a:rPr lang="es-ES" sz="2400" i="1" dirty="0"/>
              <a:t>Huerta Grande de Don Gonzalo</a:t>
            </a:r>
            <a:r>
              <a:rPr lang="es-ES" sz="2400" dirty="0"/>
              <a:t> y en un pequeño jardín mandado crear por Fernando VI en la zona del embarcadero sobre el río. </a:t>
            </a:r>
          </a:p>
        </p:txBody>
      </p:sp>
    </p:spTree>
    <p:extLst>
      <p:ext uri="{BB962C8B-B14F-4D97-AF65-F5344CB8AC3E}">
        <p14:creationId xmlns:p14="http://schemas.microsoft.com/office/powerpoint/2010/main" val="19319396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2 Marcador de contenido"/>
          <p:cNvSpPr>
            <a:spLocks noGrp="1"/>
          </p:cNvSpPr>
          <p:nvPr>
            <p:ph sz="quarter" idx="1"/>
          </p:nvPr>
        </p:nvSpPr>
        <p:spPr>
          <a:xfrm>
            <a:off x="914400" y="404813"/>
            <a:ext cx="6969968" cy="5614987"/>
          </a:xfrm>
        </p:spPr>
        <p:txBody>
          <a:bodyPr>
            <a:normAutofit fontScale="92500" lnSpcReduction="10000"/>
          </a:bodyPr>
          <a:lstStyle/>
          <a:p>
            <a:r>
              <a:rPr lang="es-ES" sz="2400" dirty="0"/>
              <a:t>No es hasta el 3 de octubre de 1772 que el futuro Carlos IV, que en aquel momento ostentaba el título de Príncipe de Asturias, manda su construcción. </a:t>
            </a:r>
          </a:p>
          <a:p>
            <a:r>
              <a:rPr lang="es-ES" sz="2400" dirty="0"/>
              <a:t>Se finalizaron los trabajos en 1804.</a:t>
            </a:r>
          </a:p>
          <a:p>
            <a:r>
              <a:rPr lang="es-ES" sz="2400" b="1" dirty="0"/>
              <a:t>Entrada</a:t>
            </a:r>
            <a:r>
              <a:rPr lang="es-ES" sz="2400" dirty="0"/>
              <a:t>.-La entrada principal de este Jardín, situada en la </a:t>
            </a:r>
            <a:r>
              <a:rPr lang="es-ES" sz="2400" i="1" dirty="0"/>
              <a:t>Calle de la Reina</a:t>
            </a:r>
            <a:r>
              <a:rPr lang="es-ES" sz="2400" dirty="0"/>
              <a:t>, justo detrás del </a:t>
            </a:r>
            <a:r>
              <a:rPr lang="es-ES" sz="2400" i="1" dirty="0"/>
              <a:t>Palacio de Godoy</a:t>
            </a:r>
            <a:r>
              <a:rPr lang="es-ES" sz="2400" dirty="0"/>
              <a:t>, se realiza a través de una puerta de hierro, obra de Juan de Villanueva, con dos basamentos de piedra, con cuatro columnas cada uno y coronadas por cornisas de orden jónico. En lo alto, están rematadas por geniecillos de piedra con flores, aunque anteriormente estaba adornadas por las esculturas de Palas y Pomona, que ya estuvieron en la </a:t>
            </a:r>
            <a:r>
              <a:rPr lang="es-ES" sz="2400" i="1" dirty="0"/>
              <a:t>Fuente de Hércules e Hidra</a:t>
            </a:r>
            <a:r>
              <a:rPr lang="es-ES" sz="2400" dirty="0"/>
              <a:t> del </a:t>
            </a:r>
            <a:r>
              <a:rPr lang="es-ES" sz="2400" i="1" dirty="0"/>
              <a:t>Jardín de la Isla</a:t>
            </a:r>
            <a:r>
              <a:rPr lang="es-ES" sz="2400" dirty="0"/>
              <a:t> y que hoy están en el Museo del Prado.</a:t>
            </a:r>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14437754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2 Marcador de contenido"/>
          <p:cNvSpPr>
            <a:spLocks noGrp="1"/>
          </p:cNvSpPr>
          <p:nvPr>
            <p:ph sz="quarter" idx="1"/>
          </p:nvPr>
        </p:nvSpPr>
        <p:spPr>
          <a:xfrm>
            <a:off x="914400" y="476250"/>
            <a:ext cx="6825952" cy="6381750"/>
          </a:xfrm>
        </p:spPr>
        <p:txBody>
          <a:bodyPr>
            <a:normAutofit lnSpcReduction="10000"/>
          </a:bodyPr>
          <a:lstStyle/>
          <a:p>
            <a:r>
              <a:rPr lang="es-ES" sz="2400" b="1" dirty="0"/>
              <a:t>Embarcadero</a:t>
            </a:r>
            <a:r>
              <a:rPr lang="es-ES" sz="2400" dirty="0"/>
              <a:t>.-Posee un embarcadero fortificado (mandado crear por Carlos IV), muy usado durante las estancias de los Reyes en Aranjuez, en las que organizaban paseos por el Tajo a bordo de lujosas falúas. Dichas embarcaciones se conservan todavía en el </a:t>
            </a:r>
            <a:r>
              <a:rPr lang="es-ES" sz="2400" i="1" dirty="0"/>
              <a:t>Museo de Falúas Reales</a:t>
            </a:r>
            <a:r>
              <a:rPr lang="es-ES" sz="2400" dirty="0"/>
              <a:t> o </a:t>
            </a:r>
            <a:r>
              <a:rPr lang="es-ES" sz="2400" i="1" dirty="0"/>
              <a:t>Casa de Marinos</a:t>
            </a:r>
            <a:r>
              <a:rPr lang="es-ES" sz="2400" dirty="0"/>
              <a:t>, que se encuentra al lado. También encontramos en la zona un castillo de piedra, de construcción inacabada, y que fue usado como depósito de leña. Actualmente alberga un restaurante.</a:t>
            </a:r>
          </a:p>
          <a:p>
            <a:r>
              <a:rPr lang="es-ES" sz="2400" b="1" dirty="0"/>
              <a:t> Fuentes</a:t>
            </a:r>
          </a:p>
          <a:p>
            <a:r>
              <a:rPr lang="es-ES" sz="2400" dirty="0"/>
              <a:t>Hay una sección del jardín llamada </a:t>
            </a:r>
            <a:r>
              <a:rPr lang="es-ES" sz="2400" i="1" dirty="0"/>
              <a:t>Anglochina</a:t>
            </a:r>
            <a:r>
              <a:rPr lang="es-ES" sz="2400" dirty="0"/>
              <a:t>, en la que encontramos las hermosas fuentes de </a:t>
            </a:r>
            <a:r>
              <a:rPr lang="es-ES" sz="2400" i="1" dirty="0"/>
              <a:t>Narciso</a:t>
            </a:r>
            <a:r>
              <a:rPr lang="es-ES" sz="2400" dirty="0"/>
              <a:t> y de los </a:t>
            </a:r>
            <a:r>
              <a:rPr lang="es-ES" sz="2400" i="1" dirty="0"/>
              <a:t>Cisnes</a:t>
            </a:r>
            <a:r>
              <a:rPr lang="es-ES" sz="2400" dirty="0"/>
              <a:t>.el diseño de Isidro González Velázquez.</a:t>
            </a:r>
          </a:p>
        </p:txBody>
      </p:sp>
    </p:spTree>
    <p:extLst>
      <p:ext uri="{BB962C8B-B14F-4D97-AF65-F5344CB8AC3E}">
        <p14:creationId xmlns:p14="http://schemas.microsoft.com/office/powerpoint/2010/main" val="11115698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2 Marcador de contenido"/>
          <p:cNvSpPr>
            <a:spLocks noGrp="1"/>
          </p:cNvSpPr>
          <p:nvPr>
            <p:ph sz="quarter" idx="1"/>
          </p:nvPr>
        </p:nvSpPr>
        <p:spPr>
          <a:xfrm>
            <a:off x="468313" y="476250"/>
            <a:ext cx="7632079" cy="6121400"/>
          </a:xfrm>
        </p:spPr>
        <p:txBody>
          <a:bodyPr/>
          <a:lstStyle/>
          <a:p>
            <a:r>
              <a:rPr lang="es-ES" sz="2400" b="1" dirty="0"/>
              <a:t>Fuente de Narciso</a:t>
            </a:r>
            <a:r>
              <a:rPr lang="es-ES" sz="2400" dirty="0"/>
              <a:t>.-La primera, obra de Joaquín Dumandre, muestra al hermoso Narciso junto a su perro, asomándose a un hermoso tazón sobre el que se encuentra en lo alto de un pilar, a punto de caer en él.</a:t>
            </a:r>
          </a:p>
          <a:p>
            <a:r>
              <a:rPr lang="es-ES" sz="2400" dirty="0"/>
              <a:t> Sujetan el tazón cuatro robustos Hércules. Al resultar gravemente dañada en la Guerra de la Independencia Española, fue reconstruida por Esteban de Ágreda en 1827 según el diseño de Isidro Gonzalez Velázquez.</a:t>
            </a:r>
          </a:p>
          <a:p>
            <a:r>
              <a:rPr lang="es-ES" sz="2400" b="1" dirty="0"/>
              <a:t>Fuente de los Cisnes</a:t>
            </a:r>
            <a:r>
              <a:rPr lang="es-ES" sz="2400" dirty="0"/>
              <a:t>.-La </a:t>
            </a:r>
            <a:r>
              <a:rPr lang="es-ES" sz="2400" i="1" dirty="0"/>
              <a:t>Fuente de los Cisnes</a:t>
            </a:r>
            <a:r>
              <a:rPr lang="es-ES" sz="2400" dirty="0"/>
              <a:t> es también obra de Joaquín Dumandre, inspirada en otra de La Granja. Presenta un peñasco con dos figuras de niños de mármol que agarraban un cisne, por cuyo pico salía el agua. Dañada en la Guerra de la Independencia Española. </a:t>
            </a:r>
          </a:p>
          <a:p>
            <a:endParaRPr lang="es-ES" dirty="0"/>
          </a:p>
        </p:txBody>
      </p:sp>
    </p:spTree>
    <p:extLst>
      <p:ext uri="{BB962C8B-B14F-4D97-AF65-F5344CB8AC3E}">
        <p14:creationId xmlns:p14="http://schemas.microsoft.com/office/powerpoint/2010/main" val="8174976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3 Imagen" descr="Aranjuez_fuente_de_narcis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1" name="4 Imagen" descr="Aranjuez_Jardin_Principe_Jarron_Calle_Embarcadero.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74379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2 Marcador de contenido"/>
          <p:cNvSpPr>
            <a:spLocks noGrp="1"/>
          </p:cNvSpPr>
          <p:nvPr>
            <p:ph sz="quarter" idx="1"/>
          </p:nvPr>
        </p:nvSpPr>
        <p:spPr>
          <a:xfrm>
            <a:off x="914400" y="404813"/>
            <a:ext cx="7041976" cy="5832475"/>
          </a:xfrm>
        </p:spPr>
        <p:txBody>
          <a:bodyPr>
            <a:normAutofit fontScale="92500"/>
          </a:bodyPr>
          <a:lstStyle/>
          <a:p>
            <a:r>
              <a:rPr lang="es-ES" sz="2400" dirty="0"/>
              <a:t>Sólo se conservaba el pilón y el peñasco central, pero en 2009 se llevó a cabo la restauración de las figuras de los niños y el cisne.</a:t>
            </a:r>
          </a:p>
          <a:p>
            <a:r>
              <a:rPr lang="es-ES" sz="2400" b="1" dirty="0"/>
              <a:t>Fuente de Apolo</a:t>
            </a:r>
            <a:r>
              <a:rPr lang="es-ES" sz="2400" dirty="0"/>
              <a:t>.-Más allá, la </a:t>
            </a:r>
            <a:r>
              <a:rPr lang="es-ES" sz="2400" i="1" dirty="0"/>
              <a:t>Fuente de Apolo</a:t>
            </a:r>
            <a:r>
              <a:rPr lang="es-ES" sz="2400" dirty="0"/>
              <a:t>, en mármol de Carrara, muestra al dios de la belleza en lo alto de un pedestal. </a:t>
            </a:r>
          </a:p>
          <a:p>
            <a:r>
              <a:rPr lang="es-ES" sz="2400" dirty="0"/>
              <a:t>Mandada crear por Carlos IV no fue terminada hasta el reinado de su hijo Fernando VII, con diseño de Isidro González Velázquez. </a:t>
            </a:r>
          </a:p>
          <a:p>
            <a:r>
              <a:rPr lang="es-ES" sz="2400" dirty="0"/>
              <a:t>Detrás, con forma semicircular, seis columnas coronadas con otros tantos patos lo escoltan. A ambos lados, encontramos dos columnas cuadradas, con dos tazones en lo alto. La estatua de Apolo fue comprada por Felipe V y situada en La Granja</a:t>
            </a:r>
            <a:r>
              <a:rPr lang="es-ES" dirty="0"/>
              <a:t>. </a:t>
            </a:r>
          </a:p>
        </p:txBody>
      </p:sp>
    </p:spTree>
    <p:extLst>
      <p:ext uri="{BB962C8B-B14F-4D97-AF65-F5344CB8AC3E}">
        <p14:creationId xmlns:p14="http://schemas.microsoft.com/office/powerpoint/2010/main" val="23170247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3 Imagen" descr="Fuente_apolo_aranjue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74884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2 Marcador de contenido"/>
          <p:cNvSpPr>
            <a:spLocks noGrp="1"/>
          </p:cNvSpPr>
          <p:nvPr>
            <p:ph sz="quarter" idx="1"/>
          </p:nvPr>
        </p:nvSpPr>
        <p:spPr>
          <a:xfrm>
            <a:off x="914400" y="620713"/>
            <a:ext cx="7185992" cy="5616575"/>
          </a:xfrm>
        </p:spPr>
        <p:txBody>
          <a:bodyPr>
            <a:normAutofit fontScale="92500"/>
          </a:bodyPr>
          <a:lstStyle/>
          <a:p>
            <a:r>
              <a:rPr lang="es-ES" sz="2400" dirty="0"/>
              <a:t>Carlos IV la mandó traer a Aranjuez. </a:t>
            </a:r>
          </a:p>
          <a:p>
            <a:r>
              <a:rPr lang="es-ES" sz="2400" dirty="0"/>
              <a:t>Actualmente la estatua presente en el </a:t>
            </a:r>
            <a:r>
              <a:rPr lang="es-ES" sz="2400" i="1" dirty="0"/>
              <a:t>Jardín del Príncipe</a:t>
            </a:r>
            <a:r>
              <a:rPr lang="es-ES" sz="2400" dirty="0"/>
              <a:t> es una reproducción, pues la original fue devuelta en 2000 a La Granja.</a:t>
            </a:r>
          </a:p>
          <a:p>
            <a:r>
              <a:rPr lang="es-ES" sz="2400" b="1" dirty="0"/>
              <a:t>Estanque de los Chinescos</a:t>
            </a:r>
          </a:p>
          <a:p>
            <a:r>
              <a:rPr lang="es-ES" sz="2400" dirty="0"/>
              <a:t>El </a:t>
            </a:r>
            <a:r>
              <a:rPr lang="es-ES" sz="2400" i="1" dirty="0"/>
              <a:t>Estanque de los Chinescos</a:t>
            </a:r>
            <a:r>
              <a:rPr lang="es-ES" sz="2400" dirty="0"/>
              <a:t>, lago artificial bordeado por una pequeña baranda, con tres islas, sobre las cuales encontramos un templete o kiosco de estilo griego, otro de tipo chinesco y un mausoleo de granito egipcio. </a:t>
            </a:r>
          </a:p>
          <a:p>
            <a:r>
              <a:rPr lang="es-ES" sz="2400" dirty="0"/>
              <a:t>El pabellón griego es obra de Juan de Villanueva, con una serie de ocho columnas de orden jónico que sujetan el techo, coronado por una piña de bronce pintada de color mármol (aunque originalmente poseía un dragón dorado). </a:t>
            </a:r>
          </a:p>
        </p:txBody>
      </p:sp>
    </p:spTree>
    <p:extLst>
      <p:ext uri="{BB962C8B-B14F-4D97-AF65-F5344CB8AC3E}">
        <p14:creationId xmlns:p14="http://schemas.microsoft.com/office/powerpoint/2010/main" val="38268597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3 Imagen" descr="Kioscos_chinescos_aranjue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70036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2 Marcador de contenido"/>
          <p:cNvSpPr>
            <a:spLocks noGrp="1"/>
          </p:cNvSpPr>
          <p:nvPr>
            <p:ph sz="quarter" idx="1"/>
          </p:nvPr>
        </p:nvSpPr>
        <p:spPr>
          <a:xfrm>
            <a:off x="914400" y="692150"/>
            <a:ext cx="6969968" cy="5327650"/>
          </a:xfrm>
        </p:spPr>
        <p:txBody>
          <a:bodyPr>
            <a:normAutofit lnSpcReduction="10000"/>
          </a:bodyPr>
          <a:lstStyle/>
          <a:p>
            <a:r>
              <a:rPr lang="es-ES" dirty="0"/>
              <a:t>Entre cada columna existieron unos vasos canopos egipcios, ahora desaparecidos. </a:t>
            </a:r>
          </a:p>
          <a:p>
            <a:r>
              <a:rPr lang="es-ES" dirty="0"/>
              <a:t>Por otro lado, el templete chinesco original resultó gravemente dañado en la Guerra de la Independencia Española y reconstruido por Fernando VII más bien como un kiosco de estilo turco, con vivos colores verde, rojo y dorado.</a:t>
            </a:r>
          </a:p>
          <a:p>
            <a:r>
              <a:rPr lang="es-ES" b="1" dirty="0"/>
              <a:t>Montaña Rusa</a:t>
            </a:r>
          </a:p>
          <a:p>
            <a:r>
              <a:rPr lang="es-ES" dirty="0"/>
              <a:t>Muy cerca, se construyó una montaña artificial, la llamada </a:t>
            </a:r>
            <a:r>
              <a:rPr lang="es-ES" i="1" dirty="0"/>
              <a:t>Montaña Rusa</a:t>
            </a:r>
            <a:r>
              <a:rPr lang="es-ES" dirty="0"/>
              <a:t>, aunque su verdadero nombre es </a:t>
            </a:r>
            <a:r>
              <a:rPr lang="es-ES" i="1" dirty="0"/>
              <a:t>Montaña Suiza</a:t>
            </a:r>
            <a:r>
              <a:rPr lang="es-ES" dirty="0"/>
              <a:t>, coronada por un templete de madera, desde las cuales se pueden contemplar hermosas vistas de todo el jardín.</a:t>
            </a:r>
          </a:p>
          <a:p>
            <a:endParaRPr lang="es-ES" dirty="0"/>
          </a:p>
          <a:p>
            <a:endParaRPr lang="es-ES" dirty="0"/>
          </a:p>
          <a:p>
            <a:endParaRPr lang="es-ES" dirty="0"/>
          </a:p>
        </p:txBody>
      </p:sp>
    </p:spTree>
    <p:extLst>
      <p:ext uri="{BB962C8B-B14F-4D97-AF65-F5344CB8AC3E}">
        <p14:creationId xmlns:p14="http://schemas.microsoft.com/office/powerpoint/2010/main" val="21192725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Aranjuez_JardinPrincipe_CasaLabrador_ParteTrase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64395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2 Marcador de contenido"/>
          <p:cNvSpPr>
            <a:spLocks noGrp="1"/>
          </p:cNvSpPr>
          <p:nvPr>
            <p:ph sz="quarter" idx="1"/>
          </p:nvPr>
        </p:nvSpPr>
        <p:spPr>
          <a:xfrm>
            <a:off x="914400" y="549274"/>
            <a:ext cx="7113984" cy="6308725"/>
          </a:xfrm>
        </p:spPr>
        <p:txBody>
          <a:bodyPr>
            <a:normAutofit lnSpcReduction="10000"/>
          </a:bodyPr>
          <a:lstStyle/>
          <a:p>
            <a:r>
              <a:rPr lang="es-ES" sz="2400" b="1" dirty="0"/>
              <a:t>Casa del Labrador</a:t>
            </a:r>
            <a:r>
              <a:rPr lang="es-ES" sz="2400" i="1" dirty="0">
                <a:hlinkClick r:id="rId2" action="ppaction://hlinkfile" tooltip="Casa del Labrador (Aranjuez)"/>
              </a:rPr>
              <a:t>)</a:t>
            </a:r>
            <a:endParaRPr lang="es-ES" sz="2400" dirty="0"/>
          </a:p>
          <a:p>
            <a:r>
              <a:rPr lang="es-ES" sz="2400" dirty="0"/>
              <a:t>Finalmente, su extremo más oriental se encuentra la </a:t>
            </a:r>
            <a:r>
              <a:rPr lang="es-ES" sz="2400" i="1" dirty="0"/>
              <a:t>Casa del Labrador</a:t>
            </a:r>
            <a:r>
              <a:rPr lang="es-ES" sz="2400" dirty="0"/>
              <a:t>, edificación mandada construir por Carlos IV y de gran riqueza por su colección de estatuas y relojes.</a:t>
            </a:r>
          </a:p>
          <a:p>
            <a:r>
              <a:rPr lang="es-ES" sz="2400" dirty="0"/>
              <a:t>En este jardín viven en libertad faisanes y pavos reales, así como ardillas y otros animales similares.</a:t>
            </a:r>
          </a:p>
          <a:p>
            <a:r>
              <a:rPr lang="es-ES" sz="2400" b="1" dirty="0"/>
              <a:t> Jardín de Isabel II</a:t>
            </a:r>
          </a:p>
          <a:p>
            <a:r>
              <a:rPr lang="es-ES" sz="2400" dirty="0"/>
              <a:t>Es éste el último jardín en construirse en Aranjuez, ya en el siglo XIX, cuando Isabel II era todavía una niña.</a:t>
            </a:r>
          </a:p>
          <a:p>
            <a:r>
              <a:rPr lang="es-ES" sz="2400" dirty="0"/>
              <a:t> Este jardín cuadrado, situado junto a la </a:t>
            </a:r>
            <a:r>
              <a:rPr lang="es-ES" sz="2400" i="1" dirty="0"/>
              <a:t>Plaza de San Antonio</a:t>
            </a:r>
            <a:r>
              <a:rPr lang="es-ES" sz="2400" dirty="0"/>
              <a:t> y el </a:t>
            </a:r>
            <a:r>
              <a:rPr lang="es-ES" sz="2400" i="1" dirty="0"/>
              <a:t>Paseo del Brillante</a:t>
            </a:r>
            <a:r>
              <a:rPr lang="es-ES" sz="2400" dirty="0"/>
              <a:t>, fue construido sobre una zona que servía anteriormente de estercolero, así como para estacionamiento de carretas y ganado.</a:t>
            </a:r>
          </a:p>
        </p:txBody>
      </p:sp>
    </p:spTree>
    <p:extLst>
      <p:ext uri="{BB962C8B-B14F-4D97-AF65-F5344CB8AC3E}">
        <p14:creationId xmlns:p14="http://schemas.microsoft.com/office/powerpoint/2010/main" val="1862975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2 Marcador de contenido"/>
          <p:cNvSpPr>
            <a:spLocks noGrp="1"/>
          </p:cNvSpPr>
          <p:nvPr>
            <p:ph sz="quarter" idx="1"/>
          </p:nvPr>
        </p:nvSpPr>
        <p:spPr>
          <a:xfrm>
            <a:off x="914400" y="620713"/>
            <a:ext cx="7041976" cy="5399087"/>
          </a:xfrm>
        </p:spPr>
        <p:txBody>
          <a:bodyPr/>
          <a:lstStyle/>
          <a:p>
            <a:r>
              <a:rPr lang="es-ES" dirty="0"/>
              <a:t>Los primeros árboles se plantaron en 1830, mientras que cuatro años más tarde se dispuso en el centro del jardín un pedestal de mármol con una estatua de bronce de la Reina Niña. </a:t>
            </a:r>
          </a:p>
          <a:p>
            <a:r>
              <a:rPr lang="es-ES" dirty="0"/>
              <a:t>Alrededor, existen ocho bancos de piedra y ocho jarrones con flores.</a:t>
            </a:r>
          </a:p>
          <a:p>
            <a:endParaRPr lang="es-ES" dirty="0"/>
          </a:p>
          <a:p>
            <a:r>
              <a:rPr lang="es-ES" dirty="0"/>
              <a:t>          OS INVITO A VISITARLOS EN OTOÑO</a:t>
            </a:r>
          </a:p>
          <a:p>
            <a:endParaRPr lang="es-ES" dirty="0"/>
          </a:p>
          <a:p>
            <a:r>
              <a:rPr lang="es-ES" dirty="0"/>
              <a:t>                                 CONTINUAR</a:t>
            </a:r>
          </a:p>
          <a:p>
            <a:endParaRPr lang="es-ES" dirty="0"/>
          </a:p>
          <a:p>
            <a:endParaRPr lang="es-ES" dirty="0"/>
          </a:p>
        </p:txBody>
      </p:sp>
    </p:spTree>
    <p:extLst>
      <p:ext uri="{BB962C8B-B14F-4D97-AF65-F5344CB8AC3E}">
        <p14:creationId xmlns:p14="http://schemas.microsoft.com/office/powerpoint/2010/main" val="13268043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photos.eltiempo.es.s3.amazonaws.com/95/42/fb764aaa4862c7b4d0b0581348986a33_720x56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97881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5" descr="http://photos.eltiempo.es.s3.amazonaws.com/69/63/2a609ab6e7efa1acf8f9616477f7e1a8_720x56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32770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Aranjuez.-Presa de regulacion..-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39291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Aranjuez.-Presa de regulacion.-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33844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photos.eltiempo.es.s3.amazonaws.com/78/40/193939bfa15dec9eb99523e534ed5946_720x56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57117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http://photos.eltiempo.es.s3.amazonaws.com/13/91/6be6989797ad8d9a9e2cd682a00ff6b2_720x56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85272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photos.eltiempo.es.s3.amazonaws.com/91/60/bd7603d098322fa22b7feda92f8af8f9_720x56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89346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http://photos.eltiempo.es.s3.amazonaws.com/28/96/c373b786f552918664fb96c85a65a9ec_720x56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34118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photos.eltiempo.es.s3.amazonaws.com/10/86/445c93544dfe77b2d586d5ed4b53d4fa_720x56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47478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http://photos.eltiempo.es.s3.amazonaws.com/28/82/e39162723a86c89680d06e7d36673ce7_720x56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55454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Aranjuez.-3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25293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2 Imagen" descr="Aranjuez.-Fuente de Hecules e Hidr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2859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photos.eltiempo.es.s3.amazonaws.com/65/75/ee1c2be8617ce539582badab34dbdb19_720x56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25782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http://photos.eltiempo.es.s3.amazonaws.com/58/28/a1354047f6daaaf58d329577d5971c86_720x56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73928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photos.eltiempo.es.s3.amazonaws.com/17/94/978b80e8ea0622978a1b0a1f4dabad19_720x56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59230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Aranjuez.-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37366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Aranjuez.-Gloriet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85373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Aranjuez.-Glorieta.-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86357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Aranjuez.-8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647238" cy="723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412911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Aranjuez.-Ban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26765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Aranjuez.-Jardines de la Isl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454184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Aranjuez.-Baco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90847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Aranjuez.-Fuente del Dios Baco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24106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3 Imagen" descr="Aranjuez.- Fuente de Apolo.-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070269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Aranjuez.-Fuente de Diana.-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588120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Aranjuez.-7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467850" cy="727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003027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Aranjuez.-7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91700" cy="734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732663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Aranjuez.-7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457858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2 Imagen" descr="Aranjuez.-8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71450"/>
            <a:ext cx="9683750" cy="744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590541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Aranjuez en Otoño.-1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683750" cy="726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931908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Aranjuez en Otoño.-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20263" cy="728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344632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Aranjuez.-3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69889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Aranjuez.-Fuente de Hercules.-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57733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Aranjuez.-Paseo.-Jardin de la Isla--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623715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Aranjuez.-Platano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195470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Aranjuez.-Paseo.-Jardin de la Isla.-.-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63763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Aranjuez.-Paseo.-Jardin de la Isla.-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983229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Aranjuez.-Paseo.-Jardin de la Isla.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098497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Aranjuez.-Platanos.-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804752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Aranjuez.-Pajarera.-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60609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http://photos.eltiempo.es.s3.amazonaws.com/50/99/dc9124269cec8d3b16e3133dea75df68_720x56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860236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http://photos.eltiempo.es.s3.amazonaws.com/68/79/f93b4485600200744d30d61c53d083bb_720x56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158930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http://photos.eltiempo.es.s3.amazonaws.com/23/2/9388ffc4ba2bfd0e3ec256634d1b2a22_720x56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454666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http://photos.eltiempo.es.s3.amazonaws.com/46/39/c57d98cde1af11160565719f66c6aee1_720x56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424012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http://photos.eltiempo.es.s3.amazonaws.com/76/43/ec8f62e49c24d8605cec12d9b1f440de_720x56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732467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http://photos.eltiempo.es.s3.amazonaws.com/90/91/6cb3f17683eee3a197b53e33dd335add_720x56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20961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http://photos.eltiempo.es.s3.amazonaws.com/45/46/2e8232b040e2b2f2c388df6b5c3c68dd_720x56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922752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http://photos.eltiempo.es.s3.amazonaws.com/47/47/e0f27551183b2e8213c3178a5519817b_720x56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39906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http://photos.eltiempo.es.s3.amazonaws.com/77/32/26820de3848d4e8a317f3def490dc1b9_720x56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092292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http://photos.eltiempo.es.s3.amazonaws.com/77/52/897fc0825b4af41864bb8122b950596f_720x56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846111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http://photos.eltiempo.es.s3.amazonaws.com/83/59/c5be689d43d1ab258775496e5bb051be_720x56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7351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http://photos.eltiempo.es.s3.amazonaws.com/2/98/1af1f9d147f735009846128c54d703d6_720x56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036116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http://photos.eltiempo.es.s3.amazonaws.com/30/44/e9b49711f17f98c383ffdfa9a801b162_720x56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67446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http://photos.eltiempo.es.s3.amazonaws.com/84/5/d02ad889557878584b1a3c9051417454_720x56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722734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http://photos.eltiempo.es.s3.amazonaws.com/76/43/8a663a7b97a3c970234842c76e75c773_720x56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552549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http://photos.eltiempo.es.s3.amazonaws.com/14/16/12b0b54512b93359651aac17c260b3e8_720x56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753956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Aranjuez.-Arbol caido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782003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Aranjuez.-Paseo.-Jardin de la Isl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623531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Aranjuez.-Paseo .-Jardin de la Isla..-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97479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Aranjuez.-Paseo de Platano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322750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Aranjuez.-PaseoJardin de la Isla.- 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469783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Aranjuez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116260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Aranjuez domingo (26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345535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Aranjuez en otoño.-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6775" cy="731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920630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Aranjuez en Otoño.-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085065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Aranjuez en Otoño.-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64725" cy="739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529718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Aranjuez.-Jardin de los Chinesco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91700" cy="734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212173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Aranjuez.-Palacio Real.-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000656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http://photos.eltiempo.es.s3.amazonaws.com/64/10/a02f03b1e9bbbd8a0ff8d0895319d24d_720x56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363227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http://photos.eltiempo.es.s3.amazonaws.com/93/86/ed61528005c985af663860c14d8a0c2f_720x56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461036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photos.eltiempo.es.s3.amazonaws.com/70/75/a1e703aba89408f7688ac636b76e4759_720x56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936157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Aranjuez en Otoño.-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467850" cy="735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762413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Aranjuez.-5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6775" cy="731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323727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Aranjuez.-5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6775" cy="731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600824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Aranjuez.-5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683750" cy="726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700210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Aranjuez en Otoño.-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6775" cy="731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565273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Aranjuez.-5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6775" cy="731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315801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Aranjuez.-6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91700" cy="734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892265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Aranjuez en Otoño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64725" cy="739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113438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Aranjuez en Otoño.-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446618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Aranjuez en Otoño.-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683750" cy="726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32698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Aranjuez.-4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7463"/>
            <a:ext cx="9144000" cy="682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861066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Aranjuez.-4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20263" cy="728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407834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Aranjuez.-4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20263" cy="728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313215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Aranjuez.-49_redimensionar.jpg"/>
          <p:cNvPicPr>
            <a:picLocks noChangeAspect="1"/>
          </p:cNvPicPr>
          <p:nvPr/>
        </p:nvPicPr>
        <p:blipFill rotWithShape="1">
          <a:blip r:embed="rId3">
            <a:extLst>
              <a:ext uri="{28A0092B-C50C-407E-A947-70E740481C1C}">
                <a14:useLocalDpi xmlns:a14="http://schemas.microsoft.com/office/drawing/2010/main" val="0"/>
              </a:ext>
            </a:extLst>
          </a:blip>
          <a:srcRect l="2490" t="1660" r="1225"/>
          <a:stretch/>
        </p:blipFill>
        <p:spPr bwMode="auto">
          <a:xfrm>
            <a:off x="0" y="0"/>
            <a:ext cx="9601201" cy="728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396929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Aranjuez.-5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20263" cy="728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892888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Aranjuez.-5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20263" cy="728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878835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Aranjuez.-5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6775" cy="731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650897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Aranjuez.-5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6775" cy="731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960257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Aranjuez.-5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20263" cy="728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830636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Aranjuez.-6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99650" cy="742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018169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Aranjuez.-6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91700" cy="734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043087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Aranjuez.-6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6775" cy="731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713151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Aranjuez.-6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20263" cy="728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187134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Aranjuez.-6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20263" cy="728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634917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Aranjuez.-67_redimensionar.jpg"/>
          <p:cNvPicPr>
            <a:picLocks noChangeAspect="1"/>
          </p:cNvPicPr>
          <p:nvPr/>
        </p:nvPicPr>
        <p:blipFill rotWithShape="1">
          <a:blip r:embed="rId3">
            <a:extLst>
              <a:ext uri="{28A0092B-C50C-407E-A947-70E740481C1C}">
                <a14:useLocalDpi xmlns:a14="http://schemas.microsoft.com/office/drawing/2010/main" val="0"/>
              </a:ext>
            </a:extLst>
          </a:blip>
          <a:srcRect l="1654" t="2756" r="1594"/>
          <a:stretch/>
        </p:blipFill>
        <p:spPr bwMode="auto">
          <a:xfrm>
            <a:off x="0" y="0"/>
            <a:ext cx="9601201" cy="731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709306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Aranjuez.-6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6775" cy="731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297412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Aranjuez.-7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91700" cy="734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777788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Aranjuez.-7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91700" cy="734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164063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Aranjuez.-7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746170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Aranjuez.-4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269252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Jardin del Principe.-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471277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TotalTime>
  <Words>3942</Words>
  <Application>Microsoft Office PowerPoint</Application>
  <PresentationFormat>Presentación en pantalla (4:3)</PresentationFormat>
  <Paragraphs>333</Paragraphs>
  <Slides>137</Slides>
  <Notes>108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137</vt:i4>
      </vt:variant>
    </vt:vector>
  </HeadingPairs>
  <TitlesOfParts>
    <vt:vector size="142" baseType="lpstr">
      <vt:lpstr>Calibri</vt:lpstr>
      <vt:lpstr>Century Schoolbook</vt:lpstr>
      <vt:lpstr>Wingdings</vt:lpstr>
      <vt:lpstr>Wingdings 2</vt:lpstr>
      <vt:lpstr>Default Theme</vt:lpstr>
      <vt:lpstr>EUROPA.-LA VUELTA AL MUNDO EN 885 JARDINES.-ESPAÑA.-ARANJUEZ EN OTOÑO</vt:lpstr>
      <vt:lpstr>Jardines de Aranjuez</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365 JARDINES.-SUECIA</dc:title>
  <dc:creator>Josep</dc:creator>
  <cp:lastModifiedBy>Usuario</cp:lastModifiedBy>
  <cp:revision>9</cp:revision>
  <dcterms:created xsi:type="dcterms:W3CDTF">2013-09-11T14:11:41Z</dcterms:created>
  <dcterms:modified xsi:type="dcterms:W3CDTF">2018-03-10T08:20:34Z</dcterms:modified>
</cp:coreProperties>
</file>