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405"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40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63" r:id="rId104"/>
    <p:sldId id="356" r:id="rId105"/>
    <p:sldId id="357" r:id="rId106"/>
    <p:sldId id="358" r:id="rId107"/>
    <p:sldId id="359" r:id="rId108"/>
    <p:sldId id="360" r:id="rId109"/>
    <p:sldId id="361" r:id="rId110"/>
    <p:sldId id="362"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EEC9CE-3C3C-4925-B28D-B1E6A8F5B14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99B03B-84B4-4B7D-A263-0CF8EE3E0580}" type="slidenum">
              <a:rPr lang="es-ES" smtClean="0"/>
              <a:t>‹Nº›</a:t>
            </a:fld>
            <a:endParaRPr lang="es-ES" dirty="0"/>
          </a:p>
        </p:txBody>
      </p:sp>
    </p:spTree>
    <p:extLst>
      <p:ext uri="{BB962C8B-B14F-4D97-AF65-F5344CB8AC3E}">
        <p14:creationId xmlns:p14="http://schemas.microsoft.com/office/powerpoint/2010/main" val="1362194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31EB25-7719-4C3F-8433-35D107515CA5}" type="slidenum">
              <a:rPr lang="es-ES" sz="1200">
                <a:solidFill>
                  <a:prstClr val="black"/>
                </a:solidFill>
              </a:rPr>
              <a:pPr eaLnBrk="1" hangingPunct="1"/>
              <a:t>9</a:t>
            </a:fld>
            <a:endParaRPr lang="es-ES" sz="1200" dirty="0">
              <a:solidFill>
                <a:prstClr val="black"/>
              </a:solidFill>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Aranjuez.-Entrada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8100092-56A8-422C-B53C-C40245C91E26}" type="slidenum">
              <a:rPr lang="es-ES" sz="1200">
                <a:solidFill>
                  <a:prstClr val="black"/>
                </a:solidFill>
              </a:rPr>
              <a:pPr eaLnBrk="1" hangingPunct="1"/>
              <a:t>10</a:t>
            </a:fld>
            <a:endParaRPr lang="es-ES" sz="1200" dirty="0">
              <a:solidFill>
                <a:prstClr val="black"/>
              </a:solidFill>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 Isabel II</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E42A8F-503A-4099-A74B-B76EEA07FB58}" type="slidenum">
              <a:rPr lang="es-ES" sz="1200">
                <a:solidFill>
                  <a:prstClr val="black"/>
                </a:solidFill>
              </a:rPr>
              <a:pPr eaLnBrk="1" hangingPunct="1"/>
              <a:t>11</a:t>
            </a:fld>
            <a:endParaRPr lang="es-ES" sz="1200" dirty="0">
              <a:solidFill>
                <a:prstClr val="black"/>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52EE3E2-82D4-4A6F-8071-423DD90F7B9B}" type="slidenum">
              <a:rPr lang="es-ES" sz="1200">
                <a:solidFill>
                  <a:prstClr val="black"/>
                </a:solidFill>
              </a:rPr>
              <a:pPr eaLnBrk="1" hangingPunct="1"/>
              <a:t>12</a:t>
            </a:fld>
            <a:endParaRPr lang="es-ES" sz="1200" dirty="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5375B0F-B3CA-4E8E-AD58-29CE8FD1A92D}" type="slidenum">
              <a:rPr lang="es-ES" sz="1200">
                <a:solidFill>
                  <a:prstClr val="black"/>
                </a:solidFill>
              </a:rPr>
              <a:pPr eaLnBrk="1" hangingPunct="1"/>
              <a:t>13</a:t>
            </a:fld>
            <a:endParaRPr lang="es-ES" sz="1200" dirty="0">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Nereida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88A0C96-E809-44D3-B45F-FF22DEEDABBA}" type="slidenum">
              <a:rPr lang="es-ES" sz="1200">
                <a:solidFill>
                  <a:prstClr val="black"/>
                </a:solidFill>
              </a:rPr>
              <a:pPr eaLnBrk="1" hangingPunct="1"/>
              <a:t>14</a:t>
            </a:fld>
            <a:endParaRPr lang="es-ES" sz="1200" dirty="0">
              <a:solidFill>
                <a:prstClr val="black"/>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6232EE-AB5D-4524-B96A-D025C6A7517C}" type="slidenum">
              <a:rPr lang="es-ES" sz="1200">
                <a:solidFill>
                  <a:prstClr val="black"/>
                </a:solidFill>
              </a:rPr>
              <a:pPr eaLnBrk="1" hangingPunct="1"/>
              <a:t>15</a:t>
            </a:fld>
            <a:endParaRPr lang="es-ES" sz="1200" dirty="0">
              <a:solidFill>
                <a:prstClr val="black"/>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Apolo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A585F2-1322-41F0-AA54-B4ECADFCD9C6}" type="slidenum">
              <a:rPr lang="es-ES" sz="1200">
                <a:solidFill>
                  <a:prstClr val="black"/>
                </a:solidFill>
              </a:rPr>
              <a:pPr eaLnBrk="1" hangingPunct="1"/>
              <a:t>16</a:t>
            </a:fld>
            <a:endParaRPr lang="es-ES" sz="1200" dirty="0">
              <a:solidFill>
                <a:prstClr val="black"/>
              </a:solidFill>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61F8AC-93F8-433F-9612-B8335AC1ACF8}" type="slidenum">
              <a:rPr lang="es-ES" sz="1200">
                <a:solidFill>
                  <a:prstClr val="black"/>
                </a:solidFill>
              </a:rPr>
              <a:pPr eaLnBrk="1" hangingPunct="1"/>
              <a:t>17</a:t>
            </a:fld>
            <a:endParaRPr lang="es-ES" sz="1200" dirty="0">
              <a:solidFill>
                <a:prstClr val="black"/>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Aranjuez.-Jardines de la Isla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3186F6-D587-4ACB-A343-1E6693B33321}" type="slidenum">
              <a:rPr lang="es-ES" sz="1200">
                <a:solidFill>
                  <a:prstClr val="black"/>
                </a:solidFill>
              </a:rPr>
              <a:pPr eaLnBrk="1" hangingPunct="1"/>
              <a:t>18</a:t>
            </a:fld>
            <a:endParaRPr 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 los Chinescos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376F12B-E6FC-4CE6-BE0A-24FF4217FD4F}" type="slidenum">
              <a:rPr lang="es-ES" sz="1200">
                <a:solidFill>
                  <a:prstClr val="black"/>
                </a:solidFill>
              </a:rPr>
              <a:pPr eaLnBrk="1" hangingPunct="1"/>
              <a:t>19</a:t>
            </a:fld>
            <a:endParaRPr lang="es-ES" sz="1200"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Narciso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ADB7F9D-FB88-428A-BDE5-4CF987997F0A}" type="slidenum">
              <a:rPr lang="es-ES" sz="1200">
                <a:solidFill>
                  <a:prstClr val="black"/>
                </a:solidFill>
              </a:rPr>
              <a:pPr eaLnBrk="1" hangingPunct="1"/>
              <a:t>20</a:t>
            </a:fld>
            <a:endParaRPr 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Aranjuez.-Obelisco.-Jardín de la Isla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4D197C-FBA0-4041-A2FD-A39E63BF16A9}" type="slidenum">
              <a:rPr lang="es-ES" sz="1200">
                <a:solidFill>
                  <a:prstClr val="black"/>
                </a:solidFill>
              </a:rPr>
              <a:pPr eaLnBrk="1" hangingPunct="1"/>
              <a:t>21</a:t>
            </a:fld>
            <a:endParaRPr 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 desde el Tajo.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E312BBD-FB7B-4FDB-A457-B1CD9C811986}" type="slidenum">
              <a:rPr lang="es-ES" sz="1200">
                <a:solidFill>
                  <a:prstClr val="black"/>
                </a:solidFill>
              </a:rPr>
              <a:pPr eaLnBrk="1" hangingPunct="1"/>
              <a:t>22</a:t>
            </a:fld>
            <a:endParaRPr 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Apolo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CB88C8-DC15-4BDD-978B-7AF837370184}" type="slidenum">
              <a:rPr lang="es-ES" sz="1200">
                <a:solidFill>
                  <a:prstClr val="black"/>
                </a:solidFill>
              </a:rPr>
              <a:pPr eaLnBrk="1" hangingPunct="1"/>
              <a:t>23</a:t>
            </a:fld>
            <a:endParaRPr lang="es-ES" sz="1200" dirty="0">
              <a:solidFill>
                <a:prstClr val="black"/>
              </a:solidFill>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Baco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046532D-4307-422A-BE6B-B6082E55F0F9}" type="slidenum">
              <a:rPr lang="es-ES" sz="1200">
                <a:solidFill>
                  <a:prstClr val="black"/>
                </a:solidFill>
              </a:rPr>
              <a:pPr eaLnBrk="1" hangingPunct="1"/>
              <a:t>24</a:t>
            </a:fld>
            <a:endParaRPr lang="es-ES" sz="1200" dirty="0">
              <a:solidFill>
                <a:prstClr val="black"/>
              </a:solidFill>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Hércules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7D47728-366E-4FCA-B8AA-6B0A51D61DB6}" type="slidenum">
              <a:rPr lang="es-ES" sz="1200">
                <a:solidFill>
                  <a:prstClr val="black"/>
                </a:solidFill>
              </a:rPr>
              <a:pPr eaLnBrk="1" hangingPunct="1"/>
              <a:t>25</a:t>
            </a:fld>
            <a:endParaRPr lang="es-ES" sz="1200" dirty="0">
              <a:solidFill>
                <a:prstClr val="black"/>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del Espinario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26DA2FE-27D5-436C-BD1A-C7134918AF94}" type="slidenum">
              <a:rPr lang="es-ES" sz="1200">
                <a:solidFill>
                  <a:prstClr val="black"/>
                </a:solidFill>
              </a:rPr>
              <a:pPr eaLnBrk="1" hangingPunct="1"/>
              <a:t>26</a:t>
            </a:fld>
            <a:endParaRPr 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Cibeles y Hércules.-Detalles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4ADB264-8588-4495-A09B-6AFC99459135}" type="slidenum">
              <a:rPr lang="es-ES" sz="1200">
                <a:solidFill>
                  <a:prstClr val="black"/>
                </a:solidFill>
              </a:rPr>
              <a:pPr eaLnBrk="1" hangingPunct="1"/>
              <a:t>27</a:t>
            </a:fld>
            <a:endParaRPr 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Venus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8A1E3D-2503-46C8-89E9-51989B0BDC60}" type="slidenum">
              <a:rPr lang="es-ES" sz="1200">
                <a:solidFill>
                  <a:prstClr val="black"/>
                </a:solidFill>
              </a:rPr>
              <a:pPr eaLnBrk="1" hangingPunct="1"/>
              <a:t>28</a:t>
            </a:fld>
            <a:endParaRPr 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Ceres y Pajarera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E99396-84F6-4D73-B1B6-980071F801C4}" type="slidenum">
              <a:rPr lang="es-ES" sz="1200">
                <a:solidFill>
                  <a:prstClr val="black"/>
                </a:solidFill>
              </a:rPr>
              <a:pPr eaLnBrk="1" hangingPunct="1"/>
              <a:t>29</a:t>
            </a:fld>
            <a:endParaRPr 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Aranjuez.-Fuente de Ceres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99F19EC-C1BA-466D-B5CC-36AAC4CCBA65}" type="slidenum">
              <a:rPr lang="es-ES" sz="1200">
                <a:solidFill>
                  <a:prstClr val="black"/>
                </a:solidFill>
              </a:rPr>
              <a:pPr eaLnBrk="1" hangingPunct="1"/>
              <a:t>30</a:t>
            </a:fld>
            <a:endParaRPr 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Aranjuez.-Entrada al castillo</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77DB69-983B-4BFF-9C07-226944CD35E7}" type="slidenum">
              <a:rPr lang="es-ES" sz="1200">
                <a:solidFill>
                  <a:prstClr val="black"/>
                </a:solidFill>
              </a:rPr>
              <a:pPr eaLnBrk="1" hangingPunct="1"/>
              <a:t>31</a:t>
            </a:fld>
            <a:endParaRPr lang="es-ES" sz="1200"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Aranjuez.-Cenador Santiago Rusiñol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B02C74-05D5-46C9-B94F-55D10DD38FB9}" type="slidenum">
              <a:rPr lang="es-ES" sz="1200">
                <a:solidFill>
                  <a:prstClr val="black"/>
                </a:solidFill>
              </a:rPr>
              <a:pPr eaLnBrk="1" hangingPunct="1"/>
              <a:t>32</a:t>
            </a:fld>
            <a:endParaRPr 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Aranjuez.-Entrada a la Casa del Labrador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A8D381A-C914-4B16-A0AE-8C26FDA68254}" type="slidenum">
              <a:rPr lang="es-ES" sz="1200">
                <a:solidFill>
                  <a:prstClr val="black"/>
                </a:solidFill>
              </a:rPr>
              <a:pPr eaLnBrk="1" hangingPunct="1"/>
              <a:t>33</a:t>
            </a:fld>
            <a:endParaRPr lang="es-ES" sz="1200"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Aranjuez.-Casa del Labrador</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A78433-E926-47BA-9FB9-CEBE9A932800}" type="slidenum">
              <a:rPr lang="es-ES" sz="1200">
                <a:solidFill>
                  <a:prstClr val="black"/>
                </a:solidFill>
              </a:rPr>
              <a:pPr eaLnBrk="1" hangingPunct="1"/>
              <a:t>34</a:t>
            </a:fld>
            <a:endParaRPr 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F85EE7-8AA2-4DD5-9DB9-59E15370500B}" type="slidenum">
              <a:rPr lang="es-ES" sz="1200">
                <a:solidFill>
                  <a:prstClr val="black"/>
                </a:solidFill>
              </a:rPr>
              <a:pPr eaLnBrk="1" hangingPunct="1"/>
              <a:t>35</a:t>
            </a:fld>
            <a:endParaRPr 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Príncipe.-Pabellones embarcadero</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00A49F-A0D2-47D0-A65F-D2C2E6E878DB}" type="slidenum">
              <a:rPr lang="es-ES" sz="1200">
                <a:solidFill>
                  <a:prstClr val="black"/>
                </a:solidFill>
              </a:rPr>
              <a:pPr eaLnBrk="1" hangingPunct="1"/>
              <a:t>36</a:t>
            </a:fld>
            <a:endParaRPr lang="es-ES" sz="1200"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Príncipe.-Pasarela</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6F853CC-A794-41F3-B6BB-35FBC2E7CD5D}" type="slidenum">
              <a:rPr lang="es-ES" sz="1200">
                <a:solidFill>
                  <a:prstClr val="black"/>
                </a:solidFill>
              </a:rPr>
              <a:pPr eaLnBrk="1" hangingPunct="1"/>
              <a:t>37</a:t>
            </a:fld>
            <a:endParaRPr lang="es-ES" sz="1200" dirty="0">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6DBA73F-998A-43CE-8066-641EDD8A8CBD}" type="slidenum">
              <a:rPr lang="es-ES" sz="1200">
                <a:solidFill>
                  <a:prstClr val="black"/>
                </a:solidFill>
              </a:rPr>
              <a:pPr eaLnBrk="1" hangingPunct="1"/>
              <a:t>38</a:t>
            </a:fld>
            <a:endParaRPr lang="es-ES" sz="1200" dirty="0">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433699-549E-4EDA-B646-61FB37860343}" type="slidenum">
              <a:rPr lang="es-ES" sz="1200">
                <a:solidFill>
                  <a:prstClr val="black"/>
                </a:solidFill>
              </a:rPr>
              <a:pPr eaLnBrk="1" hangingPunct="1"/>
              <a:t>39</a:t>
            </a:fld>
            <a:endParaRPr lang="es-ES" sz="1200" dirty="0">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Príncipe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FAA3B6-03D7-4083-B166-7202A1E8B873}" type="slidenum">
              <a:rPr lang="es-ES" sz="1200">
                <a:solidFill>
                  <a:prstClr val="black"/>
                </a:solidFill>
              </a:rPr>
              <a:pPr eaLnBrk="1" hangingPunct="1"/>
              <a:t>40</a:t>
            </a:fld>
            <a:endParaRPr lang="es-ES" sz="1200"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Aranjuez.-Jardín del Rey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14D8DC-2BAC-443E-B6D0-36BFCEA51C30}" type="slidenum">
              <a:rPr lang="es-ES" sz="1200">
                <a:solidFill>
                  <a:prstClr val="black"/>
                </a:solidFill>
              </a:rPr>
              <a:pPr eaLnBrk="1" hangingPunct="1"/>
              <a:t>41</a:t>
            </a:fld>
            <a:endParaRPr 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Aranjuez.-Templete Griego</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8407E7-E469-4215-A014-7073DCD1A9E4}" type="slidenum">
              <a:rPr lang="es-ES" sz="1200">
                <a:solidFill>
                  <a:prstClr val="black"/>
                </a:solidFill>
              </a:rPr>
              <a:pPr eaLnBrk="1" hangingPunct="1"/>
              <a:t>49</a:t>
            </a:fld>
            <a:endParaRPr 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837140-6970-4C61-A7BA-E042AC957A7A}" type="slidenum">
              <a:rPr lang="es-ES" sz="1200">
                <a:solidFill>
                  <a:prstClr val="black"/>
                </a:solidFill>
              </a:rPr>
              <a:pPr eaLnBrk="1" hangingPunct="1"/>
              <a:t>50</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F1059C8-E249-4B89-BA04-5E30B3A36A47}" type="slidenum">
              <a:rPr lang="es-ES" sz="1200">
                <a:solidFill>
                  <a:prstClr val="black"/>
                </a:solidFill>
              </a:rPr>
              <a:pPr eaLnBrk="1" hangingPunct="1"/>
              <a:t>51</a:t>
            </a:fld>
            <a:endParaRPr lang="es-ES" sz="1200"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Grande.-Faisanera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C1C75FA-1432-4617-8134-255896F1196C}" type="slidenum">
              <a:rPr lang="es-ES" sz="1200">
                <a:solidFill>
                  <a:prstClr val="black"/>
                </a:solidFill>
              </a:rPr>
              <a:pPr eaLnBrk="1" hangingPunct="1"/>
              <a:t>52</a:t>
            </a:fld>
            <a:endParaRPr 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 en Invierno</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CB2A989-A9FB-4F2C-AD2D-638B4F2D35DE}" type="slidenum">
              <a:rPr lang="es-ES" sz="1200">
                <a:solidFill>
                  <a:prstClr val="black"/>
                </a:solidFill>
              </a:rPr>
              <a:pPr eaLnBrk="1" hangingPunct="1"/>
              <a:t>53</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 Paseo Central</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B8A1A7-75FF-4272-A082-3C60832EB3A3}" type="slidenum">
              <a:rPr lang="es-ES" sz="1200">
                <a:solidFill>
                  <a:prstClr val="black"/>
                </a:solidFill>
              </a:rPr>
              <a:pPr eaLnBrk="1" hangingPunct="1"/>
              <a:t>54</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Grande.-Busto Miguel Izcar y Núñez de Arce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65C6923-9697-48EC-82D3-AEF2C26ED858}" type="slidenum">
              <a:rPr lang="es-ES" sz="1200">
                <a:solidFill>
                  <a:prstClr val="black"/>
                </a:solidFill>
              </a:rPr>
              <a:pPr eaLnBrk="1" hangingPunct="1"/>
              <a:t>55</a:t>
            </a:fld>
            <a:endParaRPr lang="es-ES" sz="1200"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Grande.-Escudo Floral</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1C0756-6256-417C-95CA-29165D9F79DA}" type="slidenum">
              <a:rPr lang="es-ES" sz="1200">
                <a:solidFill>
                  <a:prstClr val="black"/>
                </a:solidFill>
              </a:rPr>
              <a:pPr eaLnBrk="1" hangingPunct="1"/>
              <a:t>56</a:t>
            </a:fld>
            <a:endParaRPr lang="es-ES" sz="1200"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Grande.-Escudo Floral</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1545C7-4F5B-4F25-8354-73EDC7027A8C}" type="slidenum">
              <a:rPr lang="es-ES" sz="1200">
                <a:solidFill>
                  <a:prstClr val="black"/>
                </a:solidFill>
              </a:rPr>
              <a:pPr eaLnBrk="1" hangingPunct="1"/>
              <a:t>57</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Grande.-Estanque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4B47C91-747D-4F53-95C6-7CDFA0A50745}" type="slidenum">
              <a:rPr lang="es-ES" sz="1200">
                <a:solidFill>
                  <a:prstClr val="black"/>
                </a:solidFill>
              </a:rPr>
              <a:pPr eaLnBrk="1" hangingPunct="1"/>
              <a:t>58</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6F92B0-CD6D-42C5-B767-A7353F6D99B1}" type="slidenum">
              <a:rPr lang="es-ES" sz="1200">
                <a:solidFill>
                  <a:prstClr val="black"/>
                </a:solidFill>
              </a:rPr>
              <a:pPr eaLnBrk="1" hangingPunct="1"/>
              <a:t>59</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Grande.-Fuente del Cisne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7BD2E1-FAA4-4432-A897-7C04F1C8FADE}" type="slidenum">
              <a:rPr lang="es-ES" sz="1200">
                <a:solidFill>
                  <a:prstClr val="black"/>
                </a:solidFill>
              </a:rPr>
              <a:pPr eaLnBrk="1" hangingPunct="1"/>
              <a:t>60</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 .-Fuente de la Fama</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2B7620-039A-4E53-A0A9-DAE8B244897E}" type="slidenum">
              <a:rPr lang="es-ES" sz="1200">
                <a:solidFill>
                  <a:prstClr val="black"/>
                </a:solidFill>
              </a:rPr>
              <a:pPr eaLnBrk="1" hangingPunct="1"/>
              <a:t>61</a:t>
            </a:fld>
            <a:endParaRPr 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Grande.-Fuente de la Fama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1DA9714-7212-4EAB-992F-CFDFA7324E94}" type="slidenum">
              <a:rPr lang="es-ES" sz="1200">
                <a:solidFill>
                  <a:prstClr val="black"/>
                </a:solidFill>
              </a:rPr>
              <a:pPr eaLnBrk="1" hangingPunct="1"/>
              <a:t>62</a:t>
            </a:fld>
            <a:endParaRPr 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D5CFB7-BC1E-4E86-92EB-A3CC5A2A8A9D}" type="slidenum">
              <a:rPr lang="es-ES" sz="1200">
                <a:solidFill>
                  <a:prstClr val="black"/>
                </a:solidFill>
              </a:rPr>
              <a:pPr eaLnBrk="1" hangingPunct="1"/>
              <a:t>63</a:t>
            </a:fld>
            <a:endParaRPr 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D05A06D-9B5A-4C56-8780-2E47F0497D25}" type="slidenum">
              <a:rPr lang="es-ES" sz="1200">
                <a:solidFill>
                  <a:prstClr val="black"/>
                </a:solidFill>
              </a:rPr>
              <a:pPr eaLnBrk="1" hangingPunct="1"/>
              <a:t>64</a:t>
            </a:fld>
            <a:endParaRPr 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D5D21E3-20E2-4B06-8DBC-5A145AB46E86}" type="slidenum">
              <a:rPr lang="es-ES" sz="1200">
                <a:solidFill>
                  <a:prstClr val="black"/>
                </a:solidFill>
              </a:rPr>
              <a:pPr eaLnBrk="1" hangingPunct="1"/>
              <a:t>65</a:t>
            </a:fld>
            <a:endParaRPr 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5B2825-8F26-4ECA-A337-C2FFBFD3E7F0}" type="slidenum">
              <a:rPr lang="es-ES" sz="1200">
                <a:solidFill>
                  <a:prstClr val="black"/>
                </a:solidFill>
              </a:rPr>
              <a:pPr eaLnBrk="1" hangingPunct="1"/>
              <a:t>66</a:t>
            </a:fld>
            <a:endParaRPr lang="es-ES" sz="1200"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Valladolid.-Vicente Escuredo y Fotógrafo</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C94D71-1B77-4CD7-A124-49A22307152A}" type="slidenum">
              <a:rPr lang="es-ES" sz="1200">
                <a:solidFill>
                  <a:prstClr val="black"/>
                </a:solidFill>
              </a:rPr>
              <a:pPr eaLnBrk="1" hangingPunct="1"/>
              <a:t>67</a:t>
            </a:fld>
            <a:endParaRPr 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Valladolid.-Paseo del Príncipe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D853E8-9F9E-4E5B-99D1-30F098B8A0BD}" type="slidenum">
              <a:rPr lang="es-ES" sz="1200">
                <a:solidFill>
                  <a:prstClr val="black"/>
                </a:solidFill>
              </a:rPr>
              <a:pPr eaLnBrk="1" hangingPunct="1"/>
              <a:t>68</a:t>
            </a:fld>
            <a:endParaRPr lang="es-ES" sz="1200"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Valladolid.-Campo Grande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2EF3A7-5033-4790-AD82-51A093A969FC}" type="slidenum">
              <a:rPr lang="es-ES" sz="1200">
                <a:solidFill>
                  <a:prstClr val="black"/>
                </a:solidFill>
              </a:rPr>
              <a:pPr eaLnBrk="1" hangingPunct="1"/>
              <a:t>74</a:t>
            </a:fld>
            <a:endParaRPr lang="es-ES" sz="1200"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6050A4-8A5F-49D9-8F1A-C5072D250DB8}" type="slidenum">
              <a:rPr lang="es-ES" sz="1200">
                <a:solidFill>
                  <a:prstClr val="black"/>
                </a:solidFill>
              </a:rPr>
              <a:pPr eaLnBrk="1" hangingPunct="1"/>
              <a:t>75</a:t>
            </a:fld>
            <a:endParaRPr lang="es-ES" sz="1200"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C6993D-2FC0-4849-99A8-2923DA457900}" type="slidenum">
              <a:rPr lang="es-ES" sz="1200">
                <a:solidFill>
                  <a:prstClr val="black"/>
                </a:solidFill>
              </a:rPr>
              <a:pPr eaLnBrk="1" hangingPunct="1"/>
              <a:t>76</a:t>
            </a:fld>
            <a:endParaRPr lang="es-ES" sz="1200"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Moro.-Fuente de la Almendrita</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B26478-BF13-4967-9860-0554D4B0E95A}" type="slidenum">
              <a:rPr lang="es-ES" sz="1200">
                <a:solidFill>
                  <a:prstClr val="black"/>
                </a:solidFill>
              </a:rPr>
              <a:pPr eaLnBrk="1" hangingPunct="1"/>
              <a:t>77</a:t>
            </a:fld>
            <a:endParaRPr 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Moro.-Fuente de los Tritones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DE5A8A8-CAA9-4234-AA04-2C69D010C0AC}" type="slidenum">
              <a:rPr lang="es-ES" sz="1200">
                <a:solidFill>
                  <a:prstClr val="black"/>
                </a:solidFill>
              </a:rPr>
              <a:pPr eaLnBrk="1" hangingPunct="1"/>
              <a:t>78</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A54780-39B1-4CEC-8B14-867347AFA76A}" type="slidenum">
              <a:rPr lang="es-ES" sz="1200">
                <a:solidFill>
                  <a:prstClr val="black"/>
                </a:solidFill>
              </a:rPr>
              <a:pPr eaLnBrk="1" hangingPunct="1"/>
              <a:t>79</a:t>
            </a:fld>
            <a:endParaRPr lang="es-ES" sz="1200"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Moro.-Museo de Carruajes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11A41D-4C83-41BB-8847-C0A5D3BA618F}" type="slidenum">
              <a:rPr lang="es-ES" sz="1200">
                <a:solidFill>
                  <a:prstClr val="black"/>
                </a:solidFill>
              </a:rPr>
              <a:pPr eaLnBrk="1" hangingPunct="1"/>
              <a:t>80</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82786FD-0FEB-47C6-8CDD-762F44380E09}" type="slidenum">
              <a:rPr lang="es-ES" sz="1200">
                <a:solidFill>
                  <a:prstClr val="black"/>
                </a:solidFill>
              </a:rPr>
              <a:pPr eaLnBrk="1" hangingPunct="1"/>
              <a:t>81</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1B5C15-F915-4EDE-8EA8-4D0840615C0F}" type="slidenum">
              <a:rPr lang="es-ES" sz="1200">
                <a:solidFill>
                  <a:prstClr val="black"/>
                </a:solidFill>
              </a:rPr>
              <a:pPr eaLnBrk="1" hangingPunct="1"/>
              <a:t>82</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D7E745B-6EC0-4DCE-A22D-6D6BB360A5DA}" type="slidenum">
              <a:rPr lang="es-ES" sz="1200">
                <a:solidFill>
                  <a:prstClr val="black"/>
                </a:solidFill>
              </a:rPr>
              <a:pPr eaLnBrk="1" hangingPunct="1"/>
              <a:t>83</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56CD16-3753-457F-93DE-860D1C3E4811}" type="slidenum">
              <a:rPr lang="es-ES" sz="1200">
                <a:solidFill>
                  <a:prstClr val="black"/>
                </a:solidFill>
              </a:rPr>
              <a:pPr eaLnBrk="1" hangingPunct="1"/>
              <a:t>84</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2859FCC-65BB-4580-B1C2-C868F593D58D}" type="slidenum">
              <a:rPr lang="es-ES" sz="1200">
                <a:solidFill>
                  <a:prstClr val="black"/>
                </a:solidFill>
              </a:rPr>
              <a:pPr eaLnBrk="1" hangingPunct="1"/>
              <a:t>85</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Moro.-Chalet del Corcho</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56E8C8-4B98-4366-9380-D897597C2EF4}" type="slidenum">
              <a:rPr lang="es-ES" sz="1200">
                <a:solidFill>
                  <a:prstClr val="black"/>
                </a:solidFill>
              </a:rPr>
              <a:pPr eaLnBrk="1" hangingPunct="1"/>
              <a:t>86</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Madrid.-Campo del Moro.-Chalet de la Reina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B08B2F-31D3-4EC3-802A-7912E4148547}" type="slidenum">
              <a:rPr lang="es-ES" sz="1200">
                <a:solidFill>
                  <a:prstClr val="black"/>
                </a:solidFill>
              </a:rPr>
              <a:pPr eaLnBrk="1" hangingPunct="1"/>
              <a:t>89</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Madrid.-Palacio Real</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691463-E9FE-4014-8C76-8B232C4827F9}" type="slidenum">
              <a:rPr lang="es-ES" sz="1200">
                <a:solidFill>
                  <a:prstClr val="black"/>
                </a:solidFill>
              </a:rPr>
              <a:pPr eaLnBrk="1" hangingPunct="1"/>
              <a:t>90</a:t>
            </a:fld>
            <a:endParaRPr 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Madrid.-Palacio Real</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1776B25-C1D7-47DC-86EA-2DABD755B547}" type="slidenum">
              <a:rPr lang="es-ES" sz="1200">
                <a:solidFill>
                  <a:prstClr val="black"/>
                </a:solidFill>
              </a:rPr>
              <a:pPr eaLnBrk="1" hangingPunct="1"/>
              <a:t>91</a:t>
            </a:fld>
            <a:endParaRPr 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C71A24-31BE-4FA8-BB5A-4C6E83F4A344}" type="slidenum">
              <a:rPr lang="es-ES" sz="1200">
                <a:solidFill>
                  <a:prstClr val="black"/>
                </a:solidFill>
              </a:rPr>
              <a:pPr eaLnBrk="1" hangingPunct="1"/>
              <a:t>92</a:t>
            </a:fld>
            <a:endParaRPr 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96962AD-B4CD-4316-A478-0F38BC185267}" type="slidenum">
              <a:rPr lang="es-ES" sz="1200">
                <a:solidFill>
                  <a:prstClr val="black"/>
                </a:solidFill>
              </a:rPr>
              <a:pPr eaLnBrk="1" hangingPunct="1"/>
              <a:t>93</a:t>
            </a:fld>
            <a:endParaRPr 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8DEEC3-2D24-4689-8C16-A0AB4DB7AE99}" type="slidenum">
              <a:rPr lang="es-ES" sz="1200">
                <a:solidFill>
                  <a:prstClr val="black"/>
                </a:solidFill>
              </a:rPr>
              <a:pPr eaLnBrk="1" hangingPunct="1"/>
              <a:t>94</a:t>
            </a:fld>
            <a:endParaRPr 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AB71C1-8449-4A1E-813F-131309391FC8}" type="slidenum">
              <a:rPr lang="es-ES" sz="1200">
                <a:solidFill>
                  <a:prstClr val="black"/>
                </a:solidFill>
              </a:rPr>
              <a:pPr eaLnBrk="1" hangingPunct="1"/>
              <a:t>95</a:t>
            </a:fld>
            <a:endParaRPr 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693B8E-9B4A-4192-9351-70C55A6B6DC3}" type="slidenum">
              <a:rPr lang="es-ES" sz="1200">
                <a:solidFill>
                  <a:prstClr val="black"/>
                </a:solidFill>
              </a:rPr>
              <a:pPr eaLnBrk="1" hangingPunct="1"/>
              <a:t>96</a:t>
            </a:fld>
            <a:endParaRPr 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 .-Jardines de Sabatini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44BFA1-EE84-43F4-8391-B90202BC279E}" type="slidenum">
              <a:rPr lang="es-ES" sz="1200">
                <a:solidFill>
                  <a:prstClr val="black"/>
                </a:solidFill>
              </a:rPr>
              <a:pPr eaLnBrk="1" hangingPunct="1"/>
              <a:t>97</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Sabatini.-Alfonso VI de León Y Castilla y Alonso VIII de Castilla</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D0F01B0-709A-4572-87DA-42E992C0BB00}" type="slidenum">
              <a:rPr lang="es-ES" sz="1200">
                <a:solidFill>
                  <a:prstClr val="black"/>
                </a:solidFill>
              </a:rPr>
              <a:pPr eaLnBrk="1" hangingPunct="1"/>
              <a:t>98</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Sabatini.-Alfonso X EL Sabio y Felipe II y Fernando III el Santo</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EF2845-4555-4946-BA17-999D8758AD70}" type="slidenum">
              <a:rPr lang="es-ES" sz="1200">
                <a:solidFill>
                  <a:prstClr val="black"/>
                </a:solidFill>
              </a:rPr>
              <a:pPr eaLnBrk="1" hangingPunct="1"/>
              <a:t>99</a:t>
            </a:fld>
            <a:endParaRPr 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 Sabatini.-Isabel la Católica y Jaime I de Aragón y Fernando el Católico</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0A16F8-884C-4DEA-95A4-32FAC1CEFEC4}" type="slidenum">
              <a:rPr lang="es-ES" sz="1200">
                <a:solidFill>
                  <a:prstClr val="black"/>
                </a:solidFill>
              </a:rPr>
              <a:pPr eaLnBrk="1" hangingPunct="1"/>
              <a:t>100</a:t>
            </a:fld>
            <a:endParaRPr 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C294A68-C798-495D-BFF1-DEEF98D4C529}" type="slidenum">
              <a:rPr lang="es-ES" sz="1200">
                <a:solidFill>
                  <a:prstClr val="black"/>
                </a:solidFill>
              </a:rPr>
              <a:pPr eaLnBrk="1" hangingPunct="1"/>
              <a:t>101</a:t>
            </a:fld>
            <a:endParaRPr 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Madrid.-Jardines del Prado</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DBA5D54-15F7-4C5F-9EA1-7064FCD14927}" type="slidenum">
              <a:rPr lang="es-ES" sz="1200">
                <a:solidFill>
                  <a:prstClr val="black"/>
                </a:solidFill>
              </a:rPr>
              <a:pPr eaLnBrk="1" hangingPunct="1"/>
              <a:t>103</a:t>
            </a:fld>
            <a:endParaRPr 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Berlín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963DDC-7607-46B3-98EA-DDEB1076491D}" type="slidenum">
              <a:rPr lang="es-ES" sz="1200">
                <a:solidFill>
                  <a:prstClr val="black"/>
                </a:solidFill>
              </a:rPr>
              <a:pPr eaLnBrk="1" hangingPunct="1"/>
              <a:t>104</a:t>
            </a:fld>
            <a:endParaRPr 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del Retiro.-Palacio de Cristal</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1BC88E-38C0-4022-AEE4-9A6E0FA4F1E9}" type="slidenum">
              <a:rPr lang="es-ES" sz="1200">
                <a:solidFill>
                  <a:prstClr val="black"/>
                </a:solidFill>
              </a:rPr>
              <a:pPr eaLnBrk="1" hangingPunct="1"/>
              <a:t>105</a:t>
            </a:fld>
            <a:endParaRPr 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Madrid.-Huerta del Obispo</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CCFA4F-C83A-4A78-B9C4-C7C8B9967808}" type="slidenum">
              <a:rPr lang="es-ES" sz="1200">
                <a:solidFill>
                  <a:prstClr val="black"/>
                </a:solidFill>
              </a:rPr>
              <a:pPr eaLnBrk="1" hangingPunct="1"/>
              <a:t>106</a:t>
            </a:fld>
            <a:endParaRPr 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Madrid.-Mediana Nuevos Ministerios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D62ED90-3ED3-4AD7-A02C-48E9141C6117}" type="slidenum">
              <a:rPr lang="es-ES" sz="1200">
                <a:solidFill>
                  <a:prstClr val="black"/>
                </a:solidFill>
              </a:rPr>
              <a:pPr eaLnBrk="1" hangingPunct="1"/>
              <a:t>107</a:t>
            </a:fld>
            <a:endParaRPr lang="es-ES" sz="1200"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Madrid.-Glorieta Museo del Prado</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F14BC4-8E1A-4D2D-9C0D-999FE9F46A67}" type="slidenum">
              <a:rPr lang="es-ES" sz="1200">
                <a:solidFill>
                  <a:prstClr val="black"/>
                </a:solidFill>
              </a:rPr>
              <a:pPr eaLnBrk="1" hangingPunct="1"/>
              <a:t>108</a:t>
            </a:fld>
            <a:endParaRPr lang="es-ES"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Berlín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C7D77D-47D9-4EED-9507-3015A5F77ADC}" type="slidenum">
              <a:rPr lang="es-ES" sz="1200">
                <a:solidFill>
                  <a:prstClr val="black"/>
                </a:solidFill>
              </a:rPr>
              <a:pPr eaLnBrk="1" hangingPunct="1"/>
              <a:t>109</a:t>
            </a:fld>
            <a:endParaRPr lang="es-ES"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Tierno Galván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BEC0C9-A699-4E24-82E6-3591BADE1DFD}" type="slidenum">
              <a:rPr lang="es-ES" sz="1200">
                <a:solidFill>
                  <a:prstClr val="black"/>
                </a:solidFill>
              </a:rPr>
              <a:pPr eaLnBrk="1" hangingPunct="1"/>
              <a:t>110</a:t>
            </a:fld>
            <a:endParaRPr lang="es-ES" sz="1200" dirty="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Berlín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BECB0E-A023-4FF4-A061-315C0C01018A}" type="slidenum">
              <a:rPr lang="es-ES" sz="1200">
                <a:solidFill>
                  <a:prstClr val="black"/>
                </a:solidFill>
              </a:rPr>
              <a:pPr eaLnBrk="1" hangingPunct="1"/>
              <a:t>111</a:t>
            </a:fld>
            <a:endParaRPr 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Eva de Perón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5E3B612-56C2-40AC-A5D1-10F28B92B874}" type="slidenum">
              <a:rPr lang="es-ES" sz="1200">
                <a:solidFill>
                  <a:prstClr val="black"/>
                </a:solidFill>
              </a:rPr>
              <a:pPr eaLnBrk="1" hangingPunct="1"/>
              <a:t>112</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 .-Parque Eva de Perón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CB8F09-6F78-497D-AB18-E82E41F547BD}" type="slidenum">
              <a:rPr lang="es-ES" sz="1200">
                <a:solidFill>
                  <a:prstClr val="black"/>
                </a:solidFill>
              </a:rPr>
              <a:pPr eaLnBrk="1" hangingPunct="1"/>
              <a:t>113</a:t>
            </a:fld>
            <a:endParaRPr lang="es-ES"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Eva de Perón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58D1D43-724A-4AB3-A3CC-402A463DF8A9}" type="slidenum">
              <a:rPr lang="es-ES" sz="1200">
                <a:solidFill>
                  <a:prstClr val="black"/>
                </a:solidFill>
              </a:rPr>
              <a:pPr eaLnBrk="1" hangingPunct="1"/>
              <a:t>114</a:t>
            </a:fld>
            <a:endParaRPr 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del Retiro</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0A8CA58-7639-4101-A392-F89EBEC9855E}" type="slidenum">
              <a:rPr lang="es-ES" sz="1200">
                <a:solidFill>
                  <a:prstClr val="black"/>
                </a:solidFill>
              </a:rPr>
              <a:pPr eaLnBrk="1" hangingPunct="1"/>
              <a:t>115</a:t>
            </a:fld>
            <a:endParaRPr lang="es-ES"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Eva de Perón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109B8C-9E14-40A2-95AA-15BC5AD59A1F}" type="slidenum">
              <a:rPr lang="es-ES" sz="1200">
                <a:solidFill>
                  <a:prstClr val="black"/>
                </a:solidFill>
              </a:rPr>
              <a:pPr eaLnBrk="1" hangingPunct="1"/>
              <a:t>116</a:t>
            </a:fld>
            <a:endParaRPr lang="es-ES" sz="1200"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Atenas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D650149-4858-4A53-8F44-998B6D9FFB81}" type="slidenum">
              <a:rPr lang="es-ES" sz="1200">
                <a:solidFill>
                  <a:prstClr val="black"/>
                </a:solidFill>
              </a:rPr>
              <a:pPr eaLnBrk="1" hangingPunct="1"/>
              <a:t>117</a:t>
            </a:fld>
            <a:endParaRPr lang="es-ES" sz="1200"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Madrid.-Paseo del Prado</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81718A-24D1-4E5F-BCF7-F64BCB24376A}" type="slidenum">
              <a:rPr lang="es-ES" sz="1200">
                <a:solidFill>
                  <a:prstClr val="black"/>
                </a:solidFill>
              </a:rPr>
              <a:pPr eaLnBrk="1" hangingPunct="1"/>
              <a:t>118</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Madrid.-Recoletos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95809AB-23D9-4B51-A5B1-69E4D1B6B151}" type="slidenum">
              <a:rPr lang="es-ES" sz="1200">
                <a:solidFill>
                  <a:prstClr val="black"/>
                </a:solidFill>
              </a:rPr>
              <a:pPr eaLnBrk="1" hangingPunct="1"/>
              <a:t>119</a:t>
            </a:fld>
            <a:endParaRPr 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Madrid.-Vistillas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4DA02F-B84C-4361-AFFA-96ECBF219688}" type="slidenum">
              <a:rPr lang="es-ES" sz="1200">
                <a:solidFill>
                  <a:prstClr val="black"/>
                </a:solidFill>
              </a:rPr>
              <a:pPr eaLnBrk="1" hangingPunct="1"/>
              <a:t>120</a:t>
            </a:fld>
            <a:endParaRPr lang="es-ES"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Eva Perón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Juan Carlos I</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B6CCC11-1715-4261-B7BC-1008CA33E820}" type="slidenum">
              <a:rPr lang="es-ES" sz="1200">
                <a:solidFill>
                  <a:prstClr val="black"/>
                </a:solidFill>
              </a:rPr>
              <a:pPr eaLnBrk="1" hangingPunct="1"/>
              <a:t>126</a:t>
            </a:fld>
            <a:endParaRPr lang="es-ES" sz="1200"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2DF7C2-DC57-49BC-BF28-171E3ABEF0BB}" type="slidenum">
              <a:rPr lang="es-ES" sz="1200">
                <a:solidFill>
                  <a:prstClr val="black"/>
                </a:solidFill>
              </a:rPr>
              <a:pPr eaLnBrk="1" hangingPunct="1"/>
              <a:t>128</a:t>
            </a:fld>
            <a:endParaRPr 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6007454-83FC-4058-9B2B-B0C0D1647F72}" type="slidenum">
              <a:rPr lang="es-ES" sz="1200">
                <a:solidFill>
                  <a:prstClr val="black"/>
                </a:solidFill>
              </a:rPr>
              <a:pPr eaLnBrk="1" hangingPunct="1"/>
              <a:t>129</a:t>
            </a:fld>
            <a:endParaRPr 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I.-Olivar de Sofía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Times New Roman" pitchFamily="18" charset="0"/>
            </a:endParaRP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CC19CAC-AF63-41DF-ACB6-D7E3D063D165}" type="slidenum">
              <a:rPr lang="es-ES" sz="1200">
                <a:solidFill>
                  <a:prstClr val="black"/>
                </a:solidFill>
              </a:rPr>
              <a:pPr eaLnBrk="1" hangingPunct="1"/>
              <a:t>130</a:t>
            </a:fld>
            <a:endParaRPr lang="es-ES" sz="1200"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8F28364-842D-4969-B3C4-4E10948ACCCB}" type="slidenum">
              <a:rPr lang="es-ES" sz="1200">
                <a:solidFill>
                  <a:prstClr val="black"/>
                </a:solidFill>
              </a:rPr>
              <a:pPr eaLnBrk="1" hangingPunct="1"/>
              <a:t>131</a:t>
            </a:fld>
            <a:endParaRPr lang="es-ES"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E8BB3F-5868-4901-8C07-17AEE5D6B7C8}" type="slidenum">
              <a:rPr lang="es-ES" sz="1200">
                <a:solidFill>
                  <a:prstClr val="black"/>
                </a:solidFill>
              </a:rPr>
              <a:pPr eaLnBrk="1" hangingPunct="1"/>
              <a:t>132</a:t>
            </a:fld>
            <a:endParaRPr lang="es-ES"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 </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01FE8D-E844-403E-9833-9DF6ED336773}" type="slidenum">
              <a:rPr lang="es-ES" sz="1200">
                <a:solidFill>
                  <a:prstClr val="black"/>
                </a:solidFill>
              </a:rPr>
              <a:pPr eaLnBrk="1" hangingPunct="1"/>
              <a:t>133</a:t>
            </a:fld>
            <a:endParaRPr lang="es-ES"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5681F10-D904-439C-B9AF-FEBC42F65FF2}" type="slidenum">
              <a:rPr lang="es-ES" sz="1200">
                <a:solidFill>
                  <a:prstClr val="black"/>
                </a:solidFill>
              </a:rPr>
              <a:pPr eaLnBrk="1" hangingPunct="1"/>
              <a:t>134</a:t>
            </a:fld>
            <a:endParaRPr lang="es-ES"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6378D45-D842-477D-879B-8B454CD84B42}" type="slidenum">
              <a:rPr lang="es-ES" sz="1200">
                <a:solidFill>
                  <a:prstClr val="black"/>
                </a:solidFill>
              </a:rPr>
              <a:pPr eaLnBrk="1" hangingPunct="1"/>
              <a:t>135</a:t>
            </a:fld>
            <a:endParaRPr lang="es-ES"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BE4D837-D1B0-452B-86EC-0E04EB455A5B}" type="slidenum">
              <a:rPr lang="es-ES" sz="1200">
                <a:solidFill>
                  <a:prstClr val="black"/>
                </a:solidFill>
              </a:rPr>
              <a:pPr eaLnBrk="1" hangingPunct="1"/>
              <a:t>136</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C854D48-7873-4847-88E2-D6C43E5F5688}" type="slidenum">
              <a:rPr lang="es-ES" sz="1200">
                <a:solidFill>
                  <a:prstClr val="black"/>
                </a:solidFill>
              </a:rPr>
              <a:pPr eaLnBrk="1" hangingPunct="1"/>
              <a:t>137</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CEF73C-0114-462D-BD82-81EC36AF1D0B}" type="slidenum">
              <a:rPr lang="es-ES" sz="1200">
                <a:solidFill>
                  <a:prstClr val="black"/>
                </a:solidFill>
              </a:rPr>
              <a:pPr eaLnBrk="1" hangingPunct="1"/>
              <a:t>138</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B3ACD0D-8EC2-4577-ACD2-56B4D569DB88}" type="slidenum">
              <a:rPr lang="es-ES" sz="1200">
                <a:solidFill>
                  <a:prstClr val="black"/>
                </a:solidFill>
              </a:rPr>
              <a:pPr eaLnBrk="1" hangingPunct="1"/>
              <a:t>139</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Madrid.-Jardín de las Tres Culturas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DCFB088-1773-4032-8509-C41298D5DDA1}" type="slidenum">
              <a:rPr lang="es-ES" sz="1200">
                <a:solidFill>
                  <a:prstClr val="black"/>
                </a:solidFill>
              </a:rPr>
              <a:pPr eaLnBrk="1" hangingPunct="1"/>
              <a:t>140</a:t>
            </a:fld>
            <a:endParaRPr 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I.-Jardín de las Tres Culturas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466D1B-7790-4051-BAAF-407353DA5BE2}" type="slidenum">
              <a:rPr lang="es-ES" sz="1200">
                <a:solidFill>
                  <a:prstClr val="black"/>
                </a:solidFill>
              </a:rPr>
              <a:pPr eaLnBrk="1" hangingPunct="1"/>
              <a:t>141</a:t>
            </a:fld>
            <a:endParaRPr 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I.-Information Point</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333D3B-60D3-494B-BB74-D4851CF58AEE}" type="slidenum">
              <a:rPr lang="es-ES" sz="1200">
                <a:solidFill>
                  <a:prstClr val="black"/>
                </a:solidFill>
              </a:rPr>
              <a:pPr eaLnBrk="1" hangingPunct="1"/>
              <a:t>142</a:t>
            </a:fld>
            <a:endParaRPr lang="es-ES" sz="1200" dirty="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Times New Roman" pitchFamily="18" charset="0"/>
              </a:rPr>
              <a:t>Madrid.-Parque Juan Carlos I</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Juan Carlos I</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EA40F70-808A-4C16-A917-CB00DBC24B96}" type="slidenum">
              <a:rPr lang="es-ES" sz="1200">
                <a:solidFill>
                  <a:prstClr val="black"/>
                </a:solidFill>
              </a:rPr>
              <a:pPr eaLnBrk="1" hangingPunct="1"/>
              <a:t>143</a:t>
            </a:fld>
            <a:endParaRPr lang="es-ES" sz="1200"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a:ln/>
        </p:spPr>
      </p:sp>
      <p:sp>
        <p:nvSpPr>
          <p:cNvPr id="278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Juan Carlos I</a:t>
            </a:r>
          </a:p>
        </p:txBody>
      </p:sp>
      <p:sp>
        <p:nvSpPr>
          <p:cNvPr id="278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EA95644-925A-4AEC-BFF3-0EA338A83158}" type="slidenum">
              <a:rPr lang="es-ES" sz="1200">
                <a:solidFill>
                  <a:prstClr val="black"/>
                </a:solidFill>
              </a:rPr>
              <a:pPr eaLnBrk="1" hangingPunct="1"/>
              <a:t>144</a:t>
            </a:fld>
            <a:endParaRPr lang="es-ES" sz="1200"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Juan Carlos I</a:t>
            </a:r>
          </a:p>
          <a:p>
            <a:endParaRPr lang="es-ES" dirty="0">
              <a:latin typeface="Times New Roman" pitchFamily="18" charset="0"/>
            </a:endParaRP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5C05DA5-67C3-4CFB-95BF-AE395055312D}" type="slidenum">
              <a:rPr lang="es-ES" sz="1200">
                <a:solidFill>
                  <a:prstClr val="black"/>
                </a:solidFill>
              </a:rPr>
              <a:pPr eaLnBrk="1" hangingPunct="1"/>
              <a:t>145</a:t>
            </a:fld>
            <a:endParaRPr lang="es-ES" sz="1200"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a:ln/>
        </p:spPr>
      </p:sp>
      <p:sp>
        <p:nvSpPr>
          <p:cNvPr id="280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Juan Carlos I</a:t>
            </a:r>
          </a:p>
          <a:p>
            <a:endParaRPr lang="es-ES" dirty="0">
              <a:latin typeface="Times New Roman" pitchFamily="18" charset="0"/>
            </a:endParaRPr>
          </a:p>
        </p:txBody>
      </p:sp>
      <p:sp>
        <p:nvSpPr>
          <p:cNvPr id="280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BA56D07-E8B9-4ECF-B363-A90A04BAB1F8}" type="slidenum">
              <a:rPr lang="es-ES" sz="1200">
                <a:solidFill>
                  <a:prstClr val="black"/>
                </a:solidFill>
              </a:rPr>
              <a:pPr eaLnBrk="1" hangingPunct="1"/>
              <a:t>146</a:t>
            </a:fld>
            <a:endParaRPr lang="es-ES" sz="1200"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a:ln/>
        </p:spPr>
      </p:sp>
      <p:sp>
        <p:nvSpPr>
          <p:cNvPr id="281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Times New Roman" pitchFamily="18" charset="0"/>
              </a:rPr>
              <a:t>Parque Juan Carlos I</a:t>
            </a:r>
          </a:p>
          <a:p>
            <a:endParaRPr lang="es-ES" dirty="0">
              <a:latin typeface="Times New Roman" pitchFamily="18" charset="0"/>
            </a:endParaRPr>
          </a:p>
        </p:txBody>
      </p:sp>
      <p:sp>
        <p:nvSpPr>
          <p:cNvPr id="281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D9707E-57B5-476F-AE67-F4F388E011D5}" type="slidenum">
              <a:rPr lang="es-ES" sz="1200">
                <a:solidFill>
                  <a:prstClr val="black"/>
                </a:solidFill>
              </a:rPr>
              <a:pPr eaLnBrk="1" hangingPunct="1"/>
              <a:t>147</a:t>
            </a:fld>
            <a:endParaRPr lang="es-ES" sz="1200"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Times New Roman" pitchFamily="18" charset="0"/>
            </a:endParaRPr>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D5CA68D-B215-4053-8143-3957F9FA3FB6}" type="slidenum">
              <a:rPr lang="es-ES" sz="1200">
                <a:solidFill>
                  <a:prstClr val="black"/>
                </a:solidFill>
              </a:rPr>
              <a:pPr eaLnBrk="1" hangingPunct="1"/>
              <a:t>150</a:t>
            </a:fld>
            <a:endParaRPr lang="es-ES" sz="1200"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a:ln/>
        </p:spPr>
      </p:sp>
      <p:sp>
        <p:nvSpPr>
          <p:cNvPr id="283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Times New Roman" pitchFamily="18" charset="0"/>
            </a:endParaRPr>
          </a:p>
        </p:txBody>
      </p:sp>
      <p:sp>
        <p:nvSpPr>
          <p:cNvPr id="283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81E688D-ADF8-4ECA-91D4-C32048E94178}" type="slidenum">
              <a:rPr lang="es-ES" sz="1200">
                <a:solidFill>
                  <a:prstClr val="black"/>
                </a:solidFill>
              </a:rPr>
              <a:pPr eaLnBrk="1" hangingPunct="1"/>
              <a:t>151</a:t>
            </a:fld>
            <a:endParaRPr lang="es-ES" sz="1200"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es.wikipedia.org/wiki/M%C2%B2"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image" Target="../media/image86.jpeg"/></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hyperlink" Target="http://upload.wikimedia.org/wikipedia/commons/c/cd/Parque_Juan_Carlos_I_View_from_My_sky_hole-Madrid.jpg" TargetMode="Externa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hyperlink" Target="http://upload.wikimedia.org/wikipedia/commons/b/b4/Parque_Juan_Carlos_I_view02.jpg" TargetMode="External"/><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28.jpeg"/></Relationships>
</file>

<file path=ppt/slides/_rels/slide14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512168"/>
          </a:xfrm>
        </p:spPr>
        <p:txBody>
          <a:bodyPr/>
          <a:lstStyle/>
          <a:p>
            <a:r>
              <a:rPr lang="es-ES" dirty="0"/>
              <a:t>EUROPA.-LA VUELTA AL MUNDO EN 885 JARDINES.-ESPAÑA.-B</a:t>
            </a:r>
          </a:p>
        </p:txBody>
      </p:sp>
      <p:sp>
        <p:nvSpPr>
          <p:cNvPr id="3" name="2 Subtítulo"/>
          <p:cNvSpPr>
            <a:spLocks noGrp="1"/>
          </p:cNvSpPr>
          <p:nvPr>
            <p:ph type="subTitle" idx="1"/>
          </p:nvPr>
        </p:nvSpPr>
        <p:spPr>
          <a:xfrm>
            <a:off x="4716016" y="500332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fontAlgn="auto">
              <a:spcAft>
                <a:spcPts val="0"/>
              </a:spcAft>
              <a:defRPr/>
            </a:pPr>
            <a:r>
              <a:rPr lang="es-ES" b="1" dirty="0"/>
              <a:t>Aranjuez</a:t>
            </a:r>
          </a:p>
        </p:txBody>
      </p:sp>
      <p:sp>
        <p:nvSpPr>
          <p:cNvPr id="9219" name="2 Marcador de contenido"/>
          <p:cNvSpPr>
            <a:spLocks noGrp="1"/>
          </p:cNvSpPr>
          <p:nvPr>
            <p:ph sz="quarter" idx="1"/>
          </p:nvPr>
        </p:nvSpPr>
        <p:spPr/>
        <p:txBody>
          <a:bodyPr/>
          <a:lstStyle/>
          <a:p>
            <a:r>
              <a:rPr lang="es-ES" dirty="0"/>
              <a:t>Los </a:t>
            </a:r>
            <a:r>
              <a:rPr lang="es-ES" b="1" dirty="0"/>
              <a:t>Jardines de Aranjuez</a:t>
            </a:r>
            <a:r>
              <a:rPr lang="es-ES" dirty="0"/>
              <a:t> son una serie de bosques y parques ajardinados y ornamentados con numerosas fuentes y estatuas, situados junto al río Tajo y al Palacio Real de Aranjuez (Comunidad de Madrid, España).</a:t>
            </a:r>
          </a:p>
          <a:p>
            <a:r>
              <a:rPr lang="es-ES" dirty="0"/>
              <a:t> Están al cuidado del Patrimonio Nacional de la monarquía española y además ostentan el título de Patrimonio de la Humanidad bajo el nombre global de Paisaje cultural de Aranjuez  otorgado por la Unesco en 2001.</a:t>
            </a:r>
          </a:p>
          <a:p>
            <a:r>
              <a:rPr lang="es-ES" dirty="0"/>
              <a:t>Los Jardines son cuatro: </a:t>
            </a:r>
            <a:r>
              <a:rPr lang="es-ES" b="1" dirty="0"/>
              <a:t>el del </a:t>
            </a:r>
            <a:r>
              <a:rPr lang="es-ES" b="1" i="1" dirty="0"/>
              <a:t>Parterre</a:t>
            </a:r>
            <a:r>
              <a:rPr lang="es-ES" b="1" dirty="0"/>
              <a:t>, el de la </a:t>
            </a:r>
            <a:r>
              <a:rPr lang="es-ES" b="1" i="1" dirty="0"/>
              <a:t>Isla</a:t>
            </a:r>
            <a:r>
              <a:rPr lang="es-ES" b="1" dirty="0"/>
              <a:t>, el del </a:t>
            </a:r>
            <a:r>
              <a:rPr lang="es-ES" b="1" i="1" dirty="0"/>
              <a:t>Príncipe</a:t>
            </a:r>
            <a:r>
              <a:rPr lang="es-ES" b="1" dirty="0"/>
              <a:t> y el de </a:t>
            </a:r>
            <a:r>
              <a:rPr lang="es-ES" b="1" i="1" dirty="0"/>
              <a:t>Isabel II</a:t>
            </a:r>
            <a:r>
              <a:rPr lang="es-ES" b="1" dirty="0"/>
              <a:t>.</a:t>
            </a:r>
          </a:p>
          <a:p>
            <a:endParaRPr lang="es-ES" dirty="0"/>
          </a:p>
        </p:txBody>
      </p:sp>
    </p:spTree>
    <p:extLst>
      <p:ext uri="{BB962C8B-B14F-4D97-AF65-F5344CB8AC3E}">
        <p14:creationId xmlns:p14="http://schemas.microsoft.com/office/powerpoint/2010/main" val="2859869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5174"/>
            <a:ext cx="6969968" cy="6092826"/>
          </a:xfrm>
        </p:spPr>
        <p:txBody>
          <a:bodyPr>
            <a:normAutofit fontScale="77500" lnSpcReduction="20000"/>
          </a:bodyPr>
          <a:lstStyle/>
          <a:p>
            <a:pPr marL="274320" indent="-274320" fontAlgn="auto">
              <a:spcBef>
                <a:spcPts val="580"/>
              </a:spcBef>
              <a:spcAft>
                <a:spcPts val="0"/>
              </a:spcAft>
              <a:buFont typeface="Wingdings 2"/>
              <a:buChar char=""/>
              <a:defRPr/>
            </a:pPr>
            <a:r>
              <a:rPr lang="es-ES" b="1" dirty="0"/>
              <a:t>Jardin del Parterre</a:t>
            </a:r>
            <a:endParaRPr lang="es-ES" dirty="0"/>
          </a:p>
          <a:p>
            <a:pPr marL="274320" indent="-274320" fontAlgn="auto">
              <a:spcBef>
                <a:spcPts val="580"/>
              </a:spcBef>
              <a:spcAft>
                <a:spcPts val="0"/>
              </a:spcAft>
              <a:buFont typeface="Wingdings 2"/>
              <a:buChar char=""/>
              <a:defRPr/>
            </a:pPr>
            <a:r>
              <a:rPr lang="es-ES" sz="2800" dirty="0"/>
              <a:t>Junto a la fachada este del Palacio Real, se alza el </a:t>
            </a:r>
            <a:r>
              <a:rPr lang="es-ES" sz="2800" i="1" dirty="0"/>
              <a:t>Jardín del Parterre</a:t>
            </a:r>
            <a:r>
              <a:rPr lang="es-ES" sz="2800" dirty="0"/>
              <a:t>, mandado construir por Felipe V al jardinero francés Esteban Boutelou en 1727 y plantado en 1746. </a:t>
            </a:r>
          </a:p>
          <a:p>
            <a:pPr marL="274320" indent="-274320" fontAlgn="auto">
              <a:spcBef>
                <a:spcPts val="580"/>
              </a:spcBef>
              <a:spcAft>
                <a:spcPts val="0"/>
              </a:spcAft>
              <a:buFont typeface="Wingdings 2"/>
              <a:buChar char=""/>
              <a:defRPr/>
            </a:pPr>
            <a:r>
              <a:rPr lang="es-ES" sz="2800" dirty="0"/>
              <a:t>En su lado norte da a parar al río Tajo, mientras que por su lado oriental y meridional, desde el </a:t>
            </a:r>
            <a:r>
              <a:rPr lang="es-ES" sz="2800" i="1" dirty="0"/>
              <a:t>Puente Barcas</a:t>
            </a:r>
            <a:r>
              <a:rPr lang="es-ES" sz="2800" dirty="0"/>
              <a:t> hasta los arcos de Palacio, está flanqueado por un foso de cantería y una barandilla de hierro con jarrones de flores sobre pedestales, creados en 1762 por orden de Carlos III.</a:t>
            </a:r>
          </a:p>
          <a:p>
            <a:pPr marL="274320" indent="-274320" fontAlgn="auto">
              <a:spcBef>
                <a:spcPts val="580"/>
              </a:spcBef>
              <a:spcAft>
                <a:spcPts val="0"/>
              </a:spcAft>
              <a:buFont typeface="Wingdings 2"/>
              <a:buChar char=""/>
              <a:defRPr/>
            </a:pPr>
            <a:r>
              <a:rPr lang="es-ES" sz="2800" dirty="0"/>
              <a:t> La entrada principal al jardín se realiza a través de dos garitas de cantería.</a:t>
            </a:r>
          </a:p>
          <a:p>
            <a:pPr marL="274320" indent="-274320" fontAlgn="auto">
              <a:spcBef>
                <a:spcPts val="580"/>
              </a:spcBef>
              <a:spcAft>
                <a:spcPts val="0"/>
              </a:spcAft>
              <a:buFont typeface="Wingdings 2"/>
              <a:buChar char=""/>
              <a:defRPr/>
            </a:pPr>
            <a:r>
              <a:rPr lang="es-ES" sz="2800" dirty="0"/>
              <a:t>Aparte de las numerosas flores y árboles de toda clase del jardín, destacan sus tres fuentes: la de </a:t>
            </a:r>
            <a:r>
              <a:rPr lang="es-ES" sz="2800" i="1" dirty="0"/>
              <a:t>Hércules y Anteo</a:t>
            </a:r>
            <a:r>
              <a:rPr lang="es-ES" sz="2800" dirty="0"/>
              <a:t>, la de </a:t>
            </a:r>
            <a:r>
              <a:rPr lang="es-ES" sz="2800" i="1" dirty="0"/>
              <a:t>Ceres</a:t>
            </a:r>
            <a:r>
              <a:rPr lang="es-ES" sz="2800" dirty="0"/>
              <a:t> (situada anteriormente en el </a:t>
            </a:r>
            <a:r>
              <a:rPr lang="es-ES" sz="2800" i="1" dirty="0"/>
              <a:t>Jardín del Príncipe</a:t>
            </a:r>
            <a:r>
              <a:rPr lang="es-ES" sz="2800" dirty="0"/>
              <a:t>) y la de las </a:t>
            </a:r>
            <a:r>
              <a:rPr lang="es-ES" sz="2800" i="1" dirty="0"/>
              <a:t>Nereidas</a:t>
            </a:r>
            <a:endParaRPr lang="es-ES" sz="2800"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609348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041976" cy="5470525"/>
          </a:xfrm>
        </p:spPr>
        <p:txBody>
          <a:bodyPr>
            <a:normAutofit fontScale="77500" lnSpcReduction="20000"/>
          </a:bodyPr>
          <a:lstStyle/>
          <a:p>
            <a:pPr marL="274320" indent="-274320" fontAlgn="auto">
              <a:spcBef>
                <a:spcPts val="580"/>
              </a:spcBef>
              <a:spcAft>
                <a:spcPts val="0"/>
              </a:spcAft>
              <a:buFont typeface="Wingdings 2"/>
              <a:buChar char=""/>
              <a:defRPr/>
            </a:pPr>
            <a:r>
              <a:rPr lang="es-ES" b="1" dirty="0"/>
              <a:t>Jardín de las Estatuas</a:t>
            </a:r>
          </a:p>
          <a:p>
            <a:pPr marL="274320" indent="-274320" fontAlgn="auto">
              <a:spcBef>
                <a:spcPts val="580"/>
              </a:spcBef>
              <a:spcAft>
                <a:spcPts val="0"/>
              </a:spcAft>
              <a:buFont typeface="Wingdings 2"/>
              <a:buChar char=""/>
              <a:defRPr/>
            </a:pPr>
            <a:r>
              <a:rPr lang="es-ES" sz="2800" dirty="0"/>
              <a:t>En el extremo occidental del </a:t>
            </a:r>
            <a:r>
              <a:rPr lang="es-ES" sz="2800" i="1" dirty="0"/>
              <a:t>Jardín del Parterre</a:t>
            </a:r>
            <a:r>
              <a:rPr lang="es-ES" sz="2800" dirty="0"/>
              <a:t>, en una pequeña plazoleta cuadrada de la cara sur del Palacio Real, se encuentra el </a:t>
            </a:r>
            <a:r>
              <a:rPr lang="es-ES" sz="2800" i="1" dirty="0"/>
              <a:t>Jardín de las Estatuas</a:t>
            </a:r>
            <a:r>
              <a:rPr lang="es-ES" sz="2800" dirty="0"/>
              <a:t>, por los 14 bustos de mármol de emperadores romanos, reyes de España y personajes de la Antigüedad, colocados sobre otros tantos nichos en la pared. </a:t>
            </a:r>
          </a:p>
          <a:p>
            <a:pPr marL="274320" indent="-274320" fontAlgn="auto">
              <a:spcBef>
                <a:spcPts val="580"/>
              </a:spcBef>
              <a:spcAft>
                <a:spcPts val="0"/>
              </a:spcAft>
              <a:buFont typeface="Wingdings 2"/>
              <a:buChar char=""/>
              <a:defRPr/>
            </a:pPr>
            <a:r>
              <a:rPr lang="es-ES" sz="2800" dirty="0"/>
              <a:t>También es llamado </a:t>
            </a:r>
            <a:r>
              <a:rPr lang="es-ES" sz="2800" i="1" dirty="0"/>
              <a:t>Jardín del Rey</a:t>
            </a:r>
            <a:r>
              <a:rPr lang="es-ES" sz="2800" dirty="0"/>
              <a:t>, por Felipe II, que lo mandó construir. Este jardín del Rey (segunda mitad del siglo XVI) es un jardín cerrado adosado al lado sur del Palacio junto a la torre del Reloj que sigue el modelo renacentista italiano del jardín secreto y privado.</a:t>
            </a:r>
          </a:p>
          <a:p>
            <a:pPr marL="274320" indent="-274320" fontAlgn="auto">
              <a:spcBef>
                <a:spcPts val="580"/>
              </a:spcBef>
              <a:spcAft>
                <a:spcPts val="0"/>
              </a:spcAft>
              <a:buFont typeface="Wingdings 2"/>
              <a:buChar char=""/>
              <a:defRPr/>
            </a:pPr>
            <a:r>
              <a:rPr lang="es-ES" sz="2800" dirty="0"/>
              <a:t> Fue proyectado por Juan Bautista de Toledo y ejecutado por Juan de Herrera(1577-). </a:t>
            </a:r>
          </a:p>
        </p:txBody>
      </p:sp>
    </p:spTree>
    <p:extLst>
      <p:ext uri="{BB962C8B-B14F-4D97-AF65-F5344CB8AC3E}">
        <p14:creationId xmlns:p14="http://schemas.microsoft.com/office/powerpoint/2010/main" val="1274819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549275"/>
            <a:ext cx="7467600" cy="5924550"/>
          </a:xfrm>
        </p:spPr>
        <p:txBody>
          <a:bodyPr/>
          <a:lstStyle/>
          <a:p>
            <a:r>
              <a:rPr lang="es-ES" dirty="0"/>
              <a:t>Es un jardín para poder ser contemplado desde los balcones del palacio, conformado por un trazado regular de calles que limitan cuadros de boj, flores y vegetación baja. </a:t>
            </a:r>
          </a:p>
          <a:p>
            <a:r>
              <a:rPr lang="es-ES" dirty="0"/>
              <a:t>En el centro se sitúa una fuente de jaspe verde obra de Roque Solario. </a:t>
            </a:r>
          </a:p>
          <a:p>
            <a:endParaRPr lang="es-ES" dirty="0"/>
          </a:p>
        </p:txBody>
      </p:sp>
    </p:spTree>
    <p:extLst>
      <p:ext uri="{BB962C8B-B14F-4D97-AF65-F5344CB8AC3E}">
        <p14:creationId xmlns:p14="http://schemas.microsoft.com/office/powerpoint/2010/main" val="2876999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7113984" cy="5759450"/>
          </a:xfrm>
        </p:spPr>
        <p:txBody>
          <a:bodyPr>
            <a:normAutofit fontScale="92500" lnSpcReduction="20000"/>
          </a:bodyPr>
          <a:lstStyle/>
          <a:p>
            <a:pPr marL="274320" indent="-274320" fontAlgn="auto">
              <a:spcBef>
                <a:spcPts val="580"/>
              </a:spcBef>
              <a:spcAft>
                <a:spcPts val="0"/>
              </a:spcAft>
              <a:buFont typeface="Wingdings 2"/>
              <a:buChar char=""/>
              <a:defRPr/>
            </a:pPr>
            <a:r>
              <a:rPr lang="es-ES" b="1" dirty="0"/>
              <a:t>Jardín de la Isla</a:t>
            </a:r>
            <a:endParaRPr lang="es-ES" dirty="0"/>
          </a:p>
          <a:p>
            <a:pPr marL="274320" indent="-274320" fontAlgn="auto">
              <a:spcBef>
                <a:spcPts val="580"/>
              </a:spcBef>
              <a:spcAft>
                <a:spcPts val="0"/>
              </a:spcAft>
              <a:buFont typeface="Wingdings 2"/>
              <a:buChar char=""/>
              <a:defRPr/>
            </a:pPr>
            <a:r>
              <a:rPr lang="es-ES" sz="2600" dirty="0"/>
              <a:t>Este jardín, llamado así por encontrarse rodeado por tres lados por del río Tajo y por el sur por una ría artificial, se encuentra al norte del Palacio Real.</a:t>
            </a:r>
          </a:p>
          <a:p>
            <a:pPr marL="274320" indent="-274320" fontAlgn="auto">
              <a:spcBef>
                <a:spcPts val="580"/>
              </a:spcBef>
              <a:spcAft>
                <a:spcPts val="0"/>
              </a:spcAft>
              <a:buFont typeface="Wingdings 2"/>
              <a:buChar char=""/>
              <a:defRPr/>
            </a:pPr>
            <a:r>
              <a:rPr lang="es-ES" sz="2600" dirty="0"/>
              <a:t>Su origen se remonta a la Orden de Santiago, que entre 1387 y 1409 construyó un palacio maestral, antecesor del actual palacio. </a:t>
            </a:r>
          </a:p>
          <a:p>
            <a:pPr marL="274320" indent="-274320" fontAlgn="auto">
              <a:spcBef>
                <a:spcPts val="580"/>
              </a:spcBef>
              <a:spcAft>
                <a:spcPts val="0"/>
              </a:spcAft>
              <a:buFont typeface="Wingdings 2"/>
              <a:buChar char=""/>
              <a:defRPr/>
            </a:pPr>
            <a:r>
              <a:rPr lang="es-ES" sz="2600" dirty="0"/>
              <a:t>Desde aquellos años se construyó un canal o ría aprovechando un meandro del Tajo, donde se situaron diversos molinos o aceñas. </a:t>
            </a:r>
          </a:p>
          <a:p>
            <a:pPr marL="274320" indent="-274320" fontAlgn="auto">
              <a:spcBef>
                <a:spcPts val="580"/>
              </a:spcBef>
              <a:spcAft>
                <a:spcPts val="0"/>
              </a:spcAft>
              <a:buFont typeface="Wingdings 2"/>
              <a:buChar char=""/>
              <a:defRPr/>
            </a:pPr>
            <a:r>
              <a:rPr lang="es-ES" sz="2600" dirty="0"/>
              <a:t>Cuando en 1487 Fernando el Católico pasó a ser Gran Maestre de la Orden, la reina Isabel la Católica, se aficionó a la Isla, con lo que pasó a conocerse como </a:t>
            </a:r>
            <a:r>
              <a:rPr lang="es-ES" sz="2600" i="1" dirty="0"/>
              <a:t>Jardín de la Reina</a:t>
            </a:r>
            <a:r>
              <a:rPr lang="es-ES" sz="2600" dirty="0"/>
              <a:t>. </a:t>
            </a:r>
          </a:p>
          <a:p>
            <a:pPr marL="274320" indent="-274320" fontAlgn="auto">
              <a:spcBef>
                <a:spcPts val="580"/>
              </a:spcBef>
              <a:spcAft>
                <a:spcPts val="0"/>
              </a:spcAft>
              <a:buFont typeface="Wingdings 2"/>
              <a:buChar char=""/>
              <a:defRPr/>
            </a:pPr>
            <a:r>
              <a:rPr lang="es-ES" sz="2600" dirty="0"/>
              <a:t>Posteriormente Carlos I y Felipe II decidieron convertir la zona en un entorno natural privilegiado y llevarlo a su máximo esplendor</a:t>
            </a:r>
            <a:r>
              <a:rPr lang="es-ES" dirty="0"/>
              <a:t>.</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6789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620713"/>
            <a:ext cx="7113984" cy="5399087"/>
          </a:xfrm>
        </p:spPr>
        <p:txBody>
          <a:bodyPr/>
          <a:lstStyle/>
          <a:p>
            <a:pPr>
              <a:spcBef>
                <a:spcPts val="575"/>
              </a:spcBef>
              <a:buFont typeface="Wingdings 2" pitchFamily="18" charset="2"/>
              <a:buChar char=""/>
            </a:pPr>
            <a:r>
              <a:rPr lang="es-ES" b="1" dirty="0"/>
              <a:t>Jardín del Príncipe</a:t>
            </a:r>
          </a:p>
          <a:p>
            <a:pPr>
              <a:spcBef>
                <a:spcPts val="575"/>
              </a:spcBef>
              <a:buFont typeface="Wingdings 2" pitchFamily="18" charset="2"/>
              <a:buChar char=""/>
            </a:pPr>
            <a:r>
              <a:rPr lang="es-ES" dirty="0"/>
              <a:t>Este jardín, situado entre el río Tajo y la </a:t>
            </a:r>
            <a:r>
              <a:rPr lang="es-ES" i="1" dirty="0"/>
              <a:t>Calle de la Reina</a:t>
            </a:r>
            <a:r>
              <a:rPr lang="es-ES" dirty="0"/>
              <a:t>, es el más extenso de todos los de Aranjuez, con un perímetro de 7 km y una extensión de 150 hectáreas, de las cuales sólo son visitables aproximadamente la mitad. </a:t>
            </a:r>
          </a:p>
          <a:p>
            <a:pPr>
              <a:spcBef>
                <a:spcPts val="575"/>
              </a:spcBef>
              <a:buFont typeface="Wingdings 2" pitchFamily="18" charset="2"/>
              <a:buChar char=""/>
            </a:pPr>
            <a:r>
              <a:rPr lang="es-ES" dirty="0"/>
              <a:t>El jardín está formado por gran variedad de especies de árboles diferentes, como: platanos, ahuehuetes, pacanos, caquis de Virginia, cipreses, liquidámbares, pinos, castaños de indias, tilos, fresnos, robles, cafeteros, magnolios, arces, carpes, árboles del amor, de Júpiter, ...</a:t>
            </a:r>
          </a:p>
        </p:txBody>
      </p:sp>
    </p:spTree>
    <p:extLst>
      <p:ext uri="{BB962C8B-B14F-4D97-AF65-F5344CB8AC3E}">
        <p14:creationId xmlns:p14="http://schemas.microsoft.com/office/powerpoint/2010/main" val="243264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908050"/>
            <a:ext cx="7467600" cy="5565775"/>
          </a:xfrm>
        </p:spPr>
        <p:txBody>
          <a:bodyPr/>
          <a:lstStyle/>
          <a:p>
            <a:r>
              <a:rPr lang="es-ES" dirty="0"/>
              <a:t>Tiene su origen en la llamada Huerta Grande de Don Gonzalo y en un pequeño jardín mandado crear por Fernando VI en la zona del embarcadero sobre el río. </a:t>
            </a:r>
          </a:p>
          <a:p>
            <a:r>
              <a:rPr lang="es-ES" dirty="0"/>
              <a:t>No es hasta el 3 de octubre de 1772 que el futuro Carlos IV que en aquel momento ostentaba el título de Príncipe de Asturias, manda su construcción.</a:t>
            </a:r>
          </a:p>
          <a:p>
            <a:r>
              <a:rPr lang="es-ES" dirty="0"/>
              <a:t> Se finalizaron los trabajos en 1804.</a:t>
            </a:r>
          </a:p>
          <a:p>
            <a:endParaRPr lang="es-ES" dirty="0"/>
          </a:p>
          <a:p>
            <a:endParaRPr lang="es-ES" dirty="0"/>
          </a:p>
        </p:txBody>
      </p:sp>
    </p:spTree>
    <p:extLst>
      <p:ext uri="{BB962C8B-B14F-4D97-AF65-F5344CB8AC3E}">
        <p14:creationId xmlns:p14="http://schemas.microsoft.com/office/powerpoint/2010/main" val="3140228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JOSE ELIAS\Escritorio\SPAIN\-Aranjuez_JardinParterre_Entr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892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SPAIN\Aranjuez_JardinIsabel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772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Escritorio\SPAIN\Aranjuez_JardinParterre_CoronaFlor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810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Escritorio\SPAIN\Aranjuez_JardinParterre_FachadaOrientalPalac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113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Escritorio\SPAIN\Aranjuez_JardinParterre_FuenteNereid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319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C:\Documents and Settings\JOSE ELIAS\Escritorio\SPAIN\Aranju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325" y="0"/>
            <a:ext cx="10982325" cy="730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870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C:\Documents and Settings\JOSE ELIAS\Escritorio\SPAIN\Aranjuez.--Fuente_apolo_aranju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9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JOSE ELIAS\Escritorio\SPAIN\Aranjuez.-Jardin del Princip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83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Escritorio\SPAIN\Aranjuez.-Jardi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223838"/>
            <a:ext cx="10982326"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53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SPAIN\Aranjuez.-Kioscos_chinescos_aranjue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415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Escritorio\SPAIN\Aranjuez_fuente_de_narcis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C:\Documents and Settings\JOSE ELIAS\Escritorio\SPAIN\Aranjuez_fuente_de_narciso_detal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0"/>
            <a:ext cx="4343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576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SPAIN\Aranjuez_Jardin_de_la_Isla_Obelis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771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SPAIN\-Aranjuez_Jardin_Principe_Desde_Taj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477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Escritorio\SPAIN\Aranjuez_JardinIsla_FuenteApo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698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Escritorio\SPAIN\Aranjuez_JardinIsla_FuenteBa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0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descr="C:\Documents and Settings\JOSE ELIAS\Escritorio\SPAIN\Aranjuez_JardinIsla_FuenteBaco_Detal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0"/>
            <a:ext cx="4343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722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JOSE ELIAS\Escritorio\SPAIN\Aranjuez_JardinIsla_FuenteHercu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737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Escritorio\SPAIN\Aranjuez_JardinIsla_FuenteEspinar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216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JOSE ELIAS\Escritorio\SPAIN\-Aranjuez_JardinIsla_FuenteNeptuno_DetalleCibe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3" descr="C:\Documents and Settings\JOSE ELIAS\Escritorio\SPAIN\Aranjuez_JardinIsla_FuenteHercules_Detal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675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C:\Documents and Settings\JOSE ELIAS\Escritorio\SPAIN\Aranjuez_JardinIsla_FuenteVen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descr="C:\Documents and Settings\JOSE ELIAS\Escritorio\SPAIN\Aranjuez_JardinIsla_FuenteVenus_Detal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712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JOSE ELIAS\Escritorio\SPAIN\Aranjuez_JardinIsla_Pajar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descr="C:\Documents and Settings\JOSE ELIAS\Escritorio\SPAIN\Aranjuez_JardinParterre_FuenteCere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483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C:\Documents and Settings\JOSE ELIAS\Escritorio\SPAIN\Aranjuez_JardinParterre_FuenteCer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598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ELIAS\Escritorio\SPAIN\Aranjuez_JardinPrincipe_Castill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082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JOSE ELIAS\Escritorio\SPAIN\Aranjuez_JardinPrincipe_CenadorRusi%C3%B1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718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JOSE ELIAS\Escritorio\SPAIN\-Aranjuez_JardinPrincipe_Entrada_CasaLabrad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58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JOSE ELIAS\Escritorio\SPAIN\Aranjuez_JardinPrincipe_CasaLabrador_ParteTras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143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C:\Documents and Settings\JOSE ELIAS\Escritorio\SPAIN\Aranjuez_JardinPrincipe_Flo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144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ELIAS\Escritorio\SPAIN\Aranjuez_JardinPrincipe_PabellonesEmbarcadero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89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JOSE ELIAS\Escritorio\SPAIN\Aranjuez_JardinPrincipe_Pasare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184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Escritorio\SPAIN\Aranjuez_JardinPrincipe_Pase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931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Escritorio\SPAIN\Aranjuez_JardinPrincipe_Ver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528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Escritorio\SPAIN\Aranjuez_JardinPrincipe_VistaDesdeMontañ1aRu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935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SPAIN\Aranjuez_JardinR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828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SPAIN\Aranjuez_Templete_Grie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17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p:txBody>
          <a:bodyPr/>
          <a:lstStyle/>
          <a:p>
            <a:pPr fontAlgn="auto">
              <a:spcAft>
                <a:spcPts val="0"/>
              </a:spcAft>
              <a:defRPr/>
            </a:pPr>
            <a:r>
              <a:rPr lang="es-ES" b="1" dirty="0"/>
              <a:t>Valladolid.-Campo Grande</a:t>
            </a:r>
          </a:p>
        </p:txBody>
      </p:sp>
      <p:sp>
        <p:nvSpPr>
          <p:cNvPr id="50179" name="2 Marcador de contenido"/>
          <p:cNvSpPr>
            <a:spLocks noGrp="1"/>
          </p:cNvSpPr>
          <p:nvPr>
            <p:ph sz="quarter" idx="1"/>
          </p:nvPr>
        </p:nvSpPr>
        <p:spPr/>
        <p:txBody>
          <a:bodyPr/>
          <a:lstStyle/>
          <a:p>
            <a:r>
              <a:rPr lang="es-ES" dirty="0"/>
              <a:t>El </a:t>
            </a:r>
            <a:r>
              <a:rPr lang="es-ES" b="1" dirty="0"/>
              <a:t>Campo Grande</a:t>
            </a:r>
            <a:r>
              <a:rPr lang="es-ES" dirty="0"/>
              <a:t> es un gran jardín público ubicado en pleno centro de la ciudad de Valladolid. Tiene forma triangular, cuenta con 115.000 </a:t>
            </a:r>
            <a:r>
              <a:rPr lang="es-ES" dirty="0">
                <a:hlinkClick r:id="rId2" action="ppaction://hlinkfile" tooltip="M²"/>
              </a:rPr>
              <a:t>m²</a:t>
            </a:r>
            <a:r>
              <a:rPr lang="es-ES" dirty="0"/>
              <a:t> (11.5 ha.) de superficie.</a:t>
            </a:r>
          </a:p>
          <a:p>
            <a:r>
              <a:rPr lang="es-ES" dirty="0"/>
              <a:t>Su acceso principal se encuentra en la Plaza de Zorrilla, donde junto a una gran puerta de factura moderna se halla un escudo floral de la ciudad. </a:t>
            </a:r>
          </a:p>
          <a:p>
            <a:r>
              <a:rPr lang="es-ES" dirty="0"/>
              <a:t>El parque se encuentra cerrado en todo su perímetro por una sencilla verja que corre entre pilastras, con puertas en todos sus lados.</a:t>
            </a:r>
          </a:p>
          <a:p>
            <a:endParaRPr lang="es-ES" dirty="0"/>
          </a:p>
        </p:txBody>
      </p:sp>
    </p:spTree>
    <p:extLst>
      <p:ext uri="{BB962C8B-B14F-4D97-AF65-F5344CB8AC3E}">
        <p14:creationId xmlns:p14="http://schemas.microsoft.com/office/powerpoint/2010/main" val="2912092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113984" cy="5904631"/>
          </a:xfrm>
        </p:spPr>
        <p:txBody>
          <a:bodyPr>
            <a:normAutofit fontScale="92500" lnSpcReduction="10000"/>
          </a:bodyPr>
          <a:lstStyle/>
          <a:p>
            <a:pPr marL="274320" indent="-274320" fontAlgn="auto">
              <a:spcBef>
                <a:spcPts val="580"/>
              </a:spcBef>
              <a:spcAft>
                <a:spcPts val="0"/>
              </a:spcAft>
              <a:buFont typeface="Wingdings 2"/>
              <a:buChar char=""/>
              <a:defRPr/>
            </a:pPr>
            <a:r>
              <a:rPr lang="es-ES" sz="2600" dirty="0"/>
              <a:t>Su origen como parque o, más específicamente, como zona ajardinada, se remonta a 1787, aunque ya desde el siglo XV hay que considerarlo como un espacio urbano de gran importancia.</a:t>
            </a:r>
          </a:p>
          <a:p>
            <a:pPr marL="274320" indent="-274320" fontAlgn="auto">
              <a:spcBef>
                <a:spcPts val="580"/>
              </a:spcBef>
              <a:spcAft>
                <a:spcPts val="0"/>
              </a:spcAft>
              <a:buFont typeface="Wingdings 2"/>
              <a:buChar char=""/>
              <a:defRPr/>
            </a:pPr>
            <a:r>
              <a:rPr lang="es-ES" sz="2600" dirty="0"/>
              <a:t>Tiene una gran variedad de árboles que constituyen un verdadero jardín botánico.</a:t>
            </a:r>
          </a:p>
          <a:p>
            <a:pPr marL="274320" indent="-274320" fontAlgn="auto">
              <a:spcBef>
                <a:spcPts val="580"/>
              </a:spcBef>
              <a:spcAft>
                <a:spcPts val="0"/>
              </a:spcAft>
              <a:buFont typeface="Wingdings 2"/>
              <a:buChar char=""/>
              <a:defRPr/>
            </a:pPr>
            <a:r>
              <a:rPr lang="es-ES" sz="2600" dirty="0"/>
              <a:t>Antes de su denominación como </a:t>
            </a:r>
            <a:r>
              <a:rPr lang="es-ES" sz="2600" b="1" dirty="0"/>
              <a:t>Campo Grande</a:t>
            </a:r>
            <a:r>
              <a:rPr lang="es-ES" sz="2600" dirty="0"/>
              <a:t>, por su considerable tamaño, se denominó </a:t>
            </a:r>
            <a:r>
              <a:rPr lang="es-ES" sz="2600" b="1" dirty="0"/>
              <a:t>Campo de la Verdad</a:t>
            </a:r>
            <a:r>
              <a:rPr lang="es-ES" sz="2600" dirty="0"/>
              <a:t> y posteriormente </a:t>
            </a:r>
            <a:r>
              <a:rPr lang="es-ES" sz="2600" b="1" dirty="0"/>
              <a:t>Campo de Marte</a:t>
            </a:r>
            <a:r>
              <a:rPr lang="es-ES" sz="2600" dirty="0"/>
              <a:t>.</a:t>
            </a:r>
          </a:p>
          <a:p>
            <a:pPr marL="274320" indent="-274320" fontAlgn="auto">
              <a:spcBef>
                <a:spcPts val="580"/>
              </a:spcBef>
              <a:spcAft>
                <a:spcPts val="0"/>
              </a:spcAft>
              <a:buFont typeface="Wingdings 2"/>
              <a:buChar char=""/>
              <a:defRPr/>
            </a:pPr>
            <a:r>
              <a:rPr lang="es-ES" sz="2600" dirty="0"/>
              <a:t>El Campo Grande alberga tres pajareras. La más antigua es la que está situada más próxima al Paseo de Filipinos y que recibió el nombre de </a:t>
            </a:r>
            <a:r>
              <a:rPr lang="es-ES" sz="2600" i="1" dirty="0"/>
              <a:t>La Faisanera</a:t>
            </a:r>
            <a:r>
              <a:rPr lang="es-ES" sz="2600" dirty="0"/>
              <a:t>, por acoger en un principio a este tipo de aves. </a:t>
            </a:r>
            <a:endParaRPr lang="es-ES" dirty="0"/>
          </a:p>
        </p:txBody>
      </p:sp>
    </p:spTree>
    <p:extLst>
      <p:ext uri="{BB962C8B-B14F-4D97-AF65-F5344CB8AC3E}">
        <p14:creationId xmlns:p14="http://schemas.microsoft.com/office/powerpoint/2010/main" val="85697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Fue construida en 1914, siendo alcalde de Valladolid Antonio Infante y su contratista fue Juan Cormell. </a:t>
            </a:r>
          </a:p>
          <a:p>
            <a:r>
              <a:rPr lang="es-ES" dirty="0"/>
              <a:t>En la actualidad alberga palomas mensajeras.</a:t>
            </a:r>
          </a:p>
          <a:p>
            <a:r>
              <a:rPr lang="es-ES" dirty="0"/>
              <a:t>El número de especias arbóreas del Campo Grande ha variado a lo largo de su historia. </a:t>
            </a:r>
          </a:p>
          <a:p>
            <a:r>
              <a:rPr lang="es-ES" dirty="0"/>
              <a:t>Actualmente encontramos 62 especies, número que puede verse modificado por futuras plantaciones o por la muerte de algunos ejemplares</a:t>
            </a:r>
          </a:p>
          <a:p>
            <a:endParaRPr lang="es-ES" dirty="0"/>
          </a:p>
        </p:txBody>
      </p:sp>
    </p:spTree>
    <p:extLst>
      <p:ext uri="{BB962C8B-B14F-4D97-AF65-F5344CB8AC3E}">
        <p14:creationId xmlns:p14="http://schemas.microsoft.com/office/powerpoint/2010/main" val="2909606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1052736"/>
            <a:ext cx="7041976" cy="4967064"/>
          </a:xfrm>
        </p:spPr>
        <p:txBody>
          <a:bodyPr>
            <a:normAutofit/>
          </a:bodyPr>
          <a:lstStyle/>
          <a:p>
            <a:pPr marL="274320" indent="-274320" fontAlgn="auto">
              <a:spcAft>
                <a:spcPts val="0"/>
              </a:spcAft>
              <a:buFont typeface="Wingdings"/>
              <a:buChar char=""/>
              <a:defRPr/>
            </a:pPr>
            <a:r>
              <a:rPr lang="es-ES" dirty="0"/>
              <a:t>Destacan: el cefalotejo de Fortune </a:t>
            </a:r>
            <a:r>
              <a:rPr lang="es-ES" i="1" dirty="0"/>
              <a:t>cephalotaxus fortunei</a:t>
            </a:r>
            <a:r>
              <a:rPr lang="es-ES" dirty="0"/>
              <a:t>, la palmera china </a:t>
            </a:r>
            <a:r>
              <a:rPr lang="es-ES" i="1" dirty="0"/>
              <a:t>Trachycarpus fortunei</a:t>
            </a:r>
            <a:r>
              <a:rPr lang="es-ES" dirty="0"/>
              <a:t>, el cedro del Líbano </a:t>
            </a:r>
            <a:r>
              <a:rPr lang="es-ES" i="1" dirty="0"/>
              <a:t>Cedrus libani</a:t>
            </a:r>
            <a:r>
              <a:rPr lang="es-ES" dirty="0"/>
              <a:t>, el ciprés de los pantanos </a:t>
            </a:r>
            <a:r>
              <a:rPr lang="es-ES" i="1" dirty="0"/>
              <a:t>Taxodium distichum</a:t>
            </a:r>
            <a:r>
              <a:rPr lang="es-ES" dirty="0"/>
              <a:t>, el Ginko </a:t>
            </a:r>
            <a:r>
              <a:rPr lang="es-ES" i="1" dirty="0"/>
              <a:t>Gingko biloba</a:t>
            </a:r>
            <a:r>
              <a:rPr lang="es-ES" dirty="0"/>
              <a:t>, el árbol del amor </a:t>
            </a:r>
            <a:r>
              <a:rPr lang="es-ES" i="1" dirty="0"/>
              <a:t>Cercis siliquastrum</a:t>
            </a:r>
            <a:r>
              <a:rPr lang="es-ES" dirty="0"/>
              <a:t>, la catalpa </a:t>
            </a:r>
            <a:r>
              <a:rPr lang="es-ES" i="1" dirty="0"/>
              <a:t>bignonioides</a:t>
            </a:r>
            <a:r>
              <a:rPr lang="es-ES" dirty="0"/>
              <a:t>, el ailanto </a:t>
            </a:r>
            <a:r>
              <a:rPr lang="es-ES" i="1" dirty="0"/>
              <a:t>Ailanthus altissima</a:t>
            </a:r>
            <a:r>
              <a:rPr lang="es-ES" dirty="0"/>
              <a:t>; y por su abundancia en el parque: el castaño de Indias </a:t>
            </a:r>
            <a:r>
              <a:rPr lang="es-ES" i="1" dirty="0"/>
              <a:t>Aesculus hippocastanum</a:t>
            </a:r>
            <a:r>
              <a:rPr lang="es-ES" dirty="0"/>
              <a:t>, diversas especies de arce </a:t>
            </a:r>
            <a:r>
              <a:rPr lang="es-ES" i="1" dirty="0"/>
              <a:t>género acer</a:t>
            </a:r>
            <a:r>
              <a:rPr lang="es-ES" dirty="0"/>
              <a:t>, la encina </a:t>
            </a:r>
            <a:r>
              <a:rPr lang="es-ES" i="1" dirty="0"/>
              <a:t>Quercus ilex</a:t>
            </a:r>
            <a:r>
              <a:rPr lang="es-ES" dirty="0"/>
              <a:t> o el haya </a:t>
            </a:r>
            <a:r>
              <a:rPr lang="es-ES" i="1" dirty="0"/>
              <a:t>Fagus sylvatica</a:t>
            </a:r>
            <a:r>
              <a:rPr lang="es-ES" dirty="0"/>
              <a:t>.</a:t>
            </a:r>
          </a:p>
        </p:txBody>
      </p:sp>
    </p:spTree>
    <p:extLst>
      <p:ext uri="{BB962C8B-B14F-4D97-AF65-F5344CB8AC3E}">
        <p14:creationId xmlns:p14="http://schemas.microsoft.com/office/powerpoint/2010/main" val="2977315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476250"/>
            <a:ext cx="7113984" cy="5543550"/>
          </a:xfrm>
        </p:spPr>
        <p:txBody>
          <a:bodyPr>
            <a:normAutofit lnSpcReduction="10000"/>
          </a:bodyPr>
          <a:lstStyle/>
          <a:p>
            <a:r>
              <a:rPr lang="es-ES" b="1" dirty="0"/>
              <a:t>Esculturas</a:t>
            </a:r>
          </a:p>
          <a:p>
            <a:r>
              <a:rPr lang="es-ES" b="1" dirty="0"/>
              <a:t>Miguel Íscar</a:t>
            </a:r>
            <a:r>
              <a:rPr lang="es-ES" dirty="0"/>
              <a:t>.</a:t>
            </a:r>
          </a:p>
          <a:p>
            <a:r>
              <a:rPr lang="es-ES" dirty="0"/>
              <a:t>Además de la fuente de la Fama, erigida por la ciudad en su memoria, al alcalde Miguel Íscar se le recuerda en el parque que él mismo creó a través de un busto, que hoy se encuentra medio oculto entre los paseos.</a:t>
            </a:r>
          </a:p>
          <a:p>
            <a:r>
              <a:rPr lang="es-ES" b="1" dirty="0"/>
              <a:t>Leopoldo Cano</a:t>
            </a:r>
          </a:p>
          <a:p>
            <a:r>
              <a:rPr lang="es-ES" dirty="0"/>
              <a:t>El busto dedicado al dramaturgo y poeta vallisoletano Leopoldo Cano fue realizado por el escultor local Juan José Moreno Llebra, "Cheché". Está situado en el Paseo del Príncipe, fue inaugurado en marzo de 1936 y está realizado en cobre galvánico apoyado sobre un pilar de piedra blanca.</a:t>
            </a:r>
          </a:p>
          <a:p>
            <a:endParaRPr lang="es-ES" dirty="0"/>
          </a:p>
          <a:p>
            <a:endParaRPr lang="es-ES" dirty="0"/>
          </a:p>
        </p:txBody>
      </p:sp>
    </p:spTree>
    <p:extLst>
      <p:ext uri="{BB962C8B-B14F-4D97-AF65-F5344CB8AC3E}">
        <p14:creationId xmlns:p14="http://schemas.microsoft.com/office/powerpoint/2010/main" val="3981528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333375"/>
            <a:ext cx="7185992" cy="5686425"/>
          </a:xfrm>
        </p:spPr>
        <p:txBody>
          <a:bodyPr/>
          <a:lstStyle/>
          <a:p>
            <a:r>
              <a:rPr lang="es-ES" b="1" dirty="0"/>
              <a:t> Gaspar Núñez de Arce</a:t>
            </a:r>
          </a:p>
          <a:p>
            <a:r>
              <a:rPr lang="es-ES" dirty="0"/>
              <a:t>En 1932, con ocasión del centenario del nacimiento de Núñez de Arce, la Academia de Bellas Artes vallisoletana presentó al Ayuntamiento una proposición solicitando que, para honrar su memoria, se erigiese un busto en los jardines del Campo Grande.</a:t>
            </a:r>
            <a:endParaRPr lang="es-ES" baseline="30000" dirty="0"/>
          </a:p>
          <a:p>
            <a:r>
              <a:rPr lang="es-ES" b="1" dirty="0"/>
              <a:t>El fotógrafo</a:t>
            </a:r>
          </a:p>
          <a:p>
            <a:r>
              <a:rPr lang="es-ES" dirty="0"/>
              <a:t>En uno de los caminos adyacentes al Paseo del Príncipe se halla la estatua denominada </a:t>
            </a:r>
            <a:r>
              <a:rPr lang="es-ES" i="1" dirty="0"/>
              <a:t>El fotógrafo del Campo Grande</a:t>
            </a:r>
            <a:r>
              <a:rPr lang="es-ES" dirty="0"/>
              <a:t>. La escultura fue encargada por la Diputación de Valladolid en 1994 y fue ejecutada por el artista vallisoletano Eduardo Cuadrado.</a:t>
            </a:r>
          </a:p>
          <a:p>
            <a:endParaRPr lang="es-ES" dirty="0"/>
          </a:p>
          <a:p>
            <a:endParaRPr lang="es-ES" dirty="0"/>
          </a:p>
        </p:txBody>
      </p:sp>
    </p:spTree>
    <p:extLst>
      <p:ext uri="{BB962C8B-B14F-4D97-AF65-F5344CB8AC3E}">
        <p14:creationId xmlns:p14="http://schemas.microsoft.com/office/powerpoint/2010/main" val="428225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476250"/>
            <a:ext cx="7041976" cy="5905078"/>
          </a:xfrm>
        </p:spPr>
        <p:txBody>
          <a:bodyPr>
            <a:normAutofit lnSpcReduction="10000"/>
          </a:bodyPr>
          <a:lstStyle/>
          <a:p>
            <a:pPr marL="274320" indent="-274320" fontAlgn="auto">
              <a:spcAft>
                <a:spcPts val="0"/>
              </a:spcAft>
              <a:buFont typeface="Wingdings"/>
              <a:buChar char=""/>
              <a:defRPr/>
            </a:pPr>
            <a:r>
              <a:rPr lang="es-ES" b="1" dirty="0"/>
              <a:t>Rosa Chacel</a:t>
            </a:r>
          </a:p>
          <a:p>
            <a:pPr marL="274320" indent="-274320" fontAlgn="auto">
              <a:spcAft>
                <a:spcPts val="0"/>
              </a:spcAft>
              <a:buFont typeface="Wingdings"/>
              <a:buChar char=""/>
              <a:defRPr/>
            </a:pPr>
            <a:r>
              <a:rPr lang="es-ES" dirty="0"/>
              <a:t>Atravesando la escultura del fotógrafo y continuando por el Paseo del Príncipe por la derecha se encuentra el busto en bronce en tamaño natural de la escritora vallisoletana Rosa Chacel. Fue realizado en 1988 por el artista madrileño Francisco Barón.</a:t>
            </a:r>
          </a:p>
          <a:p>
            <a:pPr marL="274320" indent="-274320" fontAlgn="auto">
              <a:spcAft>
                <a:spcPts val="0"/>
              </a:spcAft>
              <a:buFont typeface="Wingdings 2" pitchFamily="18" charset="2"/>
              <a:buNone/>
              <a:defRPr/>
            </a:pPr>
            <a:r>
              <a:rPr lang="es-ES" b="1" dirty="0"/>
              <a:t>    Fuente de la Fama</a:t>
            </a:r>
          </a:p>
          <a:p>
            <a:pPr marL="274320" indent="-274320" fontAlgn="auto">
              <a:spcAft>
                <a:spcPts val="0"/>
              </a:spcAft>
              <a:buFont typeface="Wingdings"/>
              <a:buChar char=""/>
              <a:defRPr/>
            </a:pPr>
            <a:r>
              <a:rPr lang="es-ES" dirty="0"/>
              <a:t> El arquitecto Antonio Iturralde Montel se encargó de su construcción después de muchas vicisitudes. La fuente dedicada a Miguel Iscar se inauguro en Noviembre de 1883.</a:t>
            </a:r>
          </a:p>
          <a:p>
            <a:pPr marL="274320" indent="-274320" fontAlgn="auto">
              <a:spcAft>
                <a:spcPts val="0"/>
              </a:spcAft>
              <a:buFont typeface="Wingdings"/>
              <a:buChar char=""/>
              <a:defRPr/>
            </a:pPr>
            <a:r>
              <a:rPr lang="es-ES" dirty="0"/>
              <a:t>La obra ha sufrido modificaciones a lo largo del siglo XX.</a:t>
            </a:r>
          </a:p>
          <a:p>
            <a:pPr marL="274320" indent="-274320" fontAlgn="auto">
              <a:spcAft>
                <a:spcPts val="0"/>
              </a:spcAft>
              <a:buFont typeface="Wingdings"/>
              <a:buChar char=""/>
              <a:defRPr/>
            </a:pPr>
            <a:r>
              <a:rPr lang="es-ES" dirty="0"/>
              <a:t>La ultima el 23 de julio de 2010,renovando la escultura.</a:t>
            </a:r>
          </a:p>
        </p:txBody>
      </p:sp>
    </p:spTree>
    <p:extLst>
      <p:ext uri="{BB962C8B-B14F-4D97-AF65-F5344CB8AC3E}">
        <p14:creationId xmlns:p14="http://schemas.microsoft.com/office/powerpoint/2010/main" val="35660359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Documents and Settings\JOSE ELIAS\Escritorio\SPAIN\Campo Grande.--Puerta_Campo_Marte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8103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Escritorio\SPAIN\Campo Gran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3315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ELIAS\Escritorio\SPAIN\Camo Grande.-Faisanera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8971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Escritorio\SPAIN\Campo Grande en invier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810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JOSE ELIAS\Escritorio\SPAIN\Campo Grande Paseo Central.-Vista_Recoletos_V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579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Escritorio\SPAIN\Campo Grande.--Busto_Miguel_Iscar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0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descr="C:\Documents and Settings\JOSE ELIAS\Escritorio\SPAIN\Campo Grande.-Busto_Nuñez_Arce_C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184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SPAIN\Campo Grande.--Escudo_Flor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7114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SPAIN\Campo Grande.--Escudo_Floral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9372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0065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Escritorio\SPAIN\Campo Grande.-Estanque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922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ELIAS\Escritorio\SPAIN\Campo_Grande.-Estanq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0678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Escritorio\SPAIN\Campo Grande.-Fuente_Cisne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0040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ELIAS\Escritorio\SPAIN\Campo Grande.-Fuente_de_La_Fa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5164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SPAIN\Campo GRANDE.--Fuente_Fa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931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Escritorio\SPAIN\Campo Grande.-Jardi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3648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Escritorio\SPAIN\Campo Grande.-Jardines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581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SPAIN\Campo GRANDE.-Jardines_C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9372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2842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Documents and Settings\JOSE ELIAS\Escritorio\SPAIN\Campo Grande.--Pergola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6239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SPAIN\Campo Grande.-Vicente_Escudero_V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descr="C:\Documents and Settings\JOSE ELIAS\Escritorio\SPAIN\Campo Grande.-Fotografo_V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6557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descr="C:\Documents and Settings\JOSE ELIAS\Escritorio\SPAIN\Campo Grande-Paseo_Principe_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7695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SPAIN\Campo_Grande_en_otoño_.-Valladol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4468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fontAlgn="auto">
              <a:spcAft>
                <a:spcPts val="0"/>
              </a:spcAft>
              <a:defRPr/>
            </a:pPr>
            <a:r>
              <a:rPr lang="es-ES" b="1" dirty="0"/>
              <a:t>Madrid.-Campo del Moro</a:t>
            </a:r>
          </a:p>
        </p:txBody>
      </p:sp>
      <p:sp>
        <p:nvSpPr>
          <p:cNvPr id="3" name="2 Marcador de contenido"/>
          <p:cNvSpPr>
            <a:spLocks noGrp="1"/>
          </p:cNvSpPr>
          <p:nvPr>
            <p:ph sz="quarter" idx="1"/>
          </p:nvPr>
        </p:nvSpPr>
        <p:spPr/>
        <p:txBody>
          <a:bodyPr>
            <a:normAutofit fontScale="92500" lnSpcReduction="10000"/>
          </a:bodyPr>
          <a:lstStyle/>
          <a:p>
            <a:pPr marL="274320" indent="-274320" fontAlgn="auto">
              <a:spcBef>
                <a:spcPts val="580"/>
              </a:spcBef>
              <a:spcAft>
                <a:spcPts val="0"/>
              </a:spcAft>
              <a:buFont typeface="Wingdings 2"/>
              <a:buChar char=""/>
              <a:defRPr/>
            </a:pPr>
            <a:r>
              <a:rPr lang="es-ES" sz="2600" dirty="0"/>
              <a:t>El </a:t>
            </a:r>
            <a:r>
              <a:rPr lang="es-ES" sz="2600" b="1" dirty="0"/>
              <a:t>Campo del Moro</a:t>
            </a:r>
            <a:r>
              <a:rPr lang="es-ES" sz="2600" dirty="0"/>
              <a:t> es un jardín declarado de interés histórico-artístico en 1931, ocupa una superfice de unas veinte hectáreas, que se extienden, de este a oeste, desde la fachada occidental del Palacio Real de Madrid hasta el Paseo de la Virgen del Puerto. </a:t>
            </a:r>
          </a:p>
          <a:p>
            <a:pPr marL="274320" indent="-274320" fontAlgn="auto">
              <a:spcBef>
                <a:spcPts val="580"/>
              </a:spcBef>
              <a:spcAft>
                <a:spcPts val="0"/>
              </a:spcAft>
              <a:buFont typeface="Wingdings 2"/>
              <a:buChar char=""/>
              <a:defRPr/>
            </a:pPr>
            <a:r>
              <a:rPr lang="es-ES" sz="2600" dirty="0"/>
              <a:t>Los jardines salvan un pronunciado desnivel, provocado por el barranco existente entre el palacio y las riberas del río Manzanares.</a:t>
            </a:r>
          </a:p>
          <a:p>
            <a:pPr marL="274320" indent="-274320" fontAlgn="auto">
              <a:spcBef>
                <a:spcPts val="580"/>
              </a:spcBef>
              <a:spcAft>
                <a:spcPts val="0"/>
              </a:spcAft>
              <a:buFont typeface="Wingdings 2"/>
              <a:buChar char=""/>
              <a:defRPr/>
            </a:pPr>
            <a:r>
              <a:rPr lang="es-ES" sz="2600" dirty="0"/>
              <a:t> Fueron trazados en 1844 por el arquitecto Narciso Pascual y Colomer, quien ideó un conjunto formalista, si bien las obras de ajardinamiento no pudieron llevarse a cabo hasta finales del siglo XIX. .</a:t>
            </a:r>
          </a:p>
        </p:txBody>
      </p:sp>
    </p:spTree>
    <p:extLst>
      <p:ext uri="{BB962C8B-B14F-4D97-AF65-F5344CB8AC3E}">
        <p14:creationId xmlns:p14="http://schemas.microsoft.com/office/powerpoint/2010/main" val="1743621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fontScale="92500" lnSpcReduction="20000"/>
          </a:bodyPr>
          <a:lstStyle/>
          <a:p>
            <a:pPr marL="274320" indent="-274320" fontAlgn="auto">
              <a:spcAft>
                <a:spcPts val="0"/>
              </a:spcAft>
              <a:buFont typeface="Wingdings"/>
              <a:buChar char=""/>
              <a:defRPr/>
            </a:pPr>
            <a:r>
              <a:rPr lang="es-ES" sz="2600" dirty="0"/>
              <a:t>Éstas corrieron a cargo de Ramón Oliva, que alteró el concepto original mediante un planteamiento romántico.</a:t>
            </a:r>
          </a:p>
          <a:p>
            <a:pPr marL="274320" indent="-274320" fontAlgn="auto">
              <a:spcAft>
                <a:spcPts val="0"/>
              </a:spcAft>
              <a:buFont typeface="Wingdings"/>
              <a:buChar char=""/>
              <a:defRPr/>
            </a:pPr>
            <a:r>
              <a:rPr lang="es-ES" sz="2600" dirty="0"/>
              <a:t>Es uno de los tres recintos ajardinados que adornan el entorno del Palacio Real, pero, a diferencia de los otros dos (los Jardines de Sabatini y la Plaza de Oriente), su gestión no corresponde al Ayuntamiento de Madrid, sino a Patrimonio Nacional, organismo del que dependen las posesiones que estuvieron en manos de la Corona Española.</a:t>
            </a:r>
          </a:p>
          <a:p>
            <a:pPr marL="274320" indent="-274320" fontAlgn="auto">
              <a:spcAft>
                <a:spcPts val="0"/>
              </a:spcAft>
              <a:buFont typeface="Wingdings"/>
              <a:buChar char=""/>
              <a:defRPr/>
            </a:pPr>
            <a:r>
              <a:rPr lang="es-ES" sz="2600" dirty="0"/>
              <a:t>El impulso definitivo para la realización de los jardines tuvo lugar en 1844, cuando Agustín Argüelles Álvarez (1776-1884), preceptor de la reina Isabel II durante su minoría de edad, y Martín de los Heros (1783-1859), intendente del Real Patrimonio, encargaron al arquitecto mayor de palacio, Narciso Pascual y Colomer (1808-1870), un nuevo diseño.</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6469175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333375"/>
            <a:ext cx="7185992" cy="5686425"/>
          </a:xfrm>
        </p:spPr>
        <p:txBody>
          <a:bodyPr>
            <a:normAutofit fontScale="92500"/>
          </a:bodyPr>
          <a:lstStyle/>
          <a:p>
            <a:r>
              <a:rPr lang="es-ES" dirty="0"/>
              <a:t>Las obras de los jardines se suspendieron tras el triunfo de la revolución de 1868, conocida como La Gloriosa, y el consiguiente exilio de Isabel II.</a:t>
            </a:r>
          </a:p>
          <a:p>
            <a:r>
              <a:rPr lang="es-ES" dirty="0"/>
              <a:t> Pudieron retomarse en la última década del siglo XIX, durante la regencia de María Cristina de Habsburgo, cuando se procedió a la plantación de unos 9.500 árboles (entre ellos, 400 palmeras) y 20.800 arbustos (de ellos, 12.000 eran rosales), bajo la dirección del jardinero Ramón Oliva.</a:t>
            </a:r>
          </a:p>
          <a:p>
            <a:r>
              <a:rPr lang="es-ES" dirty="0"/>
              <a:t>En 1898 fueron levantadas dentro del recinto distintas casas de madera, hechas en estilo tirolés. </a:t>
            </a:r>
          </a:p>
          <a:p>
            <a:r>
              <a:rPr lang="es-ES" dirty="0"/>
              <a:t>Se deben al arquitecto y jardinero Enrique María Repullés, autor también de la ornamentación de la gruta diseñada por Juan de Villanueva.</a:t>
            </a:r>
          </a:p>
          <a:p>
            <a:endParaRPr lang="es-ES" dirty="0"/>
          </a:p>
        </p:txBody>
      </p:sp>
    </p:spTree>
    <p:extLst>
      <p:ext uri="{BB962C8B-B14F-4D97-AF65-F5344CB8AC3E}">
        <p14:creationId xmlns:p14="http://schemas.microsoft.com/office/powerpoint/2010/main" val="18872558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620688"/>
            <a:ext cx="6969968" cy="6120531"/>
          </a:xfrm>
        </p:spPr>
        <p:txBody>
          <a:bodyPr>
            <a:normAutofit/>
          </a:bodyPr>
          <a:lstStyle/>
          <a:p>
            <a:pPr marL="274320" indent="-274320" fontAlgn="auto">
              <a:spcBef>
                <a:spcPts val="580"/>
              </a:spcBef>
              <a:spcAft>
                <a:spcPts val="0"/>
              </a:spcAft>
              <a:buFont typeface="Wingdings 2"/>
              <a:buChar char=""/>
              <a:defRPr/>
            </a:pPr>
            <a:r>
              <a:rPr lang="es-ES" b="1" dirty="0"/>
              <a:t>Eje central</a:t>
            </a:r>
          </a:p>
          <a:p>
            <a:pPr marL="274320" indent="-274320" fontAlgn="auto">
              <a:spcBef>
                <a:spcPts val="580"/>
              </a:spcBef>
              <a:spcAft>
                <a:spcPts val="0"/>
              </a:spcAft>
              <a:buFont typeface="Wingdings 2"/>
              <a:buChar char=""/>
              <a:defRPr/>
            </a:pPr>
            <a:r>
              <a:rPr lang="es-ES" dirty="0"/>
              <a:t>Se debe a Narciso Pascual y Colomer, quien concibió una gran paseo que, siguiendo la dirección este-oeste, comunicara directamente el Palacio Real con las riberas del río Manzanares.</a:t>
            </a:r>
          </a:p>
          <a:p>
            <a:pPr marL="274320" indent="-274320" fontAlgn="auto">
              <a:spcBef>
                <a:spcPts val="580"/>
              </a:spcBef>
              <a:spcAft>
                <a:spcPts val="0"/>
              </a:spcAft>
              <a:buFont typeface="Wingdings 2"/>
              <a:buChar char=""/>
              <a:defRPr/>
            </a:pPr>
            <a:r>
              <a:rPr lang="es-ES" dirty="0"/>
              <a:t> Esta avenida, conocida como las Praderas de las Vistas del Sol, era el eje central de un trazado hipodámico, articulado a partir de una serie de paseos paralelos y perpendiculares, en cuyos cruces se disponían pequeñas plazas circulares o semicirculares.</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169409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Los restantes paseos son obra de Ramón Oliva. Responden a un modelo romántico, muy alejado de los esquemas formalistas, en cuadrícula, de Pascual y Colomer. Presentan trazados irregulares, con abundancia de tramos curvados. </a:t>
            </a:r>
          </a:p>
          <a:p>
            <a:r>
              <a:rPr lang="es-ES" dirty="0"/>
              <a:t>También hay numerosos caminos semiocultos, rutas alternativas y atajos, en la línea de los gustos paisajísticos del romanticismo.</a:t>
            </a:r>
          </a:p>
          <a:p>
            <a:endParaRPr lang="es-ES" dirty="0"/>
          </a:p>
        </p:txBody>
      </p:sp>
    </p:spTree>
    <p:extLst>
      <p:ext uri="{BB962C8B-B14F-4D97-AF65-F5344CB8AC3E}">
        <p14:creationId xmlns:p14="http://schemas.microsoft.com/office/powerpoint/2010/main" val="34524010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3" descr="C:\Documents and Settings\JOSE ELIAS\Escritorio\SPAIN\Campo_del_Moro_.-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7922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SPAIN\Campo_del_Mo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1235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SPAIN\Campo del Moro.-Almendrita_Fountain__madri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4326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Escritorio\SPAIN\Campo del Moro.-Fuente_de_los_Tritones_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6202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SPAIN\Campo del Moro.-Fuente_de_los_Tritones_Madrid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0552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Escritorio\SPAIN\Campo del Moro.-Museo_de_Carruajes_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9370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Documents and Settings\JOSE ELIAS\Escritorio\SPAIN\Campo_del_Moro 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658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Escritorio\SPAIN\Campo_del_Moro.-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958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Documents and Settings\JOSE ELIAS\Escritorio\SPAIN\Campo_del_Moro.-Madri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3509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JOSE ELIAS\Escritorio\SPAIN\Campo_del_Moro.-Madri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2954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Documents and Settings\JOSE ELIAS\Escritorio\SPAIN\Campo_del_moro_aven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5144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Escritorio\SPAIN\Campo del Moro.-Chalet_del_Corcho_Campo_del_Mo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0875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Escritorio\SPAIN\Campo_del_moro_chalet_de_la_re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3018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Madrid.-Palacio Real.-Jardines de Sabatini</a:t>
            </a:r>
          </a:p>
        </p:txBody>
      </p:sp>
      <p:sp>
        <p:nvSpPr>
          <p:cNvPr id="94211" name="2 Marcador de contenido"/>
          <p:cNvSpPr>
            <a:spLocks noGrp="1"/>
          </p:cNvSpPr>
          <p:nvPr>
            <p:ph sz="quarter" idx="1"/>
          </p:nvPr>
        </p:nvSpPr>
        <p:spPr/>
        <p:txBody>
          <a:bodyPr/>
          <a:lstStyle/>
          <a:p>
            <a:r>
              <a:rPr lang="es-ES" dirty="0"/>
              <a:t>Los </a:t>
            </a:r>
            <a:r>
              <a:rPr lang="es-ES" b="1" dirty="0"/>
              <a:t>Jardines de Sabatini</a:t>
            </a:r>
            <a:r>
              <a:rPr lang="es-ES" dirty="0"/>
              <a:t> se encuentran situados frente a la fachada norte del Palacio Real de Madrid (España), entre la calle de Bailén y la cuesta de San Vicente.</a:t>
            </a:r>
          </a:p>
          <a:p>
            <a:r>
              <a:rPr lang="es-ES" dirty="0"/>
              <a:t> Ocupan una extensión de 2,54 hectáreas.</a:t>
            </a:r>
          </a:p>
          <a:p>
            <a:r>
              <a:rPr lang="es-ES" dirty="0"/>
              <a:t>Estos jardines fueron construidos en los años 30 del siglo XX tras la proclamación de la Segunda República, en el lugar que ocupaban las caballerizas construidas por el arquitecto italiano Francesco Sabatini junto al Palacio Real.</a:t>
            </a:r>
          </a:p>
          <a:p>
            <a:endParaRPr lang="es-ES" dirty="0"/>
          </a:p>
        </p:txBody>
      </p:sp>
    </p:spTree>
    <p:extLst>
      <p:ext uri="{BB962C8B-B14F-4D97-AF65-F5344CB8AC3E}">
        <p14:creationId xmlns:p14="http://schemas.microsoft.com/office/powerpoint/2010/main" val="15230432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20713"/>
            <a:ext cx="6969968" cy="5399087"/>
          </a:xfrm>
        </p:spPr>
        <p:txBody>
          <a:bodyPr/>
          <a:lstStyle/>
          <a:p>
            <a:r>
              <a:rPr lang="es-ES" dirty="0"/>
              <a:t>El Gobierno de la República ordenó la incautación de diferentes bienes del Patrimonio Real, entre ellos éste, cediéndolo al Ayuntamiento de Madrid para poder levantar un parque público. </a:t>
            </a:r>
          </a:p>
          <a:p>
            <a:r>
              <a:rPr lang="es-ES" dirty="0"/>
              <a:t>El proyecto fue adjudicado al arquitecto zaragozano Fernando García Mercadal tras resultar ganador en el concurso convocado. </a:t>
            </a:r>
          </a:p>
          <a:p>
            <a:r>
              <a:rPr lang="es-ES" dirty="0"/>
              <a:t>En 1972 se reformaron los jardines, construyéndose las escaleras monumentales.</a:t>
            </a:r>
          </a:p>
          <a:p>
            <a:endParaRPr lang="es-ES" dirty="0"/>
          </a:p>
        </p:txBody>
      </p:sp>
    </p:spTree>
    <p:extLst>
      <p:ext uri="{BB962C8B-B14F-4D97-AF65-F5344CB8AC3E}">
        <p14:creationId xmlns:p14="http://schemas.microsoft.com/office/powerpoint/2010/main" val="32565018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ELIAS\Escritorio\SPAIN\Madrid.--PalacioRea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5916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SPAIN\Madrid%2Cpalacio_real_from_sabatini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5522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SPAIN\Jardines_de_Sabatini_%28Madrid%29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7088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Documents and Settings\JOSE ELIAS\Escritorio\SPAIN\Jardines_de_Sabatini_%28Madrid%29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9371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SPAIN\Jardines_de_Sabatini_%28Madrid%29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9889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SPAIN\Jardines_de_Sabatini_%28Madrid%29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4920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Documents and Settings\JOSE ELIAS\Escritorio\SPAIN\Jardines_de_Sabatini_%28Madrid%29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2113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SPAIN\Jardines_de_Sabatini_%28Madrid%29_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5493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SPAIN\Sabatini.--Alfonso_VI_de_Le%C3%B3n_y_Castill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3" descr="C:\Documents and Settings\JOSE ELIAS\Escritorio\SPAIN\Sabatini.--Alfonso_VIII_de_Castilla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0"/>
            <a:ext cx="4419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3887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SPAIN\Sabatini.-Alfonso_X_el_Sabio_%28Helgueros%29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352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Picture 3" descr="C:\Documents and Settings\JOSE ELIAS\Escritorio\SPAIN\Sabatini.-Felipe_II_de_Espa%C3%B1a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0"/>
            <a:ext cx="289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icture 4" descr="C:\Documents and Settings\JOSE ELIAS\Escritorio\SPAIN\Sabatini.--Fernando_III_el_Santo_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0"/>
            <a:ext cx="289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7325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Sabatini.-Isabel_la_Cat%C3%B3lica_0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Picture 3" descr="C:\Documents and Settings\JOSE ELIAS\Escritorio\SPAIN\Sabatini.--Jaime_I_de_Arag%C3%B3n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0"/>
            <a:ext cx="312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4" descr="C:\Documents and Settings\JOSE ELIAS\Escritorio\SPAIN\Sabatini-Fernando_el_Cat%C3%B3lico_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0"/>
            <a:ext cx="304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8226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C:\Documents and Settings\JOSE ELIAS\Escritorio\SPAIN\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9812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0233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SPAIN\Madrid .-Jardines del Prado.-Fuenteran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6426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Título"/>
          <p:cNvSpPr>
            <a:spLocks noGrp="1"/>
          </p:cNvSpPr>
          <p:nvPr>
            <p:ph type="title"/>
          </p:nvPr>
        </p:nvSpPr>
        <p:spPr/>
        <p:txBody>
          <a:bodyPr/>
          <a:lstStyle/>
          <a:p>
            <a:pPr fontAlgn="auto">
              <a:spcAft>
                <a:spcPts val="0"/>
              </a:spcAft>
              <a:defRPr/>
            </a:pPr>
            <a:r>
              <a:rPr lang="es-ES" dirty="0"/>
              <a:t>Parques de Madrid</a:t>
            </a:r>
          </a:p>
        </p:txBody>
      </p:sp>
      <p:sp>
        <p:nvSpPr>
          <p:cNvPr id="109571" name="3 Marcador de contenido"/>
          <p:cNvSpPr>
            <a:spLocks noGrp="1"/>
          </p:cNvSpPr>
          <p:nvPr>
            <p:ph sz="quarter" idx="1"/>
          </p:nvPr>
        </p:nvSpPr>
        <p:spPr/>
        <p:txBody>
          <a:bodyPr/>
          <a:lstStyle/>
          <a:p>
            <a:r>
              <a:rPr lang="es-ES" dirty="0"/>
              <a:t>Una visita virtual por los parques y jardines de Madrid, famosos y desconocidos, que merecen ser visitados porque son los mejores lugares para pasear, descansar y respirar aire fresco en la capital: el Real Jardín Botánico, el Campo del Moro, el Retiro, los Jardines de Sabatini o El Capricho</a:t>
            </a:r>
          </a:p>
        </p:txBody>
      </p:sp>
    </p:spTree>
    <p:extLst>
      <p:ext uri="{BB962C8B-B14F-4D97-AF65-F5344CB8AC3E}">
        <p14:creationId xmlns:p14="http://schemas.microsoft.com/office/powerpoint/2010/main" val="2069616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Escritorio\SPAIN\Madrid.-Parque_de_Berlin_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3020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SPAIN\Madrid.-Ccristal_pala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4492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SPAIN\Madrid.-huertadelobisp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2204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SPAIN\Madrid.-mediananuevosministeri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7079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SPAIN\Madrid.-museodelpra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7001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SPAIN\Madrid.-parque berl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8157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Escritorio\SPAIN\Madrid.-PaRQUE Tierno_galvan_recort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4259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Escritorio\SPAIN\Madrid.-Parque_de_Berl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6939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Documents and Settings\JOSE ELIAS\Escritorio\SPAIN\Madrid.--Parque_de_Eva_Peron 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2807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Escritorio\SPAIN\Madrid.-Parque_Eva_Peron_fuente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5577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SPAIN\Madrid.-Parque_Eva_Peron_view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4708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Escritorio\SPAIN\Madrid_GDFL040412_0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1091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Escritorio\SPAIN\Madrid.-Parque_Eva_Peron_view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3868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JOSE ELIAS\Escritorio\SPAIN\Madrid.-parqueaten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8" y="0"/>
            <a:ext cx="9782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7444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Escritorio\SPAIN\Madrid.-paseodelprado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0"/>
            <a:ext cx="9620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3563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SPAIN\Madrid.-recoletos%20I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2858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Escritorio\SPAIN\Madrid.-vistill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 y="-71438"/>
            <a:ext cx="9639300" cy="70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2719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SPAIN\Parque_de_Eva_Peron 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3876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fontAlgn="auto">
              <a:spcAft>
                <a:spcPts val="0"/>
              </a:spcAft>
              <a:defRPr/>
            </a:pPr>
            <a:r>
              <a:rPr lang="es-ES" dirty="0"/>
              <a:t>Parque Juan Carlos I</a:t>
            </a:r>
          </a:p>
        </p:txBody>
      </p:sp>
      <p:sp>
        <p:nvSpPr>
          <p:cNvPr id="129027" name="2 Marcador de contenido"/>
          <p:cNvSpPr>
            <a:spLocks noGrp="1"/>
          </p:cNvSpPr>
          <p:nvPr>
            <p:ph sz="quarter" idx="1"/>
          </p:nvPr>
        </p:nvSpPr>
        <p:spPr/>
        <p:txBody>
          <a:bodyPr/>
          <a:lstStyle/>
          <a:p>
            <a:r>
              <a:rPr lang="es-ES" dirty="0"/>
              <a:t>El </a:t>
            </a:r>
            <a:r>
              <a:rPr lang="es-ES" b="1" dirty="0"/>
              <a:t>Parque Juan Carlos I</a:t>
            </a:r>
            <a:r>
              <a:rPr lang="es-ES" dirty="0"/>
              <a:t> es un parque público ubicado al nordeste de Madrid, en el distrito de Barajas.</a:t>
            </a:r>
          </a:p>
          <a:p>
            <a:r>
              <a:rPr lang="es-ES" dirty="0"/>
              <a:t> Se extiende por un área de 160 ha, que lo convierten en el segundo parque más grande de la capital española, por delante del Parque del Retiro (118 ha) y sólo superado por la Casa de Campo, (aunque más bien se trate ésta de un parque campestre, sin urbanizar en su mayor parte).</a:t>
            </a:r>
          </a:p>
          <a:p>
            <a:r>
              <a:rPr lang="es-ES" dirty="0"/>
              <a:t> Cuenta con un lago, un auditorio al aire libre y numerosas esculturas abstractas.</a:t>
            </a:r>
          </a:p>
          <a:p>
            <a:pPr>
              <a:buFont typeface="Wingdings 2" pitchFamily="18" charset="2"/>
              <a:buNone/>
            </a:pPr>
            <a:endParaRPr lang="es-ES" dirty="0"/>
          </a:p>
          <a:p>
            <a:endParaRPr lang="es-ES" dirty="0"/>
          </a:p>
        </p:txBody>
      </p:sp>
    </p:spTree>
    <p:extLst>
      <p:ext uri="{BB962C8B-B14F-4D97-AF65-F5344CB8AC3E}">
        <p14:creationId xmlns:p14="http://schemas.microsoft.com/office/powerpoint/2010/main" val="3066541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549275"/>
            <a:ext cx="7041976" cy="5470525"/>
          </a:xfrm>
        </p:spPr>
        <p:txBody>
          <a:bodyPr>
            <a:normAutofit fontScale="92500"/>
          </a:bodyPr>
          <a:lstStyle/>
          <a:p>
            <a:r>
              <a:rPr lang="es-ES" dirty="0"/>
              <a:t>Fue abierto al público en 1992 con motivo de la celebración de la Capital Europea de la Cultura ese año en Madrid.</a:t>
            </a:r>
          </a:p>
          <a:p>
            <a:r>
              <a:rPr lang="es-ES" dirty="0"/>
              <a:t> Es gestionado por el Área de Gobierno de Medio Ambiente del Ayuntamiento de Madrid.</a:t>
            </a:r>
          </a:p>
          <a:p>
            <a:r>
              <a:rPr lang="es-ES" dirty="0"/>
              <a:t>Está emplazado en el área del antiguo Olivar de la Hinojosa (un pintoresco jardín del siglo XVIII), del que se han conservado una buena cantidad de olivos.</a:t>
            </a:r>
          </a:p>
          <a:p>
            <a:r>
              <a:rPr lang="es-ES" dirty="0"/>
              <a:t>El parque está delimitado por la autovía M-40 al sur, la calle de Dublín al oeste, las instalaciones del Club de Golf Olivar de la Hinojosa al norte y la calle de Logroño al este. Esta última calle lo separa del Parque de la Alameda de Osuna, conocido popularmente como "El Capricho".</a:t>
            </a:r>
          </a:p>
          <a:p>
            <a:endParaRPr lang="es-ES" dirty="0"/>
          </a:p>
        </p:txBody>
      </p:sp>
    </p:spTree>
    <p:extLst>
      <p:ext uri="{BB962C8B-B14F-4D97-AF65-F5344CB8AC3E}">
        <p14:creationId xmlns:p14="http://schemas.microsoft.com/office/powerpoint/2010/main" val="423850124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333375"/>
            <a:ext cx="7185992" cy="6335713"/>
          </a:xfrm>
        </p:spPr>
        <p:txBody>
          <a:bodyPr>
            <a:normAutofit fontScale="92500"/>
          </a:bodyPr>
          <a:lstStyle/>
          <a:p>
            <a:r>
              <a:rPr lang="es-ES" dirty="0"/>
              <a:t>En el parque se encuentran distribuidas 19 esculturas abstractas de diferentes artistas de diversos países. Once esculturas fueron realizadas por escultores de prestigio internacional que participaron en el Simposio Internacional de Esculturas a Aire libre, celebrado en el recinto del parque en 1992. Posteriormente han sido levantadas el resto de esculturas. El recorrido para visitar las esculturas es denominado «Senda de las Esculturas».</a:t>
            </a:r>
          </a:p>
          <a:p>
            <a:r>
              <a:rPr lang="es-ES" i="1" dirty="0"/>
              <a:t>Dedos</a:t>
            </a:r>
            <a:r>
              <a:rPr lang="es-ES" dirty="0"/>
              <a:t> (Mario Irarrázaval, Chile, 1994)</a:t>
            </a:r>
          </a:p>
          <a:p>
            <a:r>
              <a:rPr lang="es-ES" i="1" dirty="0"/>
              <a:t>Encuentros</a:t>
            </a:r>
            <a:r>
              <a:rPr lang="es-ES" dirty="0"/>
              <a:t> (Mustafá Arruf, España, 1998)</a:t>
            </a:r>
          </a:p>
          <a:p>
            <a:r>
              <a:rPr lang="es-ES" i="1" dirty="0"/>
              <a:t>Eolos</a:t>
            </a:r>
            <a:r>
              <a:rPr lang="es-ES" dirty="0"/>
              <a:t> (Paul van Hoeydonck, Bélgica, 1992)</a:t>
            </a:r>
          </a:p>
          <a:p>
            <a:r>
              <a:rPr lang="es-ES" i="1" dirty="0"/>
              <a:t>Espacio Méjico</a:t>
            </a:r>
            <a:r>
              <a:rPr lang="es-ES" dirty="0"/>
              <a:t> (Andrés Casillas y Margarita García Cornejo, México, 1992)</a:t>
            </a:r>
          </a:p>
          <a:p>
            <a:r>
              <a:rPr lang="es-ES" i="1" dirty="0"/>
              <a:t>Fisicromía para Madrid</a:t>
            </a:r>
            <a:r>
              <a:rPr lang="es-ES" dirty="0"/>
              <a:t> (Carlos Cruz Díez, Venezuela, 1992)</a:t>
            </a:r>
          </a:p>
        </p:txBody>
      </p:sp>
    </p:spTree>
    <p:extLst>
      <p:ext uri="{BB962C8B-B14F-4D97-AF65-F5344CB8AC3E}">
        <p14:creationId xmlns:p14="http://schemas.microsoft.com/office/powerpoint/2010/main" val="7301266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914400" y="692150"/>
            <a:ext cx="6969968" cy="5327650"/>
          </a:xfrm>
        </p:spPr>
        <p:txBody>
          <a:bodyPr>
            <a:normAutofit fontScale="92500" lnSpcReduction="20000"/>
          </a:bodyPr>
          <a:lstStyle/>
          <a:p>
            <a:pPr marL="274320" indent="-274320" fontAlgn="auto">
              <a:spcAft>
                <a:spcPts val="0"/>
              </a:spcAft>
              <a:buFont typeface="Wingdings"/>
              <a:buChar char=""/>
              <a:defRPr/>
            </a:pPr>
            <a:r>
              <a:rPr lang="es-ES" i="1" dirty="0"/>
              <a:t>Homenaje a Agustín Rodríguez Sahagún</a:t>
            </a:r>
            <a:r>
              <a:rPr lang="es-ES" dirty="0"/>
              <a:t> (Toshimitsu Imai, Japón, 1992)</a:t>
            </a:r>
          </a:p>
          <a:p>
            <a:pPr marL="274320" indent="-274320" fontAlgn="auto">
              <a:spcAft>
                <a:spcPts val="0"/>
              </a:spcAft>
              <a:buFont typeface="Wingdings"/>
              <a:buChar char=""/>
              <a:defRPr/>
            </a:pPr>
            <a:r>
              <a:rPr lang="es-ES" i="1" dirty="0"/>
              <a:t>Homenaje a Galileo Galilei</a:t>
            </a:r>
            <a:r>
              <a:rPr lang="es-ES" dirty="0"/>
              <a:t> (Amadeo Gabino, España, 1992)</a:t>
            </a:r>
          </a:p>
          <a:p>
            <a:pPr marL="274320" indent="-274320" fontAlgn="auto">
              <a:spcAft>
                <a:spcPts val="0"/>
              </a:spcAft>
              <a:buFont typeface="Wingdings"/>
              <a:buChar char=""/>
              <a:defRPr/>
            </a:pPr>
            <a:r>
              <a:rPr lang="es-ES" i="1" dirty="0"/>
              <a:t>Homenaje a las víctimas del Holocausto</a:t>
            </a:r>
            <a:r>
              <a:rPr lang="es-ES" dirty="0"/>
              <a:t> (Samuel Nahon Bengio, Israel, 2007)</a:t>
            </a:r>
          </a:p>
          <a:p>
            <a:pPr marL="274320" indent="-274320" fontAlgn="auto">
              <a:spcAft>
                <a:spcPts val="0"/>
              </a:spcAft>
              <a:buFont typeface="Wingdings"/>
              <a:buChar char=""/>
              <a:defRPr/>
            </a:pPr>
            <a:r>
              <a:rPr lang="es-ES" i="1" dirty="0"/>
              <a:t>Los cantos de la encrucijada</a:t>
            </a:r>
            <a:r>
              <a:rPr lang="es-ES" dirty="0"/>
              <a:t> (Leopoldo Maler, Argentina, 1992)</a:t>
            </a:r>
          </a:p>
          <a:p>
            <a:pPr marL="274320" indent="-274320" fontAlgn="auto">
              <a:spcAft>
                <a:spcPts val="0"/>
              </a:spcAft>
              <a:buFont typeface="Wingdings"/>
              <a:buChar char=""/>
              <a:defRPr/>
            </a:pPr>
            <a:r>
              <a:rPr lang="es-ES" i="1" dirty="0"/>
              <a:t>Manolona Opus 397</a:t>
            </a:r>
            <a:r>
              <a:rPr lang="es-ES" dirty="0"/>
              <a:t> (Miguel Berrocal, España, 1992)</a:t>
            </a:r>
          </a:p>
          <a:p>
            <a:pPr marL="274320" indent="-274320" fontAlgn="auto">
              <a:spcAft>
                <a:spcPts val="0"/>
              </a:spcAft>
              <a:buFont typeface="Wingdings"/>
              <a:buChar char=""/>
              <a:defRPr/>
            </a:pPr>
            <a:r>
              <a:rPr lang="es-ES" i="1" dirty="0"/>
              <a:t>Monumento a Don Juan</a:t>
            </a:r>
            <a:r>
              <a:rPr lang="es-ES" dirty="0"/>
              <a:t> (Víctor Ochoa, España, 1994)</a:t>
            </a:r>
          </a:p>
          <a:p>
            <a:pPr marL="274320" indent="-274320" fontAlgn="auto">
              <a:spcAft>
                <a:spcPts val="0"/>
              </a:spcAft>
              <a:buFont typeface="Wingdings"/>
              <a:buChar char=""/>
              <a:defRPr/>
            </a:pPr>
            <a:r>
              <a:rPr lang="es-ES" i="1" dirty="0"/>
              <a:t>Monumento a la paz</a:t>
            </a:r>
            <a:r>
              <a:rPr lang="es-ES" dirty="0"/>
              <a:t> (Yolanda D'Augsburg, Brasil, 1992)</a:t>
            </a:r>
          </a:p>
          <a:p>
            <a:pPr marL="274320" indent="-274320" fontAlgn="auto">
              <a:spcAft>
                <a:spcPts val="0"/>
              </a:spcAft>
              <a:buFont typeface="Wingdings"/>
              <a:buChar char=""/>
              <a:defRPr/>
            </a:pPr>
            <a:r>
              <a:rPr lang="es-ES" i="1" dirty="0"/>
              <a:t>My sky hole/Madrid</a:t>
            </a:r>
            <a:r>
              <a:rPr lang="es-ES" dirty="0"/>
              <a:t> (Bukichi Inoue, Japón, 1992)</a:t>
            </a:r>
          </a:p>
          <a:p>
            <a:pPr marL="274320" indent="-274320" fontAlgn="auto">
              <a:spcAft>
                <a:spcPts val="0"/>
              </a:spcAft>
              <a:buFont typeface="Wingdings"/>
              <a:buChar char=""/>
              <a:defRPr/>
            </a:pPr>
            <a:r>
              <a:rPr lang="es-ES" i="1" dirty="0"/>
              <a:t>Pasaje azul</a:t>
            </a:r>
            <a:r>
              <a:rPr lang="es-ES" dirty="0"/>
              <a:t> (Alexandru Arghira, Rumania, 1992)</a:t>
            </a:r>
          </a:p>
        </p:txBody>
      </p:sp>
    </p:spTree>
    <p:extLst>
      <p:ext uri="{BB962C8B-B14F-4D97-AF65-F5344CB8AC3E}">
        <p14:creationId xmlns:p14="http://schemas.microsoft.com/office/powerpoint/2010/main" val="31584168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Marcador de contenido"/>
          <p:cNvSpPr>
            <a:spLocks noGrp="1"/>
          </p:cNvSpPr>
          <p:nvPr>
            <p:ph sz="quarter" idx="1"/>
          </p:nvPr>
        </p:nvSpPr>
        <p:spPr>
          <a:xfrm>
            <a:off x="914400" y="549275"/>
            <a:ext cx="7185992" cy="5470525"/>
          </a:xfrm>
        </p:spPr>
        <p:txBody>
          <a:bodyPr/>
          <a:lstStyle/>
          <a:p>
            <a:r>
              <a:rPr lang="es-ES" i="1" dirty="0"/>
              <a:t>Paseo entre dos árboles</a:t>
            </a:r>
            <a:r>
              <a:rPr lang="es-ES" dirty="0"/>
              <a:t> (Jorge Castillo, España, 1995)</a:t>
            </a:r>
          </a:p>
          <a:p>
            <a:r>
              <a:rPr lang="es-ES" i="1" dirty="0"/>
              <a:t>Sin título</a:t>
            </a:r>
            <a:r>
              <a:rPr lang="es-ES" dirty="0"/>
              <a:t> (Dani Karavan, Israel, 1992)</a:t>
            </a:r>
          </a:p>
          <a:p>
            <a:r>
              <a:rPr lang="es-ES" i="1" dirty="0"/>
              <a:t>Sin título</a:t>
            </a:r>
            <a:r>
              <a:rPr lang="es-ES" dirty="0"/>
              <a:t> (José Miguel Utande, España, 1992)</a:t>
            </a:r>
          </a:p>
          <a:p>
            <a:r>
              <a:rPr lang="es-ES" i="1" dirty="0"/>
              <a:t>Viaje interior</a:t>
            </a:r>
            <a:r>
              <a:rPr lang="es-ES" dirty="0"/>
              <a:t> (Michael Warren, Irlanda, 1992)</a:t>
            </a:r>
          </a:p>
          <a:p>
            <a:r>
              <a:rPr lang="es-ES" i="1" dirty="0"/>
              <a:t>Viga</a:t>
            </a:r>
            <a:r>
              <a:rPr lang="es-ES" dirty="0"/>
              <a:t> (Jorge du Bon, México, 1992)</a:t>
            </a:r>
          </a:p>
          <a:p>
            <a:endParaRPr lang="es-ES" dirty="0"/>
          </a:p>
        </p:txBody>
      </p:sp>
    </p:spTree>
    <p:extLst>
      <p:ext uri="{BB962C8B-B14F-4D97-AF65-F5344CB8AC3E}">
        <p14:creationId xmlns:p14="http://schemas.microsoft.com/office/powerpoint/2010/main" val="21572500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3.bp.blogspot.com/_JmkKQuz_vRU/Swuqw9K2y5I/AAAAAAAACAQ/qe1946aViQ8/s1600/Parque+Juan+Carlo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0007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File:Parque Juan Carlos I View from My sky hole-Madri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4193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4" descr="http://dr-www.munimadrid.es/UnidadesDescentralizadas/UDCMedios/noticias/2007/10Octubre/11Jueves/NotasPrensa/ParqueJuanCarlosI/ficheros/Gal_ParqueJuanCarlo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7914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Documents and Settings\JOSE ELIAS\Escritorio\SPAIN\Parque_Juan_Carlos_I_Olivar_Reina_Sof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4072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54026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C:\Documents and Settings\JOSE ELIAS\Escritorio\SPAIN\-Parque_Juan_Carlos_I_view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0018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Documents and Settings\JOSE ELIAS\Escritorio\SPAIN\Parque_Juan_Carlos_I_%28Madrid%29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0418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C:\Documents and Settings\JOSE ELIAS\Escritorio\SPAIN\Parque_Juan_Carlos_I_Bridge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6748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Escritorio\SPAIN\Parque_Juan_Carlos_I_Espacio_Mexi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6030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SPAIN\Parque_Juan_Carlos_I_Espacio_Mexico_south_si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1577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SPAIN\Parque_Juan_Carlos_I_Estanque_centr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2609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Escritorio\SPAIN\Parque_Juan_Carlos_I_Gran_circulo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39266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3" descr="C:\Documents and Settings\JOSE ELIAS\Escritorio\SPAIN\Parque_Juan_Carlos_I_Jardin_de_E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56684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Escritorio\SPAIN\Parque_Juan_Carlos_I_Jardin_de_las_tre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8170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Documents and Settings\JOSE ELIAS\Escritorio\SPAIN\Parque_Juan_Carlos_I_Jardin_de_las_tr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2381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C:\Documents and Settings\JOSE ELIAS\Escritorio\SPAIN\Parque_Juan_Carlos_I_Point_of_inform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01954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C:\Documents and Settings\JOSE ELIAS\Escritorio\SPAIN\Parque_Juan_Carlos_I_Water_in_west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80819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Archivo:Parque Juan Carlos I view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18303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lh5.ggpht.com/_tQAO7LIm_Jc/SaGV-PAj7oI/AAAAAAAAKDw/XsvjOwJYPPI/RIMG05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7497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67448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389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4152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9628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30128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81657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5658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3482</Words>
  <Application>Microsoft Office PowerPoint</Application>
  <PresentationFormat>Presentación en pantalla (4:3)</PresentationFormat>
  <Paragraphs>348</Paragraphs>
  <Slides>151</Slides>
  <Notes>120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151</vt:i4>
      </vt:variant>
    </vt:vector>
  </HeadingPairs>
  <TitlesOfParts>
    <vt:vector size="157" baseType="lpstr">
      <vt:lpstr>Calibri</vt:lpstr>
      <vt:lpstr>Century Schoolbook</vt:lpstr>
      <vt:lpstr>Times New Roman</vt:lpstr>
      <vt:lpstr>Wingdings</vt:lpstr>
      <vt:lpstr>Wingdings 2</vt:lpstr>
      <vt:lpstr>Default Theme</vt:lpstr>
      <vt:lpstr>EUROPA.-LA VUELTA AL MUNDO EN 885 JARDINES.-ESPAÑA.-B</vt:lpstr>
      <vt:lpstr>Aranjuez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Valladolid.-Campo Grande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Madrid.-Campo del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Madrid.-Palacio Real.-Jardines de Sabatini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Parques de Madrid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Juan Carlos 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7</cp:revision>
  <dcterms:created xsi:type="dcterms:W3CDTF">2013-09-11T14:11:41Z</dcterms:created>
  <dcterms:modified xsi:type="dcterms:W3CDTF">2018-03-10T08:37:38Z</dcterms:modified>
</cp:coreProperties>
</file>