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63"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4" r:id="rId110"/>
    <p:sldId id="365" r:id="rId111"/>
    <p:sldId id="366" r:id="rId112"/>
    <p:sldId id="367" r:id="rId113"/>
    <p:sldId id="368" r:id="rId114"/>
    <p:sldId id="369" r:id="rId115"/>
    <p:sldId id="370" r:id="rId116"/>
    <p:sldId id="371" r:id="rId117"/>
    <p:sldId id="372" r:id="rId118"/>
    <p:sldId id="373" r:id="rId119"/>
    <p:sldId id="374"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3F4B90-8484-4E9A-9632-CAF41B2ECDEC}"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24D121-6191-419F-A2AF-388DB38391F2}" type="slidenum">
              <a:rPr lang="es-ES" smtClean="0"/>
              <a:t>‹Nº›</a:t>
            </a:fld>
            <a:endParaRPr lang="es-ES" dirty="0"/>
          </a:p>
        </p:txBody>
      </p:sp>
    </p:spTree>
    <p:extLst>
      <p:ext uri="{BB962C8B-B14F-4D97-AF65-F5344CB8AC3E}">
        <p14:creationId xmlns:p14="http://schemas.microsoft.com/office/powerpoint/2010/main" val="715822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Joan.-Antes</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73116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938612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743453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424437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535967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962925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163315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984249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903156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4233182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074999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129942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Joan.-Reformado</a:t>
            </a:r>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115605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Passeig de San Joan.-Reformado</a:t>
            </a:r>
          </a:p>
          <a:p>
            <a:endParaRPr lang="es-ES" dirty="0"/>
          </a:p>
        </p:txBody>
      </p:sp>
      <p:sp>
        <p:nvSpPr>
          <p:cNvPr id="4" name="3 Marcador de número de diapositiva"/>
          <p:cNvSpPr>
            <a:spLocks noGrp="1"/>
          </p:cNvSpPr>
          <p:nvPr>
            <p:ph type="sldNum" sz="quarter" idx="10"/>
          </p:nvPr>
        </p:nvSpPr>
        <p:spPr/>
        <p:txBody>
          <a:bodyPr/>
          <a:lstStyle/>
          <a:p>
            <a:fld id="{917788F8-36F9-4F4E-8EF7-27B0ECCFF818}"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91266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974141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a:t>
            </a:r>
            <a:r>
              <a:rPr lang="es-ES" baseline="0" dirty="0"/>
              <a:t> Güell</a:t>
            </a:r>
            <a:endParaRPr lang="es-ES" dirty="0"/>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792030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241705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593426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815592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048217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735216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053509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793335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292153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991901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699018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498487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143758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1719883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378809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584580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967329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302971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716759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0641021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7401422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4324089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0389016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5680002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773725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8827085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940463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3602429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Güell.-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5943309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2533029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956409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1965949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9284423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7963115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6656852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6531430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1950937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7884217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175129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9085201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6406764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1296079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0606573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0865641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2940827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0098841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19112263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9027108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0312382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0648781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8164778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8113235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6408619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Laribal.-Font del Gat</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0270234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828096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8667770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4800565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9943206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6898422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2788929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Laribal.-</a:t>
            </a:r>
          </a:p>
          <a:p>
            <a:endParaRPr lang="es-ES" dirty="0"/>
          </a:p>
        </p:txBody>
      </p:sp>
      <p:sp>
        <p:nvSpPr>
          <p:cNvPr id="4" name="3 Marcador de número de diapositiva"/>
          <p:cNvSpPr>
            <a:spLocks noGrp="1"/>
          </p:cNvSpPr>
          <p:nvPr>
            <p:ph type="sldNum" sz="quarter" idx="10"/>
          </p:nvPr>
        </p:nvSpPr>
        <p:spPr/>
        <p:txBody>
          <a:bodyPr/>
          <a:lstStyle/>
          <a:p>
            <a:fld id="{2659D206-BA73-4A62-A93B-378968FD2575}"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690043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4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4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6.jpg"/><Relationship Id="rId4" Type="http://schemas.openxmlformats.org/officeDocument/2006/relationships/image" Target="../media/image55.jpg"/></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9.jpg"/><Relationship Id="rId5" Type="http://schemas.openxmlformats.org/officeDocument/2006/relationships/image" Target="../media/image68.jpg"/><Relationship Id="rId4" Type="http://schemas.openxmlformats.org/officeDocument/2006/relationships/image" Target="../media/image67.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 Id="rId5" Type="http://schemas.openxmlformats.org/officeDocument/2006/relationships/image" Target="../media/image74.jpg"/><Relationship Id="rId4" Type="http://schemas.openxmlformats.org/officeDocument/2006/relationships/image" Target="../media/image73.jpg"/></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77.jpg"/><Relationship Id="rId4" Type="http://schemas.openxmlformats.org/officeDocument/2006/relationships/image" Target="../media/image76.jpg"/></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82.jpg"/><Relationship Id="rId4" Type="http://schemas.openxmlformats.org/officeDocument/2006/relationships/image" Target="../media/image81.jpg"/></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90456" cy="1944216"/>
          </a:xfrm>
        </p:spPr>
        <p:txBody>
          <a:bodyPr>
            <a:noAutofit/>
          </a:bodyPr>
          <a:lstStyle/>
          <a:p>
            <a:r>
              <a:rPr lang="es-ES" sz="3200" dirty="0"/>
              <a:t>EUROPA.-LA VUELTA AL MUNDO EN 885 JARDINES.-ESPAÑA.-</a:t>
            </a:r>
            <a:br>
              <a:rPr lang="es-ES" sz="3200" dirty="0"/>
            </a:br>
            <a:r>
              <a:rPr lang="es-ES" sz="3200" dirty="0"/>
              <a:t>BARCELONA.-G</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Passeig de Sant Joan </a:t>
            </a:r>
          </a:p>
        </p:txBody>
      </p:sp>
      <p:sp>
        <p:nvSpPr>
          <p:cNvPr id="3" name="2 Marcador de contenido"/>
          <p:cNvSpPr>
            <a:spLocks noGrp="1"/>
          </p:cNvSpPr>
          <p:nvPr>
            <p:ph sz="quarter" idx="1"/>
          </p:nvPr>
        </p:nvSpPr>
        <p:spPr>
          <a:xfrm>
            <a:off x="457200" y="1600200"/>
            <a:ext cx="7859216" cy="4873752"/>
          </a:xfrm>
        </p:spPr>
        <p:txBody>
          <a:bodyPr>
            <a:normAutofit lnSpcReduction="10000"/>
          </a:bodyPr>
          <a:lstStyle/>
          <a:p>
            <a:r>
              <a:rPr lang="es-ES" dirty="0"/>
              <a:t>El Passeig de Sant Joan es una de las principales avenidas del Eixample de Barcelona. , Anterior a Ildefons Cerdá diseño de la nueva ciudad y se extiende desde el extremo inferior del Barrio de Gràcia hasta llegar al Arco del Triunfo plaza, donde se convierte en el Passeig de Lluís Companys antes de entrar en el Parc de la Ciutadella. </a:t>
            </a:r>
          </a:p>
          <a:p>
            <a:r>
              <a:rPr lang="es-ES" dirty="0"/>
              <a:t>A diferencia de otros principales calles de Barcelona ​​cuenta con tres secciones bien diferenciadas que se corresponden con los diseños clásicos principales de la calle: la parte superior es una Rambla (con un amplio tramo peatonal en el centro….</a:t>
            </a:r>
          </a:p>
        </p:txBody>
      </p:sp>
    </p:spTree>
    <p:extLst>
      <p:ext uri="{BB962C8B-B14F-4D97-AF65-F5344CB8AC3E}">
        <p14:creationId xmlns:p14="http://schemas.microsoft.com/office/powerpoint/2010/main" val="2598534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sección media puede ser descrito como una vía (con un amplio camino carriles y aceras de ancho) y la sección inferior</a:t>
            </a:r>
          </a:p>
          <a:p>
            <a:r>
              <a:rPr lang="es-ES" dirty="0"/>
              <a:t>Recientemente se ha convertido en un bulevar (con aceras amplias y calles estrechas de tráfico con un carril bici segregado en el medio). </a:t>
            </a:r>
          </a:p>
          <a:p>
            <a:r>
              <a:rPr lang="es-ES" dirty="0"/>
              <a:t>El diseño y desarrollo de esta última sección fue objeto de mucho empujones y codazos político dentro de la Autoridad Local.</a:t>
            </a:r>
          </a:p>
          <a:p>
            <a:r>
              <a:rPr lang="es-ES" dirty="0"/>
              <a:t> Parece que se han alineado a lo largo de sutiles líneas de fractura ideológica: el socialista-nacionalista-arquitectónico de efectivos facción parecía preferir una nueva Rambla sección transversal….</a:t>
            </a:r>
          </a:p>
        </p:txBody>
      </p:sp>
    </p:spTree>
    <p:extLst>
      <p:ext uri="{BB962C8B-B14F-4D97-AF65-F5344CB8AC3E}">
        <p14:creationId xmlns:p14="http://schemas.microsoft.com/office/powerpoint/2010/main" val="81467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….apto para grandes manifestaciones de fervor nacional, mientras que el ecologista socialista-landscape-facción parecía inclinado favorecer un bulevar sección transversal con amplios parterres y una sensación como el jardín.</a:t>
            </a:r>
          </a:p>
          <a:p>
            <a:r>
              <a:rPr lang="es-ES" dirty="0"/>
              <a:t> Esta lucha por la forma en el espacio público está en la raíz misma de los orígenes de la Barcelona moderna, según lo descrito por Chris Ealham en su libro "El anarquismo y la ciudad", donde las fuerzas principales detrás de la creación de la ciudad que podemos ver hoy en día son esbozadas.</a:t>
            </a:r>
          </a:p>
          <a:p>
            <a:endParaRPr lang="es-ES" dirty="0"/>
          </a:p>
        </p:txBody>
      </p:sp>
    </p:spTree>
    <p:extLst>
      <p:ext uri="{BB962C8B-B14F-4D97-AF65-F5344CB8AC3E}">
        <p14:creationId xmlns:p14="http://schemas.microsoft.com/office/powerpoint/2010/main" val="90090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propuesta original concepto para el Jardín-Boulevard fue desarrollado por Jordi Santiago, Director de Gestión de Espacios Verdes, en colaboración con el arquitecto paisajista Gabino Carballo, ambos del Departamento de Parques y Jardines.</a:t>
            </a:r>
          </a:p>
          <a:p>
            <a:r>
              <a:rPr lang="es-ES" dirty="0"/>
              <a:t> El arquitecto Domènech Lola y el Diseñador de Paisaje Teresa Galí fueron los responsables de la elaboración del diseño y construcción del proyecto finalmente ejecutado.</a:t>
            </a:r>
          </a:p>
          <a:p>
            <a:r>
              <a:rPr lang="es-ES" dirty="0"/>
              <a:t> La sección de bulevar de nueva construcción inaugurado en abril de 2011. </a:t>
            </a:r>
          </a:p>
        </p:txBody>
      </p:sp>
    </p:spTree>
    <p:extLst>
      <p:ext uri="{BB962C8B-B14F-4D97-AF65-F5344CB8AC3E}">
        <p14:creationId xmlns:p14="http://schemas.microsoft.com/office/powerpoint/2010/main" val="282254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Una ciudad no es una obra terminada. En estos últimos años, los proyectos de transformación urbana en Barcelona se siguen produciendo, a un ritmo más lento pero constante; los trabajos de reparación y nuevas operaciones se suceden (y nos quejamos reiteradamente de ello), y siguen surgiendo interesantes proyectos que dan una buena nueva cara a la ciudad. Es el caso de las obras de renovación del paseo Sant Joan, entre el Arco del Triunfo y la Gran Vía.</a:t>
            </a:r>
          </a:p>
        </p:txBody>
      </p:sp>
    </p:spTree>
    <p:extLst>
      <p:ext uri="{BB962C8B-B14F-4D97-AF65-F5344CB8AC3E}">
        <p14:creationId xmlns:p14="http://schemas.microsoft.com/office/powerpoint/2010/main" val="476214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87208" cy="5997280"/>
          </a:xfrm>
        </p:spPr>
        <p:txBody>
          <a:bodyPr>
            <a:normAutofit/>
          </a:bodyPr>
          <a:lstStyle/>
          <a:p>
            <a:r>
              <a:rPr lang="es-ES" dirty="0"/>
              <a:t>Por otro lado, se considera que el paseo de Sant Joan marca el límite del Quadrat d´Or: se trata de un espacio urbano en el que se sitúan importantes y representativas edificaciones modernistas de principios del siglo XIX. </a:t>
            </a:r>
          </a:p>
          <a:p>
            <a:r>
              <a:rPr lang="es-ES" dirty="0"/>
              <a:t>La traza actual del paseo Sant Joan, incluida en el plan de Cerdà, sigue la proyección del paseo Nou, construido entre 1795 y 1802, que bordeaba el glacis de la ya derribada fortaleza de la Ciudadela. </a:t>
            </a:r>
          </a:p>
          <a:p>
            <a:r>
              <a:rPr lang="es-ES" dirty="0"/>
              <a:t>La conversión de este fuerte en parque para la Exposición Universal de 1888 potenció la prolongación del eje hacia arriba y así seguir el planteamiento de Cerdà: el paseo debía ser una vía principal de 50 metros de ancho, con aceras amplias arboladas y una calzada central; </a:t>
            </a:r>
          </a:p>
        </p:txBody>
      </p:sp>
    </p:spTree>
    <p:extLst>
      <p:ext uri="{BB962C8B-B14F-4D97-AF65-F5344CB8AC3E}">
        <p14:creationId xmlns:p14="http://schemas.microsoft.com/office/powerpoint/2010/main" val="100350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el espacio central se reserva para el tránsito de vehículos a vapor, mientras que los espacios laterales se destinan a carruajes. </a:t>
            </a:r>
          </a:p>
          <a:p>
            <a:r>
              <a:rPr lang="es-ES" dirty="0"/>
              <a:t>Las aceras, a lo largo de las fachadas, se dejaban para paseantes.</a:t>
            </a:r>
          </a:p>
          <a:p>
            <a:r>
              <a:rPr lang="es-ES" dirty="0"/>
              <a:t>Hoy en día, el paseo de Sant Joan soporta un tráfico bien diferenciado: pocos vehículos y peatones desde el Arco del Triunfo hasta el cruce con la Gran Vía en la plaza Tetuán; y un tráfico constante de buses, coches particulares y viandantes desde la plaza Tetuán hasta Gràcia. </a:t>
            </a:r>
          </a:p>
        </p:txBody>
      </p:sp>
    </p:spTree>
    <p:extLst>
      <p:ext uri="{BB962C8B-B14F-4D97-AF65-F5344CB8AC3E}">
        <p14:creationId xmlns:p14="http://schemas.microsoft.com/office/powerpoint/2010/main" val="3839891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Además, esta vía acoge uno de los colectores principales de la estructura de saneamiento; las graves epidemias que vivió la ciudad y que significaron una alta mortalidad en la ciudad, llevaron a que Cerdà planteara una infraestructura de saneamiento que condujera el agua residual de manera subterránea para así mejorar las condiciones higiénicas de Barcelona.</a:t>
            </a:r>
          </a:p>
          <a:p>
            <a:r>
              <a:rPr lang="es-ES" dirty="0"/>
              <a:t>El proyecto de renovación comprende el tramo del paseo desde el Arco del Triunfo hasta la plaza Tetuán. Este trayecto tiene una sección casi continua, que varía únicamente en la distribución de los carriles de tránsito: las aceras son de 12,50 metros y la calzada para vehículos es de 25 metros; el carril para bicicletas ocupa el centro de la calzada</a:t>
            </a:r>
          </a:p>
        </p:txBody>
      </p:sp>
    </p:spTree>
    <p:extLst>
      <p:ext uri="{BB962C8B-B14F-4D97-AF65-F5344CB8AC3E}">
        <p14:creationId xmlns:p14="http://schemas.microsoft.com/office/powerpoint/2010/main" val="2075210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A partir de lo existente, la propuesta del despacho de Lola Domènech recogió 31.455 m² y planteó cuatro objetivos claros:</a:t>
            </a:r>
          </a:p>
          <a:p>
            <a:r>
              <a:rPr lang="es-ES" dirty="0"/>
              <a:t>- Desarrollar un corredor verde: se amplían las aceras de 12,50 metros hasta 17 metros, se mantiene la arborización existente de grandes árboles centenarios y se añaden dos nuevas alineaciones de árboles de porte más pequeño que conforman ámbitos de sombra para las zonas de estadía y juegos. </a:t>
            </a:r>
          </a:p>
          <a:p>
            <a:r>
              <a:rPr lang="es-ES" dirty="0"/>
              <a:t>De esta manera, el nuevo pasaje verde que llega al parque de la Ciudadela queda configurado por tres líneas de árboles</a:t>
            </a:r>
          </a:p>
          <a:p>
            <a:endParaRPr lang="es-ES" dirty="0"/>
          </a:p>
        </p:txBody>
      </p:sp>
    </p:spTree>
    <p:extLst>
      <p:ext uri="{BB962C8B-B14F-4D97-AF65-F5344CB8AC3E}">
        <p14:creationId xmlns:p14="http://schemas.microsoft.com/office/powerpoint/2010/main" val="3765524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Reducir y pacificar el tráfico: según análisis de tránsito, la calzada está sobredimensionada, así que se aprovecha la intervención para reducir el tramo a 17 metros, con un carril bus y uno de circulación para cada dirección. El carril para bicicletas se dispone de 4 metros y en el centro de la calzada.</a:t>
            </a:r>
          </a:p>
          <a:p>
            <a:r>
              <a:rPr lang="es-ES" dirty="0"/>
              <a:t>Priorizar el espacio peatonal: los 17 metros de acera se organizan para acoger el tránsito peatonal y las zonas de permanencia. Así, se dejan 6 metros para los paseantes y los 11 metros restantes conforman las zonas de descanso, juegos infantiles y terrazas de bares; este espacio está delimitado por una franja de arbustos y por un sistema de pavimentos drenantes. </a:t>
            </a:r>
          </a:p>
        </p:txBody>
      </p:sp>
    </p:spTree>
    <p:extLst>
      <p:ext uri="{BB962C8B-B14F-4D97-AF65-F5344CB8AC3E}">
        <p14:creationId xmlns:p14="http://schemas.microsoft.com/office/powerpoint/2010/main" val="1780080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2 metros situados en el límite de la acera se destinaron para colocar elementos de mobiliario urbano como paradas de autobús, cubos para la recogida de basuras, buzones de correo y teléfonos, entre otros.</a:t>
            </a:r>
          </a:p>
          <a:p>
            <a:r>
              <a:rPr lang="es-ES" dirty="0"/>
              <a:t>Revitalizar la actividad comercial: con la nueva sección, se potencian las actividades vinculadas al paseo peatonal.</a:t>
            </a:r>
          </a:p>
          <a:p>
            <a:r>
              <a:rPr lang="es-ES" dirty="0"/>
              <a:t> La proximidad de las zonas de permanencia a las fachadas de los edificios amplía el alcance de las plantas bajas hasta los 17 metros.</a:t>
            </a:r>
          </a:p>
          <a:p>
            <a:r>
              <a:rPr lang="es-ES" dirty="0"/>
              <a:t>El p­aseo de Sant Joan atraviesa la ciudad de sureste a noroeste, desde el cruce con la ronda de Sant Pere en el Eixample hasta encontrarse con la travesera de Grácia en la parte más baja del distrito de Gràcia. </a:t>
            </a:r>
          </a:p>
          <a:p>
            <a:endParaRPr lang="es-ES" dirty="0"/>
          </a:p>
          <a:p>
            <a:endParaRPr lang="es-ES" dirty="0"/>
          </a:p>
        </p:txBody>
      </p:sp>
    </p:spTree>
    <p:extLst>
      <p:ext uri="{BB962C8B-B14F-4D97-AF65-F5344CB8AC3E}">
        <p14:creationId xmlns:p14="http://schemas.microsoft.com/office/powerpoint/2010/main" val="244940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81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091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98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659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108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972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0761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156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130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451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4367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8807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9392"/>
            <a:ext cx="9144000" cy="38164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717032"/>
            <a:ext cx="9252519" cy="3140968"/>
          </a:xfrm>
          <a:prstGeom prst="rect">
            <a:avLst/>
          </a:prstGeom>
        </p:spPr>
      </p:pic>
    </p:spTree>
    <p:extLst>
      <p:ext uri="{BB962C8B-B14F-4D97-AF65-F5344CB8AC3E}">
        <p14:creationId xmlns:p14="http://schemas.microsoft.com/office/powerpoint/2010/main" val="367625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9090212" cy="3278922"/>
          </a:xfrm>
          <a:prstGeom prst="rect">
            <a:avLst/>
          </a:prstGeom>
        </p:spPr>
      </p:pic>
    </p:spTree>
    <p:extLst>
      <p:ext uri="{BB962C8B-B14F-4D97-AF65-F5344CB8AC3E}">
        <p14:creationId xmlns:p14="http://schemas.microsoft.com/office/powerpoint/2010/main" val="155087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Güell de Barcelona </a:t>
            </a:r>
          </a:p>
        </p:txBody>
      </p:sp>
      <p:sp>
        <p:nvSpPr>
          <p:cNvPr id="3" name="2 Marcador de contenido"/>
          <p:cNvSpPr>
            <a:spLocks noGrp="1"/>
          </p:cNvSpPr>
          <p:nvPr>
            <p:ph sz="quarter" idx="1"/>
          </p:nvPr>
        </p:nvSpPr>
        <p:spPr/>
        <p:txBody>
          <a:bodyPr>
            <a:normAutofit lnSpcReduction="10000"/>
          </a:bodyPr>
          <a:lstStyle/>
          <a:p>
            <a:r>
              <a:rPr lang="es-ES" dirty="0"/>
              <a:t>El ejemplo mejor y más famoso de Art Nouveau arquitectura de paisaje se ha señalado un sitio del patrimonio mundial UNESO.</a:t>
            </a:r>
          </a:p>
          <a:p>
            <a:r>
              <a:rPr lang="es-ES" dirty="0"/>
              <a:t>El  Conde Eusebi Güell, un rico hombre de negocios, concibió el proyecto como infraestructura para un barrio jardín de lo que Gaudí se describe como "la montaña sin árboles". </a:t>
            </a:r>
          </a:p>
          <a:p>
            <a:r>
              <a:rPr lang="es-ES" dirty="0"/>
              <a:t>Las únicas partes que se terminarán, antes de su paralización  en 1914 y se convirtieron en un parque público en 1922, fue una gran entrada, dos casas,  3 km de caminos, una maravillosa terraza y la sala hipóstila, planeada como un mercado subterráneo.</a:t>
            </a:r>
          </a:p>
        </p:txBody>
      </p:sp>
    </p:spTree>
    <p:extLst>
      <p:ext uri="{BB962C8B-B14F-4D97-AF65-F5344CB8AC3E}">
        <p14:creationId xmlns:p14="http://schemas.microsoft.com/office/powerpoint/2010/main" val="1864245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Amigo de Güell, Gaudí, fue el diseñador. </a:t>
            </a:r>
          </a:p>
          <a:p>
            <a:r>
              <a:rPr lang="es-ES" dirty="0"/>
              <a:t>Tanto los hombres como la intención de que el proyecto sería expresar el espíritu de Cataluña como una nación potencialmente independiente. </a:t>
            </a:r>
          </a:p>
          <a:p>
            <a:r>
              <a:rPr lang="es-ES" dirty="0"/>
              <a:t>El parque es muy popular y tiene un contenido simbólico oscuro. </a:t>
            </a:r>
          </a:p>
          <a:p>
            <a:r>
              <a:rPr lang="es-ES" dirty="0"/>
              <a:t>Las formas y los colores fueron inspirados por las formas naturales que Gaudí, un devoto católico, los diseño  como ejemplos de la artesanía divina. </a:t>
            </a:r>
          </a:p>
          <a:p>
            <a:r>
              <a:rPr lang="es-ES" dirty="0"/>
              <a:t>El parque está situado en las colinas que rodean Barcelona. </a:t>
            </a:r>
          </a:p>
          <a:p>
            <a:r>
              <a:rPr lang="es-ES" dirty="0"/>
              <a:t>Terrazas en serpentina , plazas, galerías y arcades se ejecutan en la ladera de la montaña. </a:t>
            </a:r>
          </a:p>
        </p:txBody>
      </p:sp>
    </p:spTree>
    <p:extLst>
      <p:ext uri="{BB962C8B-B14F-4D97-AF65-F5344CB8AC3E}">
        <p14:creationId xmlns:p14="http://schemas.microsoft.com/office/powerpoint/2010/main" val="3724075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Están decoradas con mosaicos policromos de piedra rota, vasijas de cerámica y azulejos antiguos, el popular “ trencadis “.</a:t>
            </a:r>
          </a:p>
          <a:p>
            <a:r>
              <a:rPr lang="es-ES" dirty="0"/>
              <a:t> Los colores brillantes pueden recordar a uno de azulejos.</a:t>
            </a:r>
          </a:p>
          <a:p>
            <a:r>
              <a:rPr lang="es-ES" dirty="0"/>
              <a:t>Las terrazas curvas podría recordar a las de Duncombe, en el diseño de la trayectoria de Buttes Chaumont. </a:t>
            </a:r>
          </a:p>
          <a:p>
            <a:r>
              <a:rPr lang="es-ES" dirty="0"/>
              <a:t>Sin embargo, el diseño tiene un brillo energético que pertenece más al siglo XX que en cualquier otro parque público realizado en Europa durante la primera mitad de este  siglo.</a:t>
            </a:r>
          </a:p>
          <a:p>
            <a:endParaRPr lang="es-ES" dirty="0"/>
          </a:p>
          <a:p>
            <a:endParaRPr lang="es-ES" dirty="0"/>
          </a:p>
        </p:txBody>
      </p:sp>
    </p:spTree>
    <p:extLst>
      <p:ext uri="{BB962C8B-B14F-4D97-AF65-F5344CB8AC3E}">
        <p14:creationId xmlns:p14="http://schemas.microsoft.com/office/powerpoint/2010/main" val="3322620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Park güell</a:t>
            </a:r>
          </a:p>
        </p:txBody>
      </p:sp>
      <p:sp>
        <p:nvSpPr>
          <p:cNvPr id="3" name="2 Marcador de contenido"/>
          <p:cNvSpPr>
            <a:spLocks noGrp="1"/>
          </p:cNvSpPr>
          <p:nvPr>
            <p:ph sz="quarter" idx="1"/>
          </p:nvPr>
        </p:nvSpPr>
        <p:spPr/>
        <p:txBody>
          <a:bodyPr/>
          <a:lstStyle/>
          <a:p>
            <a:r>
              <a:rPr lang="es-ES" dirty="0"/>
              <a:t>Más que un parque, es un símbolo de Barcelona. El Park Güell, una de las obras más emblemáticas de Antoni Gaudí, es único en el mundo, ya que fue concebido como un recinto monumental donde el entorno natural es inseparable de los elementos arquitectónicos. </a:t>
            </a:r>
          </a:p>
          <a:p>
            <a:r>
              <a:rPr lang="es-ES" dirty="0"/>
              <a:t>En el año 1969 se reconoció su singularidad, cuando fue declarado Monumento Histórico-Artístico de Interés Nacional y sobre todo en 1984, al ser declarado Patrimonio de la Humanidad por la UNESCO.</a:t>
            </a:r>
          </a:p>
          <a:p>
            <a:endParaRPr lang="es-ES" dirty="0"/>
          </a:p>
        </p:txBody>
      </p:sp>
    </p:spTree>
    <p:extLst>
      <p:ext uri="{BB962C8B-B14F-4D97-AF65-F5344CB8AC3E}">
        <p14:creationId xmlns:p14="http://schemas.microsoft.com/office/powerpoint/2010/main" val="1694922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Su consideración como espacio monumental de reconocimiento internacional no le quita importancia como parque público equipado con todas las instalaciones y los servicios que le hacen adecuado para el recreo de los vecinos y de todos los visitantes en general. </a:t>
            </a:r>
          </a:p>
          <a:p>
            <a:r>
              <a:rPr lang="es-ES" dirty="0"/>
              <a:t>El recinto, que es totalmente accesible, cuenta con áreas de juegos infantiles, un área de recreo para perros y zonas de descanso. </a:t>
            </a:r>
          </a:p>
          <a:p>
            <a:r>
              <a:rPr lang="es-ES" dirty="0"/>
              <a:t>Desde finalizó la rehabilitación integral realizada en 2006, funciona un servicio de guía con el que se facilita el conocimiento del parque a las personas con discapacidad visual y auditiva.</a:t>
            </a:r>
          </a:p>
        </p:txBody>
      </p:sp>
    </p:spTree>
    <p:extLst>
      <p:ext uri="{BB962C8B-B14F-4D97-AF65-F5344CB8AC3E}">
        <p14:creationId xmlns:p14="http://schemas.microsoft.com/office/powerpoint/2010/main" val="130726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b="1" dirty="0"/>
              <a:t>Historia </a:t>
            </a:r>
          </a:p>
          <a:p>
            <a:r>
              <a:rPr lang="es-ES" dirty="0"/>
              <a:t>Se inauguró como parque público en 1922; sin embargo, Gaudí lo concibió como una ciudad jardín por encargo del aristócrata Eusebi Güell, quien en el año 1895 compró un extensa finca rural situada en el Turó del Carmel con la intención de construir una ciudad jardín como las que había conocido en Inglaterra. </a:t>
            </a:r>
          </a:p>
          <a:p>
            <a:r>
              <a:rPr lang="es-ES" dirty="0"/>
              <a:t>El proyecto de Gaudí consistía básicamente en la edificación de viviendas unifamiliares y debía incluir unos espacios de uso público, como una gran plaza cubierta -que sería el mercado-, una plaza-teatro al aire libre, una capilla, un pabellón de conserjería, un pabellón de servicios -con recepción y teléfono público- y otros servicios comunes. </a:t>
            </a:r>
          </a:p>
        </p:txBody>
      </p:sp>
    </p:spTree>
    <p:extLst>
      <p:ext uri="{BB962C8B-B14F-4D97-AF65-F5344CB8AC3E}">
        <p14:creationId xmlns:p14="http://schemas.microsoft.com/office/powerpoint/2010/main" val="3945490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Se eliminaba expresamente la ubicación de fábricas, clínicas, talleres o industrias, ya que desvirtuarían los principios de retorno a la naturaleza del proyecto.</a:t>
            </a:r>
          </a:p>
          <a:p>
            <a:r>
              <a:rPr lang="es-ES" dirty="0"/>
              <a:t>El proyecto no tuvo éxito y se interrumpió en 1914 cuando ya se habían construido algunas de las dependencias colectivas.</a:t>
            </a:r>
          </a:p>
          <a:p>
            <a:r>
              <a:rPr lang="es-ES" dirty="0"/>
              <a:t>En 1922, seis años después de la muerte de Eusebi Güell, el Ayuntamiento de Barcelona compró la finca para convertirla en parque público.</a:t>
            </a:r>
          </a:p>
          <a:p>
            <a:endParaRPr lang="es-ES" dirty="0"/>
          </a:p>
        </p:txBody>
      </p:sp>
    </p:spTree>
    <p:extLst>
      <p:ext uri="{BB962C8B-B14F-4D97-AF65-F5344CB8AC3E}">
        <p14:creationId xmlns:p14="http://schemas.microsoft.com/office/powerpoint/2010/main" val="858556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a:t>Puntos de interés </a:t>
            </a:r>
          </a:p>
          <a:p>
            <a:r>
              <a:rPr lang="es-ES" dirty="0"/>
              <a:t>La entrada principal por la calle Olot está vigilada por dos pabellones realizados siguiendo el estilo propio de Gaudí, con formas redondeadas y estallido de luces y colores. Aquí se inicia la escalera monumental, presidida por la salamandra acabada en trencadís (decoración arquitectónica realizada con trozos irregulares de cerámica), que subraya la importancia del acceso de peatones a las dependencias colectivas de la ciudad jardín, el mercado y la plaza.</a:t>
            </a:r>
          </a:p>
          <a:p>
            <a:r>
              <a:rPr lang="es-ES" dirty="0"/>
              <a:t>La Sala Hipóstila, que debía alojar el mercado de la ciudad jardín, está formada por 86 columnas de estilo dórico</a:t>
            </a:r>
          </a:p>
          <a:p>
            <a:endParaRPr lang="es-ES" dirty="0"/>
          </a:p>
        </p:txBody>
      </p:sp>
    </p:spTree>
    <p:extLst>
      <p:ext uri="{BB962C8B-B14F-4D97-AF65-F5344CB8AC3E}">
        <p14:creationId xmlns:p14="http://schemas.microsoft.com/office/powerpoint/2010/main" val="757135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plaza nace en la montaña, sobre tierra firme y se extiende sobre las columnas de la Sala Hipóstila. Destaca el banco con revestimiento en trencadís que delimita el perímetro.</a:t>
            </a:r>
          </a:p>
          <a:p>
            <a:r>
              <a:rPr lang="es-ES" dirty="0"/>
              <a:t>Los viaductos, caminos con diferentes desniveles, según estuvieran destinados a carros o a peatones.</a:t>
            </a:r>
          </a:p>
          <a:p>
            <a:r>
              <a:rPr lang="es-ES" dirty="0"/>
              <a:t>El Turó de les Creus, que era el emplazamiento escogido para levantar una gran capilla que nunca se llegó a construir.</a:t>
            </a:r>
          </a:p>
          <a:p>
            <a:r>
              <a:rPr lang="es-ES" b="1" dirty="0"/>
              <a:t>El Museo Gaudí</a:t>
            </a:r>
            <a:r>
              <a:rPr lang="es-ES" dirty="0"/>
              <a:t>. </a:t>
            </a:r>
          </a:p>
          <a:p>
            <a:r>
              <a:rPr lang="es-ES" dirty="0"/>
              <a:t>Era la casa donde Gaudí se instaló cuando las obras ya estaban muy avanzadas. En 1963, la asociación Amics de Gaudí compró el edificio para destinarlo a museo.</a:t>
            </a:r>
          </a:p>
          <a:p>
            <a:endParaRPr lang="es-ES" dirty="0"/>
          </a:p>
        </p:txBody>
      </p:sp>
    </p:spTree>
    <p:extLst>
      <p:ext uri="{BB962C8B-B14F-4D97-AF65-F5344CB8AC3E}">
        <p14:creationId xmlns:p14="http://schemas.microsoft.com/office/powerpoint/2010/main" val="3295951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664"/>
            <a:ext cx="7467600" cy="6025880"/>
          </a:xfrm>
        </p:spPr>
        <p:txBody>
          <a:bodyPr/>
          <a:lstStyle/>
          <a:p>
            <a:r>
              <a:rPr lang="es-ES" b="1" dirty="0"/>
              <a:t>Vegetación </a:t>
            </a:r>
          </a:p>
          <a:p>
            <a:r>
              <a:rPr lang="es-ES" dirty="0"/>
              <a:t>Aunque la naturaleza parece quedar en un segundo plano, cierto es que el arquitecto la tuvo muy en cuenta para lograr una perfecta simbiosis entre la piedra y el verde. </a:t>
            </a:r>
          </a:p>
          <a:p>
            <a:r>
              <a:rPr lang="es-ES" dirty="0"/>
              <a:t>La perspectiva del viaducto, coronado de palmeras y revestido de arbustos y plantas tapizantes plasma bien la complicidad entre naturaleza y arquitectura. Gaudí preservó la vegetación espontánea del lugar, que hoy constituye una extensión forestal donde abundan algarrobos, robles, pinos y encinas, rodeados de un espeso sotobosque.</a:t>
            </a:r>
          </a:p>
          <a:p>
            <a:endParaRPr lang="es-ES" dirty="0"/>
          </a:p>
        </p:txBody>
      </p:sp>
    </p:spTree>
    <p:extLst>
      <p:ext uri="{BB962C8B-B14F-4D97-AF65-F5344CB8AC3E}">
        <p14:creationId xmlns:p14="http://schemas.microsoft.com/office/powerpoint/2010/main" val="1226098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r="1029" b="5491"/>
          <a:stretch/>
        </p:blipFill>
        <p:spPr>
          <a:xfrm>
            <a:off x="0" y="0"/>
            <a:ext cx="9049871" cy="6858000"/>
          </a:xfrm>
          <a:prstGeom prst="rect">
            <a:avLst/>
          </a:prstGeom>
        </p:spPr>
      </p:pic>
    </p:spTree>
    <p:extLst>
      <p:ext uri="{BB962C8B-B14F-4D97-AF65-F5344CB8AC3E}">
        <p14:creationId xmlns:p14="http://schemas.microsoft.com/office/powerpoint/2010/main" val="1897864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825"/>
          <a:stretch/>
        </p:blipFill>
        <p:spPr>
          <a:xfrm>
            <a:off x="0" y="-99392"/>
            <a:ext cx="4788024" cy="6957392"/>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b="4950"/>
          <a:stretch/>
        </p:blipFill>
        <p:spPr>
          <a:xfrm>
            <a:off x="4572000" y="0"/>
            <a:ext cx="4572000" cy="6858000"/>
          </a:xfrm>
          <a:prstGeom prst="rect">
            <a:avLst/>
          </a:prstGeom>
        </p:spPr>
      </p:pic>
    </p:spTree>
    <p:extLst>
      <p:ext uri="{BB962C8B-B14F-4D97-AF65-F5344CB8AC3E}">
        <p14:creationId xmlns:p14="http://schemas.microsoft.com/office/powerpoint/2010/main" val="1191894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833"/>
          <a:stretch/>
        </p:blipFill>
        <p:spPr>
          <a:xfrm>
            <a:off x="5190" y="-6062"/>
            <a:ext cx="4782834" cy="6864061"/>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700"/>
          <a:stretch/>
        </p:blipFill>
        <p:spPr>
          <a:xfrm>
            <a:off x="4499992" y="-27312"/>
            <a:ext cx="4630144" cy="6885312"/>
          </a:xfrm>
          <a:prstGeom prst="rect">
            <a:avLst/>
          </a:prstGeom>
        </p:spPr>
      </p:pic>
    </p:spTree>
    <p:extLst>
      <p:ext uri="{BB962C8B-B14F-4D97-AF65-F5344CB8AC3E}">
        <p14:creationId xmlns:p14="http://schemas.microsoft.com/office/powerpoint/2010/main" val="1097631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4716016" cy="6858000"/>
          </a:xfrm>
          <a:prstGeom prst="rect">
            <a:avLst/>
          </a:prstGeom>
        </p:spPr>
      </p:pic>
      <p:pic>
        <p:nvPicPr>
          <p:cNvPr id="5" name="4 Imagen"/>
          <p:cNvPicPr>
            <a:picLocks noChangeAspect="1"/>
          </p:cNvPicPr>
          <p:nvPr/>
        </p:nvPicPr>
        <p:blipFill rotWithShape="1">
          <a:blip r:embed="rId4">
            <a:extLst>
              <a:ext uri="{28A0092B-C50C-407E-A947-70E740481C1C}">
                <a14:useLocalDpi xmlns:a14="http://schemas.microsoft.com/office/drawing/2010/main" val="0"/>
              </a:ext>
            </a:extLst>
          </a:blip>
          <a:srcRect b="4548"/>
          <a:stretch/>
        </p:blipFill>
        <p:spPr>
          <a:xfrm>
            <a:off x="4716016" y="-24281"/>
            <a:ext cx="4414536" cy="6882281"/>
          </a:xfrm>
          <a:prstGeom prst="rect">
            <a:avLst/>
          </a:prstGeom>
        </p:spPr>
      </p:pic>
    </p:spTree>
    <p:extLst>
      <p:ext uri="{BB962C8B-B14F-4D97-AF65-F5344CB8AC3E}">
        <p14:creationId xmlns:p14="http://schemas.microsoft.com/office/powerpoint/2010/main" val="3607494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085831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80"/>
          <a:stretch/>
        </p:blipFill>
        <p:spPr>
          <a:xfrm>
            <a:off x="0" y="11705"/>
            <a:ext cx="4788024" cy="6846295"/>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558" b="4876"/>
          <a:stretch/>
        </p:blipFill>
        <p:spPr>
          <a:xfrm>
            <a:off x="4644008" y="11704"/>
            <a:ext cx="4499992" cy="6846295"/>
          </a:xfrm>
          <a:prstGeom prst="rect">
            <a:avLst/>
          </a:prstGeom>
        </p:spPr>
      </p:pic>
    </p:spTree>
    <p:extLst>
      <p:ext uri="{BB962C8B-B14F-4D97-AF65-F5344CB8AC3E}">
        <p14:creationId xmlns:p14="http://schemas.microsoft.com/office/powerpoint/2010/main" val="238947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626218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512"/>
          <a:stretch/>
        </p:blipFill>
        <p:spPr>
          <a:xfrm>
            <a:off x="0" y="28575"/>
            <a:ext cx="9144000" cy="6829425"/>
          </a:xfrm>
          <a:prstGeom prst="rect">
            <a:avLst/>
          </a:prstGeom>
        </p:spPr>
      </p:pic>
    </p:spTree>
    <p:extLst>
      <p:ext uri="{BB962C8B-B14F-4D97-AF65-F5344CB8AC3E}">
        <p14:creationId xmlns:p14="http://schemas.microsoft.com/office/powerpoint/2010/main" val="11606497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37"/>
          <a:stretch/>
        </p:blipFill>
        <p:spPr>
          <a:xfrm>
            <a:off x="0" y="-99392"/>
            <a:ext cx="4644008" cy="6957392"/>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9130529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580620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922"/>
          <a:stretch/>
        </p:blipFill>
        <p:spPr>
          <a:xfrm>
            <a:off x="0" y="-40341"/>
            <a:ext cx="5143500" cy="6898341"/>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r="1996" b="4706"/>
          <a:stretch/>
        </p:blipFill>
        <p:spPr>
          <a:xfrm>
            <a:off x="4788024" y="0"/>
            <a:ext cx="4355976" cy="6858000"/>
          </a:xfrm>
          <a:prstGeom prst="rect">
            <a:avLst/>
          </a:prstGeom>
        </p:spPr>
      </p:pic>
    </p:spTree>
    <p:extLst>
      <p:ext uri="{BB962C8B-B14F-4D97-AF65-F5344CB8AC3E}">
        <p14:creationId xmlns:p14="http://schemas.microsoft.com/office/powerpoint/2010/main" val="3192815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17"/>
          <a:stretch/>
        </p:blipFill>
        <p:spPr>
          <a:xfrm>
            <a:off x="21250" y="0"/>
            <a:ext cx="4694766" cy="6858000"/>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r="3137" b="5054"/>
          <a:stretch/>
        </p:blipFill>
        <p:spPr>
          <a:xfrm>
            <a:off x="4499992" y="-16478"/>
            <a:ext cx="4644008" cy="6874478"/>
          </a:xfrm>
          <a:prstGeom prst="rect">
            <a:avLst/>
          </a:prstGeom>
        </p:spPr>
      </p:pic>
    </p:spTree>
    <p:extLst>
      <p:ext uri="{BB962C8B-B14F-4D97-AF65-F5344CB8AC3E}">
        <p14:creationId xmlns:p14="http://schemas.microsoft.com/office/powerpoint/2010/main" val="4281583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679"/>
          <a:stretch/>
        </p:blipFill>
        <p:spPr>
          <a:xfrm>
            <a:off x="0" y="0"/>
            <a:ext cx="9144000" cy="6858000"/>
          </a:xfrm>
          <a:prstGeom prst="rect">
            <a:avLst/>
          </a:prstGeom>
        </p:spPr>
      </p:pic>
    </p:spTree>
    <p:extLst>
      <p:ext uri="{BB962C8B-B14F-4D97-AF65-F5344CB8AC3E}">
        <p14:creationId xmlns:p14="http://schemas.microsoft.com/office/powerpoint/2010/main" val="37653457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4757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1725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22868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19516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6698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8111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6908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692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7226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1914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6421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28276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957392"/>
          </a:xfrm>
          <a:prstGeom prst="rect">
            <a:avLst/>
          </a:prstGeom>
        </p:spPr>
      </p:pic>
    </p:spTree>
    <p:extLst>
      <p:ext uri="{BB962C8B-B14F-4D97-AF65-F5344CB8AC3E}">
        <p14:creationId xmlns:p14="http://schemas.microsoft.com/office/powerpoint/2010/main" val="31090100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710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31292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0"/>
            <a:ext cx="4758099" cy="6858000"/>
          </a:xfrm>
          <a:prstGeom prst="rect">
            <a:avLst/>
          </a:prstGeom>
        </p:spPr>
      </p:pic>
    </p:spTree>
    <p:extLst>
      <p:ext uri="{BB962C8B-B14F-4D97-AF65-F5344CB8AC3E}">
        <p14:creationId xmlns:p14="http://schemas.microsoft.com/office/powerpoint/2010/main" val="19951059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22992"/>
            <a:ext cx="5057775" cy="376604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0" y="3212976"/>
            <a:ext cx="4762500" cy="355855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74" y="3356992"/>
            <a:ext cx="4477526" cy="341541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048" y="25152"/>
            <a:ext cx="4139952" cy="3187824"/>
          </a:xfrm>
          <a:prstGeom prst="rect">
            <a:avLst/>
          </a:prstGeom>
        </p:spPr>
      </p:pic>
    </p:spTree>
    <p:extLst>
      <p:ext uri="{BB962C8B-B14F-4D97-AF65-F5344CB8AC3E}">
        <p14:creationId xmlns:p14="http://schemas.microsoft.com/office/powerpoint/2010/main" val="2761307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81914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25833341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1999"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4236710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9" y="31146"/>
            <a:ext cx="4840524"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5561" y="-39732"/>
            <a:ext cx="4427984"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12521"/>
            <a:ext cx="4725561" cy="33813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5561" y="3341643"/>
            <a:ext cx="4427984" cy="3468731"/>
          </a:xfrm>
          <a:prstGeom prst="rect">
            <a:avLst/>
          </a:prstGeom>
        </p:spPr>
      </p:pic>
    </p:spTree>
    <p:extLst>
      <p:ext uri="{BB962C8B-B14F-4D97-AF65-F5344CB8AC3E}">
        <p14:creationId xmlns:p14="http://schemas.microsoft.com/office/powerpoint/2010/main" val="5489850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788024"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4318"/>
            <a:ext cx="4546394"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428999"/>
            <a:ext cx="4571999" cy="33813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395694"/>
            <a:ext cx="4598893" cy="3702714"/>
          </a:xfrm>
          <a:prstGeom prst="rect">
            <a:avLst/>
          </a:prstGeom>
        </p:spPr>
      </p:pic>
    </p:spTree>
    <p:extLst>
      <p:ext uri="{BB962C8B-B14F-4D97-AF65-F5344CB8AC3E}">
        <p14:creationId xmlns:p14="http://schemas.microsoft.com/office/powerpoint/2010/main" val="2815979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Laribal</a:t>
            </a:r>
          </a:p>
        </p:txBody>
      </p:sp>
      <p:sp>
        <p:nvSpPr>
          <p:cNvPr id="3" name="2 Marcador de contenido"/>
          <p:cNvSpPr>
            <a:spLocks noGrp="1"/>
          </p:cNvSpPr>
          <p:nvPr>
            <p:ph sz="quarter" idx="1"/>
          </p:nvPr>
        </p:nvSpPr>
        <p:spPr/>
        <p:txBody>
          <a:bodyPr>
            <a:normAutofit lnSpcReduction="10000"/>
          </a:bodyPr>
          <a:lstStyle/>
          <a:p>
            <a:r>
              <a:rPr lang="es-ES" dirty="0"/>
              <a:t>Es una de las perlas del Parque de Montjuïc y pasearse por ellos es un autentica delicia. La riquísima vegetación, junto con el agua que baja por cascadas y se escurre delicadamente en medio de amplias barandillas, los bancos de ladrillo y las placetas, crean un conjunto de una belleza excepcional. Es un lugar en el que estar, para contemplarlo e ir descubriendo los miles de detalles que lo configuran, con una armonía difícil de superar. </a:t>
            </a:r>
          </a:p>
          <a:p>
            <a:r>
              <a:rPr lang="es-ES" dirty="0"/>
              <a:t>Los Jardines de Laribal, de gran valor histórico, están formados por terrazas, caminos, placetas, pequeños estanques y una vegetación lozana y consolidada. </a:t>
            </a:r>
          </a:p>
        </p:txBody>
      </p:sp>
    </p:spTree>
    <p:extLst>
      <p:ext uri="{BB962C8B-B14F-4D97-AF65-F5344CB8AC3E}">
        <p14:creationId xmlns:p14="http://schemas.microsoft.com/office/powerpoint/2010/main" val="1928571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Una serie de terrazas sobrepuestas están unidas entre si por caminos y atajos de gran pendiente, con tramos de escaleras intercalados de diseño siempre diferente.</a:t>
            </a:r>
          </a:p>
          <a:p>
            <a:r>
              <a:rPr lang="es-ES" dirty="0"/>
              <a:t> Pérgolas de ladrillo visto, piedra y pilares blancos dan sombra a las zonas más llanas. La vegetación, exótica en su mayoría, es rica y variada en especies.</a:t>
            </a:r>
          </a:p>
          <a:p>
            <a:r>
              <a:rPr lang="es-ES" b="1" dirty="0"/>
              <a:t>Jardines mediterráneos </a:t>
            </a:r>
          </a:p>
          <a:p>
            <a:r>
              <a:rPr lang="es-ES" dirty="0"/>
              <a:t>Estos jardines, incluidos en el recinto de la Exposición Internacional de Barcelona de 1929, obtuvieron una gran reputación. </a:t>
            </a:r>
          </a:p>
          <a:p>
            <a:r>
              <a:rPr lang="es-ES" dirty="0"/>
              <a:t>Sus autores, Jean Claude Nicolas Forestier y Nicolau M. Rubió Tudurí, crearon un nuevo estilo paisajístico de raíz mediterránea.</a:t>
            </a:r>
          </a:p>
          <a:p>
            <a:endParaRPr lang="es-ES" dirty="0"/>
          </a:p>
        </p:txBody>
      </p:sp>
    </p:spTree>
    <p:extLst>
      <p:ext uri="{BB962C8B-B14F-4D97-AF65-F5344CB8AC3E}">
        <p14:creationId xmlns:p14="http://schemas.microsoft.com/office/powerpoint/2010/main" val="25645572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6381328"/>
          </a:xfrm>
        </p:spPr>
        <p:txBody>
          <a:bodyPr>
            <a:normAutofit/>
          </a:bodyPr>
          <a:lstStyle/>
          <a:p>
            <a:r>
              <a:rPr lang="es-ES" dirty="0"/>
              <a:t>La vegetación preexistente, desde plantas autóctonas hasta árboles frutales del pasado agrícola de la montaña, se integró en los jardines con un concepto de jardinería renovador y original, que sigue libremente la inspiración de los antiguos jardines árabes y de los "cármenes" de Granada, con una gran presencia de azulejos de cerámica, aguas ornamentales y el cultivo de plantas de flor en macetas colocadas en barandillas y alféizares. </a:t>
            </a:r>
          </a:p>
          <a:p>
            <a:r>
              <a:rPr lang="es-ES" b="1" dirty="0"/>
              <a:t>Las escaleras del Generalife </a:t>
            </a:r>
          </a:p>
          <a:p>
            <a:r>
              <a:rPr lang="es-ES" dirty="0"/>
              <a:t>El agua es la esencia del jardín, con pequeños y grandes estanques. Para conectar la parte superior del parque con los Jardines Amargós, actualmente Jardines del Teatre Grec. </a:t>
            </a:r>
          </a:p>
        </p:txBody>
      </p:sp>
    </p:spTree>
    <p:extLst>
      <p:ext uri="{BB962C8B-B14F-4D97-AF65-F5344CB8AC3E}">
        <p14:creationId xmlns:p14="http://schemas.microsoft.com/office/powerpoint/2010/main" val="8300720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 Forestier diseñó una escalera inspirada en la de los jardines del Generalife, con cascadas en los pasamanos, estanques con fuentes en los rellanos y bancos de piedra para reponerse y disfrutar del frescor y el sonido del agua.</a:t>
            </a:r>
          </a:p>
          <a:p>
            <a:r>
              <a:rPr lang="es-ES" b="1" dirty="0"/>
              <a:t>Los jardines de la Font del Gat </a:t>
            </a:r>
          </a:p>
          <a:p>
            <a:r>
              <a:rPr lang="es-ES" dirty="0"/>
              <a:t>Unas pérgolas mirador llevan de unos jardines a otros, unidos por ejes de rampas, escaleras y cascadas que desembocan en la Font del Gat desde donde se pueden contemplar unas magníficas vistas de Barcelona.</a:t>
            </a:r>
          </a:p>
          <a:p>
            <a:r>
              <a:rPr lang="es-ES" dirty="0"/>
              <a:t>Ocupan la pendiente que va desde la parte más alta de los jardines Laribal hasta el paseo de Santa Madrona e integran la popular Font del Gat y un edificio decimonónico. </a:t>
            </a:r>
          </a:p>
        </p:txBody>
      </p:sp>
    </p:spTree>
    <p:extLst>
      <p:ext uri="{BB962C8B-B14F-4D97-AF65-F5344CB8AC3E}">
        <p14:creationId xmlns:p14="http://schemas.microsoft.com/office/powerpoint/2010/main" val="7092823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Se trata de un conjunto de caminos, terrazas y rincones que se adaptan al relieve con escaleras, rampas y una cascada monumental con cuatro secciones separadas por caminos y canales, que van conectando los diferentes tramos.</a:t>
            </a:r>
          </a:p>
          <a:p>
            <a:r>
              <a:rPr lang="es-ES" dirty="0"/>
              <a:t>Todo está cubierto por un espeso follaje mediterráneo y árboles frutales, como nísperos e higueras y palmeras de enormes copas. </a:t>
            </a:r>
          </a:p>
          <a:p>
            <a:r>
              <a:rPr lang="es-ES" dirty="0"/>
              <a:t>Si lo miramos desde abajo, junto al paseo de Santa Madrona, vemos que los altísimos cipreses situados al inicio de la cascada acentúan la verticalidad del conjunto.</a:t>
            </a:r>
          </a:p>
          <a:p>
            <a:endParaRPr lang="es-ES" dirty="0"/>
          </a:p>
        </p:txBody>
      </p:sp>
    </p:spTree>
    <p:extLst>
      <p:ext uri="{BB962C8B-B14F-4D97-AF65-F5344CB8AC3E}">
        <p14:creationId xmlns:p14="http://schemas.microsoft.com/office/powerpoint/2010/main" val="3266670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lnSpcReduction="10000"/>
          </a:bodyPr>
          <a:lstStyle/>
          <a:p>
            <a:r>
              <a:rPr lang="es-ES" b="1" dirty="0"/>
              <a:t>La rosaleda de la Colla de l'Arròs </a:t>
            </a:r>
          </a:p>
          <a:p>
            <a:r>
              <a:rPr lang="es-ES" dirty="0"/>
              <a:t>Una glorieta de cipreses, con una pequeña fuente en el centro, marca el inicio de un recorrido que, debajo de una pérgola con pilares de terracota, conduce a un patio ovalado y recluido también rodeado de cipreses: la rosaleda de la Colla de l'Arròs </a:t>
            </a:r>
          </a:p>
          <a:p>
            <a:r>
              <a:rPr lang="es-ES" dirty="0"/>
              <a:t>El jardín se configura en diferentes planos, con aire de patio, que están rodeados de cipreses e hileras de aligustres. En diferentes parterres rectangulares se han plantado antiguas variedades de rosales. En el centro destaca un pequeño estanque cuadrangular con azulejos esmaltados, presidido en la parte superior por Estival, una escultura de un desnudo femenino en mármol que contempla la rosaleda y, más allá, Barcelona.</a:t>
            </a:r>
          </a:p>
          <a:p>
            <a:endParaRPr lang="es-ES" dirty="0"/>
          </a:p>
        </p:txBody>
      </p:sp>
    </p:spTree>
    <p:extLst>
      <p:ext uri="{BB962C8B-B14F-4D97-AF65-F5344CB8AC3E}">
        <p14:creationId xmlns:p14="http://schemas.microsoft.com/office/powerpoint/2010/main" val="10290158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b="1" dirty="0"/>
              <a:t>La plaza del Claustre </a:t>
            </a:r>
          </a:p>
          <a:p>
            <a:r>
              <a:rPr lang="es-ES" dirty="0"/>
              <a:t>De hecho se trata del jardín de Sant Miquel, junto al paseo de Santa Madrona, en el que destacan tres grandes plataneros que ya existían antes de que Forestier diseñara los jardines. Al fondo, los muros de lo que antes había sido una antigua cantera confieren a esta parte de los jardines Laribal un aire recluido y claustral. Y de aquí viene su nombre. A la derecha encontramos un corredor que comunica con los jardines del Teatre Grec. </a:t>
            </a:r>
          </a:p>
          <a:p>
            <a:r>
              <a:rPr lang="es-ES" dirty="0"/>
              <a:t>Vegetación </a:t>
            </a:r>
          </a:p>
          <a:p>
            <a:r>
              <a:rPr lang="es-ES" dirty="0"/>
              <a:t>La vegetación madura y mediterránea da sentido a los jardines. Así, entre otras especies, hay pinos carrascos (Pinus halepensis), pinos piñoneros (Pinus pinea), laureles (Laurus nobilis), naranjos amargos (Citrus aurantium) y cipreses (Cupressus sempervirens).</a:t>
            </a:r>
          </a:p>
          <a:p>
            <a:endParaRPr lang="es-ES" dirty="0"/>
          </a:p>
        </p:txBody>
      </p:sp>
    </p:spTree>
    <p:extLst>
      <p:ext uri="{BB962C8B-B14F-4D97-AF65-F5344CB8AC3E}">
        <p14:creationId xmlns:p14="http://schemas.microsoft.com/office/powerpoint/2010/main" val="21029189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Las escaleras del Generalife están rodeadas de grandes acacias (Robinia pseudoacacia) y arbustos como el aligustre (Ligustrum lucidum) y el pitosporo (Pittosporum tobira), una especie de arbusto muy abundante en los jardines, junto con la adelfa (Nerium oleander) y el evónimo del Japón (Evonymus japonicus). </a:t>
            </a:r>
          </a:p>
          <a:p>
            <a:r>
              <a:rPr lang="es-ES" dirty="0"/>
              <a:t>En macetas de terracota lucen las elegantes hojas de salón (Aspidistra elatior) y los geranios (Pelargonium sp.), al tiempo que las glicinias (Wisteria sinensis) y los rosales de Banksia (Rosa banksiae) cubren las pérgolas. </a:t>
            </a:r>
          </a:p>
          <a:p>
            <a:endParaRPr lang="es-ES" dirty="0"/>
          </a:p>
        </p:txBody>
      </p:sp>
    </p:spTree>
    <p:extLst>
      <p:ext uri="{BB962C8B-B14F-4D97-AF65-F5344CB8AC3E}">
        <p14:creationId xmlns:p14="http://schemas.microsoft.com/office/powerpoint/2010/main" val="6835143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lstStyle/>
          <a:p>
            <a:r>
              <a:rPr lang="es-ES" dirty="0"/>
              <a:t>En diferentes lugares de los jardines encontramos plantas aromáticas, como la lavanda (Lavandula angustifolia), el romero (Rosmarinus officinalis) y otras especies tapizantes como la hiedra (Hedera helix).</a:t>
            </a:r>
          </a:p>
          <a:p>
            <a:r>
              <a:rPr lang="es-ES" dirty="0"/>
              <a:t>En los jardines de Laribal también encontramos pinos australianos (Casuarina cunninghamiana), eucaliptos (Eucalyptus globulus), cipreses de Lambert (Cupressus macrocarpa), cedros del Himalaya (Cedrus deodara) y, en la plaza del Claustre, tres grandes ejemplares de platanero (Platanus X hispanica).</a:t>
            </a:r>
          </a:p>
          <a:p>
            <a:endParaRPr lang="es-ES" dirty="0"/>
          </a:p>
          <a:p>
            <a:endParaRPr lang="es-ES" dirty="0"/>
          </a:p>
        </p:txBody>
      </p:sp>
    </p:spTree>
    <p:extLst>
      <p:ext uri="{BB962C8B-B14F-4D97-AF65-F5344CB8AC3E}">
        <p14:creationId xmlns:p14="http://schemas.microsoft.com/office/powerpoint/2010/main" val="10664596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a:bodyPr>
          <a:lstStyle/>
          <a:p>
            <a:r>
              <a:rPr lang="es-ES" dirty="0"/>
              <a:t>Arte y arquitectura </a:t>
            </a:r>
          </a:p>
          <a:p>
            <a:r>
              <a:rPr lang="es-ES" dirty="0"/>
              <a:t>En estos jardines la escultura es notable, tanto por su calidad como por su belleza. Presidiendo la rosaleda tenemos el Estival, de Jaume Otero (1929), una figura femenina sentada, de estilo art decó y realizada en mármol. </a:t>
            </a:r>
          </a:p>
          <a:p>
            <a:r>
              <a:rPr lang="es-ES" dirty="0"/>
              <a:t>La Noia de la trena, de Josep Viladomat (1928), es otro desnudo femenino, en este caso de bronce, que representa una joven que se recoge el pelo en una trenza. Se encuentra en una placeta sombría muy cerca de las escaleras que comunican con los otros niveles de los jardines. </a:t>
            </a:r>
          </a:p>
          <a:p>
            <a:r>
              <a:rPr lang="es-ES" dirty="0"/>
              <a:t>La tercera escultura también es de una mujer y de Josep Viladomat, que la realizó en base a un original de Manolo Hugué. </a:t>
            </a:r>
          </a:p>
        </p:txBody>
      </p:sp>
    </p:spTree>
    <p:extLst>
      <p:ext uri="{BB962C8B-B14F-4D97-AF65-F5344CB8AC3E}">
        <p14:creationId xmlns:p14="http://schemas.microsoft.com/office/powerpoint/2010/main" val="18626770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normAutofit lnSpcReduction="10000"/>
          </a:bodyPr>
          <a:lstStyle/>
          <a:p>
            <a:r>
              <a:rPr lang="es-ES" dirty="0"/>
              <a:t>Se trata de Repòs (1925), un desnudo femenino de piedra, a tamaño natural, situado en una placeta circular muy cerca de la entrada que hay al lado de la Fundació Joan Miró. </a:t>
            </a:r>
          </a:p>
          <a:p>
            <a:r>
              <a:rPr lang="es-ES" dirty="0"/>
              <a:t>Cerca de la rosaleda se encuentra una fuente de cerámica esmaltada con motivos marinos, coronada con un surtidor, obra del ceramista Llorenç Artigas.</a:t>
            </a:r>
          </a:p>
          <a:p>
            <a:r>
              <a:rPr lang="es-ES" b="1" dirty="0"/>
              <a:t>La Font del Gat </a:t>
            </a:r>
          </a:p>
          <a:p>
            <a:r>
              <a:rPr lang="es-ES" dirty="0"/>
              <a:t>El agua de la Font del Gat mana desde la cabeza de un felino, esculpido por Joan Antoni Homs en 1918, año en el que se terminaron los jardines Laribal. Esta fuente era una de las muchas que manaban en aquellos momentos en Barcelona y, el lugar en el que se encuentra era muy popular en la ciudad a finales del siglo XIX.</a:t>
            </a:r>
          </a:p>
          <a:p>
            <a:endParaRPr lang="es-ES" dirty="0"/>
          </a:p>
          <a:p>
            <a:endParaRPr lang="es-ES" dirty="0"/>
          </a:p>
        </p:txBody>
      </p:sp>
    </p:spTree>
    <p:extLst>
      <p:ext uri="{BB962C8B-B14F-4D97-AF65-F5344CB8AC3E}">
        <p14:creationId xmlns:p14="http://schemas.microsoft.com/office/powerpoint/2010/main" val="4915026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normAutofit lnSpcReduction="10000"/>
          </a:bodyPr>
          <a:lstStyle/>
          <a:p>
            <a:r>
              <a:rPr lang="es-ES" dirty="0"/>
              <a:t>La fuente era tan popular que el periodista y autor teatral Joan Amich escribió una canción: "La Marieta de l'ull viu", que todavía hoy se canta e incluye la estrofa: "Baixant de la font del Gat, / una noia, una noia, / baixant de la font del Gat / una noia amb un soldat...".</a:t>
            </a:r>
          </a:p>
          <a:p>
            <a:r>
              <a:rPr lang="es-ES" b="1" dirty="0"/>
              <a:t>Historia </a:t>
            </a:r>
          </a:p>
          <a:p>
            <a:r>
              <a:rPr lang="es-ES" dirty="0"/>
              <a:t>A principios del siglo pasado, en la zona que hoy ocupan los jardines Laribal se celebraban encuentros populares, sobre todo en la Font del Gat, o reuniones selectas, como las que hacía la Colla de l'Arròs, un grupo medio gastronómico medio político que tuvo una cierta influencia en la Barcelona del final del siglo XIX y principio del XX y que se reunía en un pequeño edificio situado donde ahora se encuentra el Museo Etnológico.</a:t>
            </a:r>
          </a:p>
          <a:p>
            <a:pPr algn="r"/>
            <a:r>
              <a:rPr lang="es-ES" dirty="0"/>
              <a:t>.</a:t>
            </a:r>
          </a:p>
          <a:p>
            <a:endParaRPr lang="es-ES" dirty="0"/>
          </a:p>
        </p:txBody>
      </p:sp>
    </p:spTree>
    <p:extLst>
      <p:ext uri="{BB962C8B-B14F-4D97-AF65-F5344CB8AC3E}">
        <p14:creationId xmlns:p14="http://schemas.microsoft.com/office/powerpoint/2010/main" val="38936909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normAutofit fontScale="92500"/>
          </a:bodyPr>
          <a:lstStyle/>
          <a:p>
            <a:r>
              <a:rPr lang="es-ES" dirty="0"/>
              <a:t>La parte alta de los actuales jardines pertenecía a la finca de Josep Laribal, un prestigioso abogado cuyo nombre se ha perpetuado en los jardines. Allí se hizo construir un chalet neoárabe, rodeado de unos jardines eclécticos, con grandes árboles </a:t>
            </a:r>
          </a:p>
          <a:p>
            <a:r>
              <a:rPr lang="es-ES" dirty="0"/>
              <a:t>Tras la muerte de Laribal en 1908, la finca fue adquirida por el Ayuntamiento que fundó en ella la Escola del Bosc, que todavía existe. Simultáneamente, se iniciaron los estudios para urbanizar y enjardinar la montaña, con un proyecto global que inicialmente se encargó a Josep Amargós.</a:t>
            </a:r>
          </a:p>
          <a:p>
            <a:r>
              <a:rPr lang="es-ES" b="1" dirty="0"/>
              <a:t>La Exposición de 1929</a:t>
            </a:r>
          </a:p>
          <a:p>
            <a:r>
              <a:rPr lang="es-ES" dirty="0"/>
              <a:t>Los jardines de Laribal, terminados en el 1922, también están vinculados con un acontecimiento posterior: la Exposición Internacional de Barcelona de 1929. </a:t>
            </a:r>
          </a:p>
        </p:txBody>
      </p:sp>
    </p:spTree>
    <p:extLst>
      <p:ext uri="{BB962C8B-B14F-4D97-AF65-F5344CB8AC3E}">
        <p14:creationId xmlns:p14="http://schemas.microsoft.com/office/powerpoint/2010/main" val="20159179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Este acontecimiento representó la culminación de un proyecto iniciado en 1905 para organizar en Montjuïc una exposición sobre las industrias eléctricas, la energía emergente de aquel momento.</a:t>
            </a:r>
          </a:p>
          <a:p>
            <a:r>
              <a:rPr lang="es-ES" dirty="0"/>
              <a:t>Uno de los comisarios de la Exposición Internacional de Barcelona fue Francesc Cambó, que encargó los trabajos de ajardinamiento al ingeniero y paisajista francés Jean Claude Nicolas Forestier. Su ayudante fue el joven arquitecto Nicolau M. Rubió i Tudurí, que en 1917 se convertiría en el director de la Dirección de Parques Públicos y Arbolado, antecedente del Servicio de Parques y Jardines de Barcelona, del que fue el primer responsable y una de las personas determinantes en el futuro desarrollo de los espacios verdes públicos de la ciudad.</a:t>
            </a:r>
          </a:p>
          <a:p>
            <a:endParaRPr lang="es-ES" dirty="0"/>
          </a:p>
        </p:txBody>
      </p:sp>
    </p:spTree>
    <p:extLst>
      <p:ext uri="{BB962C8B-B14F-4D97-AF65-F5344CB8AC3E}">
        <p14:creationId xmlns:p14="http://schemas.microsoft.com/office/powerpoint/2010/main" val="19790432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99827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95875" cy="3381375"/>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1"/>
            <a:ext cx="4788024" cy="3381375"/>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28999"/>
            <a:ext cx="4355977" cy="3381375"/>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3476625"/>
            <a:ext cx="4788024" cy="3381375"/>
          </a:xfrm>
          <a:prstGeom prst="rect">
            <a:avLst/>
          </a:prstGeom>
        </p:spPr>
      </p:pic>
    </p:spTree>
    <p:extLst>
      <p:ext uri="{BB962C8B-B14F-4D97-AF65-F5344CB8AC3E}">
        <p14:creationId xmlns:p14="http://schemas.microsoft.com/office/powerpoint/2010/main" val="699381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13" y="28183"/>
            <a:ext cx="5095875" cy="33813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13" y="3409559"/>
            <a:ext cx="5095875" cy="344844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7088" y="37905"/>
            <a:ext cx="4016912" cy="6820095"/>
          </a:xfrm>
          <a:prstGeom prst="rect">
            <a:avLst/>
          </a:prstGeom>
        </p:spPr>
      </p:pic>
    </p:spTree>
    <p:extLst>
      <p:ext uri="{BB962C8B-B14F-4D97-AF65-F5344CB8AC3E}">
        <p14:creationId xmlns:p14="http://schemas.microsoft.com/office/powerpoint/2010/main" val="36028857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4983" cy="6857999"/>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4983" y="0"/>
            <a:ext cx="4719017" cy="6857999"/>
          </a:xfrm>
          <a:prstGeom prst="rect">
            <a:avLst/>
          </a:prstGeom>
        </p:spPr>
      </p:pic>
    </p:spTree>
    <p:extLst>
      <p:ext uri="{BB962C8B-B14F-4D97-AF65-F5344CB8AC3E}">
        <p14:creationId xmlns:p14="http://schemas.microsoft.com/office/powerpoint/2010/main" val="34626028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95875"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9"/>
            <a:ext cx="5095875" cy="33813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5875" y="0"/>
            <a:ext cx="4048125" cy="6810374"/>
          </a:xfrm>
          <a:prstGeom prst="rect">
            <a:avLst/>
          </a:prstGeom>
        </p:spPr>
      </p:pic>
    </p:spTree>
    <p:extLst>
      <p:ext uri="{BB962C8B-B14F-4D97-AF65-F5344CB8AC3E}">
        <p14:creationId xmlns:p14="http://schemas.microsoft.com/office/powerpoint/2010/main" val="25376541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522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91828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0064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92947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64020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6373603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1389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955"/>
            <a:ext cx="4788024"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6858000"/>
          </a:xfrm>
          <a:prstGeom prst="rect">
            <a:avLst/>
          </a:prstGeom>
        </p:spPr>
      </p:pic>
    </p:spTree>
    <p:extLst>
      <p:ext uri="{BB962C8B-B14F-4D97-AF65-F5344CB8AC3E}">
        <p14:creationId xmlns:p14="http://schemas.microsoft.com/office/powerpoint/2010/main" val="6784080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64139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531257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71690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9786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4154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9888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5012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08834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566568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6726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6474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19956" cy="6864749"/>
          </a:xfrm>
          <a:prstGeom prst="rect">
            <a:avLst/>
          </a:prstGeom>
        </p:spPr>
      </p:pic>
    </p:spTree>
    <p:extLst>
      <p:ext uri="{BB962C8B-B14F-4D97-AF65-F5344CB8AC3E}">
        <p14:creationId xmlns:p14="http://schemas.microsoft.com/office/powerpoint/2010/main" val="27300084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8962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43991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4658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1184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58147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6862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53464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25695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7537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45808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4112</Words>
  <Application>Microsoft Office PowerPoint</Application>
  <PresentationFormat>Presentación en pantalla (4:3)</PresentationFormat>
  <Paragraphs>269</Paragraphs>
  <Slides>119</Slides>
  <Notes>76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Default Theme</vt:lpstr>
      <vt:lpstr>EUROPA.-LA VUELTA AL MUNDO EN 885 JARDINES.-ESPAÑA.- BARCELONA.-G</vt:lpstr>
      <vt:lpstr>Passeig de Sant Joan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Güell de Barcelona </vt:lpstr>
      <vt:lpstr>Presentación de PowerPoint</vt:lpstr>
      <vt:lpstr>Presentación de PowerPoint</vt:lpstr>
      <vt:lpstr>Park güell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Laribal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4</cp:revision>
  <dcterms:created xsi:type="dcterms:W3CDTF">2013-09-12T03:39:00Z</dcterms:created>
  <dcterms:modified xsi:type="dcterms:W3CDTF">2018-03-10T10:02:02Z</dcterms:modified>
</cp:coreProperties>
</file>