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158CBF-8F90-43C7-8111-E55EDF834576}"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33DF3-710B-4382-8B55-3101E04B4A08}" type="slidenum">
              <a:rPr lang="es-ES" smtClean="0"/>
              <a:t>‹Nº›</a:t>
            </a:fld>
            <a:endParaRPr lang="es-ES" dirty="0"/>
          </a:p>
        </p:txBody>
      </p:sp>
    </p:spTree>
    <p:extLst>
      <p:ext uri="{BB962C8B-B14F-4D97-AF65-F5344CB8AC3E}">
        <p14:creationId xmlns:p14="http://schemas.microsoft.com/office/powerpoint/2010/main" val="218364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Palacio Nacional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Mies Van Rohe Pabellon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Mirador del 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4076335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Mirador de l´Alcalde</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del Castell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39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de 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41</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Miramar.-Oreopanax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L´Umbracul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Miramar</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48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Montjuich.-Encinas</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Jardins 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Brossa.-Charles Rivel</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a:t>
            </a:r>
            <a:r>
              <a:rPr lang="es-ES" baseline="0" dirty="0"/>
              <a:t> Brossa</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59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 .-Gaura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64</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65</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66</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Brossa.-Pennisetum</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69</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70</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Joan Brossa</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71</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Carmen Amaya y  Charles Rivel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72</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86</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87</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Albeniz.-Ophiopogon</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88</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89</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90</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91</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92</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93</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94</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98</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99</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101</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106</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 </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107</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108</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109</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110</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111</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112</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113</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Albeniz.-Tetrapanax</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119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Montjuich</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129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137</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139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146</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147</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148</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149</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 Albeniz</a:t>
            </a:r>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Palacete</a:t>
            </a:r>
            <a:r>
              <a:rPr lang="es-ES" baseline="0" dirty="0"/>
              <a:t> Albeniz</a:t>
            </a:r>
            <a:endParaRPr lang="es-ES" dirty="0"/>
          </a:p>
        </p:txBody>
      </p:sp>
      <p:sp>
        <p:nvSpPr>
          <p:cNvPr id="4" name="3 Marcador de número de diapositiva"/>
          <p:cNvSpPr>
            <a:spLocks noGrp="1"/>
          </p:cNvSpPr>
          <p:nvPr>
            <p:ph type="sldNum" sz="quarter" idx="10"/>
          </p:nvPr>
        </p:nvSpPr>
        <p:spPr/>
        <p:txBody>
          <a:bodyPr/>
          <a:lstStyle/>
          <a:p>
            <a:fld id="{C0BA6131-93A1-474C-9AE0-8DC9853486A8}" type="slidenum">
              <a:rPr lang="es-ES" smtClean="0">
                <a:solidFill>
                  <a:prstClr val="black"/>
                </a:solidFill>
              </a:rPr>
              <a:pPr/>
              <a:t>153</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1440160"/>
          </a:xfrm>
        </p:spPr>
        <p:txBody>
          <a:bodyPr>
            <a:noAutofit/>
          </a:bodyPr>
          <a:lstStyle/>
          <a:p>
            <a:r>
              <a:rPr lang="es-ES" sz="3200" dirty="0"/>
              <a:t>EUROPA.-LA VUELTA AL MUNDO EN 885 JARDINES.-ESPAÑA.-</a:t>
            </a:r>
            <a:br>
              <a:rPr lang="es-ES" sz="3200" dirty="0"/>
            </a:br>
            <a:r>
              <a:rPr lang="es-ES" sz="3200" dirty="0"/>
              <a:t>BARCELONA.-H</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 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Parque de Montjuic </a:t>
            </a:r>
          </a:p>
        </p:txBody>
      </p:sp>
      <p:sp>
        <p:nvSpPr>
          <p:cNvPr id="5" name="4 Marcador de contenido"/>
          <p:cNvSpPr>
            <a:spLocks noGrp="1"/>
          </p:cNvSpPr>
          <p:nvPr>
            <p:ph sz="quarter" idx="1"/>
          </p:nvPr>
        </p:nvSpPr>
        <p:spPr/>
        <p:txBody>
          <a:bodyPr/>
          <a:lstStyle/>
          <a:p>
            <a:r>
              <a:rPr lang="es-ES" dirty="0"/>
              <a:t>Montjuïc es el área más verde de la ciudad, una montaña llena de parques y jardines que fue la sede protagonista de la Exposición Internacional de 1929 y también de los Juegos Olímpicos de 1992. </a:t>
            </a:r>
          </a:p>
          <a:p>
            <a:r>
              <a:rPr lang="es-ES" dirty="0"/>
              <a:t>A los amantes de la naturaleza, les gustarán especialmente los parques y jardines de Montjuïc con el atractivo añadido del castillo, los museos, los miradores y las instituciones culturales y deportivas.</a:t>
            </a:r>
          </a:p>
        </p:txBody>
      </p:sp>
    </p:spTree>
    <p:extLst>
      <p:ext uri="{BB962C8B-B14F-4D97-AF65-F5344CB8AC3E}">
        <p14:creationId xmlns:p14="http://schemas.microsoft.com/office/powerpoint/2010/main" val="6372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6897960" cy="4967064"/>
          </a:xfrm>
        </p:spPr>
        <p:txBody>
          <a:bodyPr/>
          <a:lstStyle/>
          <a:p>
            <a:r>
              <a:rPr lang="es-ES" dirty="0"/>
              <a:t>En Montjuïc destacan el Jardín Botánico y los jardines de Joan Brossa, en la parte alta de la montaña, donde estaba el antiguo parque de atracciones.</a:t>
            </a:r>
          </a:p>
          <a:p>
            <a:r>
              <a:rPr lang="es-ES" dirty="0"/>
              <a:t> Otros jardines destacables son el jardín de Petra Kelly, los jardines del Mirador, los de Mossèn Jacint Verdaguer, con plantas bulbosas y acuáticas; los de Mossèn Costa i Llobera, con plantas tropicales y del desierto; el parque del Migdia, y los románticos jardines de Laribal, situados entre el teatro griego y la Fundación Joan Miró. </a:t>
            </a:r>
          </a:p>
        </p:txBody>
      </p:sp>
    </p:spTree>
    <p:extLst>
      <p:ext uri="{BB962C8B-B14F-4D97-AF65-F5344CB8AC3E}">
        <p14:creationId xmlns:p14="http://schemas.microsoft.com/office/powerpoint/2010/main" val="204782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969968" cy="5687144"/>
          </a:xfrm>
        </p:spPr>
        <p:txBody>
          <a:bodyPr>
            <a:normAutofit/>
          </a:bodyPr>
          <a:lstStyle/>
          <a:p>
            <a:endParaRPr lang="es-ES" dirty="0"/>
          </a:p>
          <a:p>
            <a:r>
              <a:rPr lang="es-ES" sz="2400" dirty="0"/>
              <a:t>La Fuente Mágica</a:t>
            </a:r>
          </a:p>
          <a:p>
            <a:r>
              <a:rPr lang="es-ES" sz="2400" dirty="0"/>
              <a:t>Es fruto de la inspiración del ingeniero Carles Buigas (hijo de Gaietà Buigas, el arquitecto del monumento a Colón), que ideó un nuevo tipo de fuente manantial donde el elemento artístico son las formas cambiantes del agua. </a:t>
            </a:r>
          </a:p>
          <a:p>
            <a:r>
              <a:rPr lang="es-ES" sz="2400" dirty="0"/>
              <a:t>La Fuente Mágica es una de las últimas obras que se llevaron a cabo en el recinto de la Exposición Universal de 1929. </a:t>
            </a:r>
          </a:p>
          <a:p>
            <a:r>
              <a:rPr lang="es-ES" sz="2400" dirty="0"/>
              <a:t>El proyecto se completó con cascadas y fuentes que llenan la avenida de María Cristina. </a:t>
            </a:r>
          </a:p>
          <a:p>
            <a:endParaRPr lang="es-ES" dirty="0"/>
          </a:p>
        </p:txBody>
      </p:sp>
    </p:spTree>
    <p:extLst>
      <p:ext uri="{BB962C8B-B14F-4D97-AF65-F5344CB8AC3E}">
        <p14:creationId xmlns:p14="http://schemas.microsoft.com/office/powerpoint/2010/main" val="137298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404664"/>
            <a:ext cx="7200800" cy="5615136"/>
          </a:xfrm>
        </p:spPr>
        <p:txBody>
          <a:bodyPr/>
          <a:lstStyle/>
          <a:p>
            <a:r>
              <a:rPr lang="es-ES" dirty="0"/>
              <a:t>El elemento fundamental del proyecto fue la fuente monumental, situada sobre una plataforma que se levanta a medio camino del Palacio Nacional —al final del paseo y que hace de telón de fondo con las escalinatas― y la fuente de la plaza de Espanya, donde antes había una gran explanada, en la que el año 1919 se levantaron las cuatro grandes columnas de Puig i Cadafalch, que simbolizaban las cuatro barras de la bandera, y que se destruyeron en 1928 durante la dictadura de Primo de Rivera.</a:t>
            </a:r>
          </a:p>
          <a:p>
            <a:r>
              <a:rPr lang="es-ES" dirty="0"/>
              <a:t> En el año 2010 se pusieron unas nuevas a pocos metros del lugar original.</a:t>
            </a:r>
          </a:p>
        </p:txBody>
      </p:sp>
    </p:spTree>
    <p:extLst>
      <p:ext uri="{BB962C8B-B14F-4D97-AF65-F5344CB8AC3E}">
        <p14:creationId xmlns:p14="http://schemas.microsoft.com/office/powerpoint/2010/main" val="402199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897960" cy="5111080"/>
          </a:xfrm>
        </p:spPr>
        <p:txBody>
          <a:bodyPr/>
          <a:lstStyle/>
          <a:p>
            <a:r>
              <a:rPr lang="es-ES" dirty="0"/>
              <a:t>La Fuente Mágica se estropeó durante la Guerra Civil y no volvió a funcionar hasta 1955, año en que el arquitecto Buigas la arregló. </a:t>
            </a:r>
          </a:p>
          <a:p>
            <a:r>
              <a:rPr lang="es-ES" dirty="0"/>
              <a:t>Después de un par de reparaciones más y de incorporar música al espectáculo visual, en los años noventa se hizo una renovación a fondo para modernizar las instalaciones, hasta entonces muy artesanales. </a:t>
            </a:r>
          </a:p>
        </p:txBody>
      </p:sp>
    </p:spTree>
    <p:extLst>
      <p:ext uri="{BB962C8B-B14F-4D97-AF65-F5344CB8AC3E}">
        <p14:creationId xmlns:p14="http://schemas.microsoft.com/office/powerpoint/2010/main" val="1142641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16529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47406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cih.-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55055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483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29251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2.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2307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3_redimensionar.jpg"/>
          <p:cNvPicPr>
            <a:picLocks noChangeAspect="1"/>
          </p:cNvPicPr>
          <p:nvPr/>
        </p:nvPicPr>
        <p:blipFill>
          <a:blip r:embed="rId3" cstate="print"/>
          <a:stretch>
            <a:fillRect/>
          </a:stretch>
        </p:blipFill>
        <p:spPr>
          <a:xfrm>
            <a:off x="0" y="40183"/>
            <a:ext cx="9144000" cy="6777633"/>
          </a:xfrm>
          <a:prstGeom prst="rect">
            <a:avLst/>
          </a:prstGeom>
        </p:spPr>
      </p:pic>
    </p:spTree>
    <p:extLst>
      <p:ext uri="{BB962C8B-B14F-4D97-AF65-F5344CB8AC3E}">
        <p14:creationId xmlns:p14="http://schemas.microsoft.com/office/powerpoint/2010/main" val="2348682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4.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55076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6.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36250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7_redimensionar.jpg"/>
          <p:cNvPicPr>
            <a:picLocks noChangeAspect="1"/>
          </p:cNvPicPr>
          <p:nvPr/>
        </p:nvPicPr>
        <p:blipFill>
          <a:blip r:embed="rId3" cstate="print"/>
          <a:stretch>
            <a:fillRect/>
          </a:stretch>
        </p:blipFill>
        <p:spPr>
          <a:xfrm>
            <a:off x="0" y="0"/>
            <a:ext cx="9324528" cy="6858000"/>
          </a:xfrm>
          <a:prstGeom prst="rect">
            <a:avLst/>
          </a:prstGeom>
        </p:spPr>
      </p:pic>
    </p:spTree>
    <p:extLst>
      <p:ext uri="{BB962C8B-B14F-4D97-AF65-F5344CB8AC3E}">
        <p14:creationId xmlns:p14="http://schemas.microsoft.com/office/powerpoint/2010/main" val="963275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713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31028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ians.-9.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74719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 Fountains.-5.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36251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tjuich.-Barcelon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77063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Barcelona-Palau-Nacional-garden-MY.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45608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es van de Rohe Pavillon.jpg"/>
          <p:cNvPicPr>
            <a:picLocks noChangeAspect="1"/>
          </p:cNvPicPr>
          <p:nvPr/>
        </p:nvPicPr>
        <p:blipFill>
          <a:blip r:embed="rId3" cstate="print"/>
          <a:stretch>
            <a:fillRect/>
          </a:stretch>
        </p:blipFill>
        <p:spPr>
          <a:xfrm>
            <a:off x="0" y="0"/>
            <a:ext cx="9144000" cy="6857999"/>
          </a:xfrm>
          <a:prstGeom prst="rect">
            <a:avLst/>
          </a:prstGeom>
        </p:spPr>
      </p:pic>
    </p:spTree>
    <p:extLst>
      <p:ext uri="{BB962C8B-B14F-4D97-AF65-F5344CB8AC3E}">
        <p14:creationId xmlns:p14="http://schemas.microsoft.com/office/powerpoint/2010/main" val="390272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600" dirty="0"/>
              <a:t>MIRADOR DEL ALCALDE y MIRAMAR</a:t>
            </a:r>
          </a:p>
        </p:txBody>
      </p:sp>
      <p:sp>
        <p:nvSpPr>
          <p:cNvPr id="3" name="2 Marcador de contenido"/>
          <p:cNvSpPr>
            <a:spLocks noGrp="1"/>
          </p:cNvSpPr>
          <p:nvPr>
            <p:ph sz="quarter" idx="1"/>
          </p:nvPr>
        </p:nvSpPr>
        <p:spPr/>
        <p:txBody>
          <a:bodyPr/>
          <a:lstStyle/>
          <a:p>
            <a:r>
              <a:rPr lang="es-ES" dirty="0"/>
              <a:t>El jardín, situado en la montaña de Montjuïc, muy próximo al castillo que corona la cima, hace honor a su nombre por la excepcional panorámica de Barcelona que desde él se contempla. </a:t>
            </a:r>
          </a:p>
          <a:p>
            <a:r>
              <a:rPr lang="es-ES" dirty="0"/>
              <a:t>Esta es, posiblemente, la característica más destacada de este lugar tranquilo, luminoso y soleado, junto con el mosaico que pavimenta la mayor parte de su espacio.</a:t>
            </a:r>
          </a:p>
        </p:txBody>
      </p:sp>
    </p:spTree>
    <p:extLst>
      <p:ext uri="{BB962C8B-B14F-4D97-AF65-F5344CB8AC3E}">
        <p14:creationId xmlns:p14="http://schemas.microsoft.com/office/powerpoint/2010/main" val="3373028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041976" cy="5904656"/>
          </a:xfrm>
        </p:spPr>
        <p:txBody>
          <a:bodyPr>
            <a:normAutofit lnSpcReduction="10000"/>
          </a:bodyPr>
          <a:lstStyle/>
          <a:p>
            <a:r>
              <a:rPr lang="es-ES" dirty="0"/>
              <a:t>Aprovechando la fuerte pendiente de la montaña en la que se sitúa, el Mirador del Alcalde, el espacio se distribuye en una serie de terrazas a diferentes niveles, conectadas entre sí por tramos de escaleras y parterres de suaves pendientes, y separadas por un pavimento que forma parte del Patrimonio Artístico de Barcelona.</a:t>
            </a:r>
          </a:p>
          <a:p>
            <a:r>
              <a:rPr lang="es-ES" dirty="0"/>
              <a:t>Desde el estanque, situado en el centro del parque, que distribuye a su alrededor los diferentes elementos que componen el espacio -caminos, parterres, vegetación y zonas de reposo-, una fuente ornamental vierte sus aguas en pequeñas plataformas que configuran una cascada que cae en un estanque inferior, donde, a su vez, se sitúa otra fuente de carácter ornamental.</a:t>
            </a:r>
          </a:p>
          <a:p>
            <a:endParaRPr lang="es-ES" dirty="0"/>
          </a:p>
        </p:txBody>
      </p:sp>
    </p:spTree>
    <p:extLst>
      <p:ext uri="{BB962C8B-B14F-4D97-AF65-F5344CB8AC3E}">
        <p14:creationId xmlns:p14="http://schemas.microsoft.com/office/powerpoint/2010/main" val="3832944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5904656"/>
          </a:xfrm>
        </p:spPr>
        <p:txBody>
          <a:bodyPr>
            <a:normAutofit lnSpcReduction="10000"/>
          </a:bodyPr>
          <a:lstStyle/>
          <a:p>
            <a:r>
              <a:rPr lang="es-ES" b="1" dirty="0"/>
              <a:t>Cuatro niveles </a:t>
            </a:r>
          </a:p>
          <a:p>
            <a:r>
              <a:rPr lang="es-ES" dirty="0"/>
              <a:t>Si realizamos el recorrido de subida, la entrada nos da acceso al primer nivel del parque. Desde este lugar podemos contemplar la ciudad a nuestros pies, con el mar de fondo. Caminando hacia arriba llegamos al segundo nivel, donde se emplaza el estanque que recoge el agua de la cascada que llega desde el estanque situado en el tercer nivel. </a:t>
            </a:r>
          </a:p>
          <a:p>
            <a:r>
              <a:rPr lang="es-ES" dirty="0"/>
              <a:t>A la vez que los diferentes niveles del parque permanecen conectados mediante tramos de escaleras de piedra, en algunos parterres de césped -la mayoría de grandes dimensiones- se disponen pequeños caminos que convierten a este parque en un espacio totalmente accesible, haciendo posible su recorrido sin tener que superar ningún escalón.</a:t>
            </a:r>
          </a:p>
          <a:p>
            <a:endParaRPr lang="es-ES" dirty="0"/>
          </a:p>
        </p:txBody>
      </p:sp>
    </p:spTree>
    <p:extLst>
      <p:ext uri="{BB962C8B-B14F-4D97-AF65-F5344CB8AC3E}">
        <p14:creationId xmlns:p14="http://schemas.microsoft.com/office/powerpoint/2010/main" val="2706722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476672"/>
            <a:ext cx="7488832" cy="5543128"/>
          </a:xfrm>
        </p:spPr>
        <p:txBody>
          <a:bodyPr>
            <a:normAutofit lnSpcReduction="10000"/>
          </a:bodyPr>
          <a:lstStyle/>
          <a:p>
            <a:r>
              <a:rPr lang="es-ES" b="1" dirty="0"/>
              <a:t>El Passeig dels Cims </a:t>
            </a:r>
            <a:endParaRPr lang="es-ES" dirty="0"/>
          </a:p>
          <a:p>
            <a:r>
              <a:rPr lang="es-ES" dirty="0"/>
              <a:t>El Mirador del Alcalde forma parte del Passeig dels Cims, un proyecto paisajístico de ordenación continua de las cotas altas de Montjuïc, desde Miramar hasta la Calle del Foc. </a:t>
            </a:r>
          </a:p>
          <a:p>
            <a:r>
              <a:rPr lang="es-ES" dirty="0"/>
              <a:t>Esta ordenación se hace evidente en el Mirador del Alcalde. </a:t>
            </a:r>
          </a:p>
          <a:p>
            <a:r>
              <a:rPr lang="es-ES" dirty="0"/>
              <a:t>De esta forma, la entrada que hay en el primer nivel enlaza con la gran explanada que se abre en la parte superior de los Jardines de Joan Brossa y, asimismo, al lado de la entrada que permite acceder directamente al tercer nivel del Mirador del Alcalde, se encuentra una de las estaciones del teleférico que sube hasta el Castillo de Montjuïc.</a:t>
            </a:r>
          </a:p>
          <a:p>
            <a:endParaRPr lang="es-ES" dirty="0"/>
          </a:p>
        </p:txBody>
      </p:sp>
    </p:spTree>
    <p:extLst>
      <p:ext uri="{BB962C8B-B14F-4D97-AF65-F5344CB8AC3E}">
        <p14:creationId xmlns:p14="http://schemas.microsoft.com/office/powerpoint/2010/main" val="3571217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b="1" dirty="0"/>
              <a:t>Vegetación </a:t>
            </a:r>
          </a:p>
          <a:p>
            <a:r>
              <a:rPr lang="es-ES" dirty="0"/>
              <a:t>Además de los grandes parterres de césped, dos detalles más nos llaman la atención en el Mirador del Alcalde: el gran pinar -sobre todo de pino blanco (Pinus halepensis)- situado a la derecha del jardín y las palmeras. así como la presencia de una gran cantidad de palmitos (Chamaerops humilis), algunos de gran tamaño y también washingtonias (Washinsgtonia robusta) y palmeras de Canarias (Phoenix canariensis). </a:t>
            </a:r>
          </a:p>
          <a:p>
            <a:r>
              <a:rPr lang="es-ES" dirty="0"/>
              <a:t>En el jardín también destacan las cicas (Cycas revoluta) de grandes dimensiones.</a:t>
            </a:r>
          </a:p>
          <a:p>
            <a:endParaRPr lang="es-ES" dirty="0"/>
          </a:p>
        </p:txBody>
      </p:sp>
    </p:spTree>
    <p:extLst>
      <p:ext uri="{BB962C8B-B14F-4D97-AF65-F5344CB8AC3E}">
        <p14:creationId xmlns:p14="http://schemas.microsoft.com/office/powerpoint/2010/main" val="2966264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b="1" dirty="0"/>
              <a:t>Arte y arquitectura </a:t>
            </a:r>
          </a:p>
          <a:p>
            <a:r>
              <a:rPr lang="es-ES" dirty="0"/>
              <a:t>Por su gran valor artístico, el pavimento del Mirador del Alcalde forma parte del Catálogo del Patrimonio Artístico Municipal. </a:t>
            </a:r>
          </a:p>
          <a:p>
            <a:r>
              <a:rPr lang="es-ES" dirty="0"/>
              <a:t>Se trata de un mosaico de 420 m² diseñado por Joan Josep Tharrats. </a:t>
            </a:r>
          </a:p>
          <a:p>
            <a:r>
              <a:rPr lang="es-ES" dirty="0"/>
              <a:t>En su realización se utilizaron materiales tan diversos y originales como cantos rodados, adoquines, ladrillos, baldosas colocadas de canto, fondos de botella, piezas de hormigón, diversas piezas de hierro (cadenas, ruedas dentadas, filamentos, tornillos y tuercas, planchas... procedentes de maquinarias desmanteladas) o fragmentos de tapas de registros de los servicios urbanos del subsuelo, entre otros.</a:t>
            </a:r>
          </a:p>
          <a:p>
            <a:endParaRPr lang="es-ES" dirty="0"/>
          </a:p>
        </p:txBody>
      </p:sp>
    </p:spTree>
    <p:extLst>
      <p:ext uri="{BB962C8B-B14F-4D97-AF65-F5344CB8AC3E}">
        <p14:creationId xmlns:p14="http://schemas.microsoft.com/office/powerpoint/2010/main" val="2850697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76672"/>
            <a:ext cx="7467600" cy="6141296"/>
          </a:xfrm>
        </p:spPr>
        <p:txBody>
          <a:bodyPr>
            <a:normAutofit/>
          </a:bodyPr>
          <a:lstStyle/>
          <a:p>
            <a:r>
              <a:rPr lang="es-ES" b="1" dirty="0"/>
              <a:t>Historia </a:t>
            </a:r>
          </a:p>
          <a:p>
            <a:r>
              <a:rPr lang="es-ES" dirty="0"/>
              <a:t>En el año 1960, el general Franco cedió a la ciudad el Castillo de Montjuïc, con la condición de ubicar, entre otras instalaciones, un museo militar. Este hecho, además de requerir la adecuación de la fortaleza para nuevos usos, estimuló y supuso, de hecho, la urbanización y el ajardinamiento de los alrededores del monumento y del Área de Miramar. </a:t>
            </a:r>
          </a:p>
          <a:p>
            <a:r>
              <a:rPr lang="es-ES" dirty="0"/>
              <a:t>Las obras se iniciaron en 1962 y se ejecutaron en diversas etapas hasta el año 1969, año de su inauguración durante la etapa de José María de Porcioles como alcalde. El propio alcalde Porcioles encargó el diseño de la fuente que se levanta en el centro del parque al autor de la Fuente Mágica, Carles Buigas.</a:t>
            </a:r>
          </a:p>
          <a:p>
            <a:endParaRPr lang="es-ES" dirty="0"/>
          </a:p>
        </p:txBody>
      </p:sp>
    </p:spTree>
    <p:extLst>
      <p:ext uri="{BB962C8B-B14F-4D97-AF65-F5344CB8AC3E}">
        <p14:creationId xmlns:p14="http://schemas.microsoft.com/office/powerpoint/2010/main" val="3596808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 a la Sardan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07195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5" y="0"/>
            <a:ext cx="4775719" cy="3381375"/>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1"/>
            <a:ext cx="4361250" cy="3381375"/>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05" y="3381374"/>
            <a:ext cx="4775719" cy="3485281"/>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381374"/>
            <a:ext cx="4447803" cy="3497451"/>
          </a:xfrm>
          <a:prstGeom prst="rect">
            <a:avLst/>
          </a:prstGeom>
        </p:spPr>
      </p:pic>
    </p:spTree>
    <p:extLst>
      <p:ext uri="{BB962C8B-B14F-4D97-AF65-F5344CB8AC3E}">
        <p14:creationId xmlns:p14="http://schemas.microsoft.com/office/powerpoint/2010/main" val="3651260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l Alcalde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26891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48105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dor de l´Alcalde.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26878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tillo de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26204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Casytillo de Montjuich.-1_redimensionar.jpg"/>
          <p:cNvPicPr>
            <a:picLocks noChangeAspect="1"/>
          </p:cNvPicPr>
          <p:nvPr/>
        </p:nvPicPr>
        <p:blipFill>
          <a:blip r:embed="rId3" cstate="print"/>
          <a:stretch>
            <a:fillRect/>
          </a:stretch>
        </p:blipFill>
        <p:spPr>
          <a:xfrm>
            <a:off x="0" y="0"/>
            <a:ext cx="4609778" cy="6858000"/>
          </a:xfrm>
          <a:prstGeom prst="rect">
            <a:avLst/>
          </a:prstGeom>
        </p:spPr>
      </p:pic>
      <p:pic>
        <p:nvPicPr>
          <p:cNvPr id="3" name="2 Imagen" descr="Barcelona.-Parc de Montjuich_redimensionar.jpg"/>
          <p:cNvPicPr>
            <a:picLocks noChangeAspect="1"/>
          </p:cNvPicPr>
          <p:nvPr/>
        </p:nvPicPr>
        <p:blipFill>
          <a:blip r:embed="rId4" cstate="print"/>
          <a:stretch>
            <a:fillRect/>
          </a:stretch>
        </p:blipFill>
        <p:spPr>
          <a:xfrm>
            <a:off x="4644008" y="0"/>
            <a:ext cx="4499992" cy="6858000"/>
          </a:xfrm>
          <a:prstGeom prst="rect">
            <a:avLst/>
          </a:prstGeom>
        </p:spPr>
      </p:pic>
    </p:spTree>
    <p:extLst>
      <p:ext uri="{BB962C8B-B14F-4D97-AF65-F5344CB8AC3E}">
        <p14:creationId xmlns:p14="http://schemas.microsoft.com/office/powerpoint/2010/main" val="2194858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Montjuich.-Caste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00938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rc de Montjuic.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28685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9875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3.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14750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255996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Daturas.-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05899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32489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89073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iram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61803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37858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Monumento en 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93870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Joan Brossa</a:t>
            </a:r>
          </a:p>
        </p:txBody>
      </p:sp>
      <p:sp>
        <p:nvSpPr>
          <p:cNvPr id="3" name="2 Marcador de contenido"/>
          <p:cNvSpPr>
            <a:spLocks noGrp="1"/>
          </p:cNvSpPr>
          <p:nvPr>
            <p:ph sz="quarter" idx="1"/>
          </p:nvPr>
        </p:nvSpPr>
        <p:spPr/>
        <p:txBody>
          <a:bodyPr/>
          <a:lstStyle/>
          <a:p>
            <a:r>
              <a:rPr lang="es-ES" dirty="0"/>
              <a:t>Lo que durante más de 30 años fue el Parque de Atracciones de Montjuïc, hoy es un gran espacio verde cubierto de una vegetación abundante y muy mediterránea. </a:t>
            </a:r>
          </a:p>
          <a:p>
            <a:r>
              <a:rPr lang="es-ES" dirty="0"/>
              <a:t>Los Jardines Joan Brossa invitan a pasear, descansar y jugar. </a:t>
            </a:r>
          </a:p>
          <a:p>
            <a:r>
              <a:rPr lang="es-ES" dirty="0"/>
              <a:t>Merece la penar ir para pasar un día de ocio, rodeados por un paisaje natural y abundante, con zonas soleadas y otras sombrías, y con unas magníficas vistas de Barcelona.</a:t>
            </a:r>
          </a:p>
        </p:txBody>
      </p:sp>
    </p:spTree>
    <p:extLst>
      <p:ext uri="{BB962C8B-B14F-4D97-AF65-F5344CB8AC3E}">
        <p14:creationId xmlns:p14="http://schemas.microsoft.com/office/powerpoint/2010/main" val="2275669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fontScale="92500"/>
          </a:bodyPr>
          <a:lstStyle/>
          <a:p>
            <a:r>
              <a:rPr lang="es-ES" dirty="0"/>
              <a:t>Los Jardines de Joan Brossa son un excelente ejemplo de la recuperación paisajística y ambiental de un espacio a través de la consolidación del paisaje vegetal ya existente y de la potenciación de un aspecto natural y con un punto salvaje. </a:t>
            </a:r>
          </a:p>
          <a:p>
            <a:r>
              <a:rPr lang="es-ES" dirty="0"/>
              <a:t>A medio camino entre un parque forestal y un jardín de ciudad, los Jardines de Joan Brossa tienen características de ambos, especialmente los propios de un bosque. </a:t>
            </a:r>
          </a:p>
          <a:p>
            <a:r>
              <a:rPr lang="es-ES" dirty="0"/>
              <a:t>El aspecto de naturaleza espontánea de los jardines es más acentuado en la parte inferior, donde estas características se refuerzan por el predominio de vegetación. Una pasarela elevada de madera se adentra y permite contemplarla como si estuviésemos en un balcón.</a:t>
            </a:r>
          </a:p>
          <a:p>
            <a:endParaRPr lang="es-ES" dirty="0"/>
          </a:p>
        </p:txBody>
      </p:sp>
    </p:spTree>
    <p:extLst>
      <p:ext uri="{BB962C8B-B14F-4D97-AF65-F5344CB8AC3E}">
        <p14:creationId xmlns:p14="http://schemas.microsoft.com/office/powerpoint/2010/main" val="2010551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normAutofit/>
          </a:bodyPr>
          <a:lstStyle/>
          <a:p>
            <a:r>
              <a:rPr lang="es-ES" dirty="0"/>
              <a:t>Tanto la topografía como la vegetación preexistente constituyen por sí mismas un paisaje muy atractivo. </a:t>
            </a:r>
          </a:p>
          <a:p>
            <a:r>
              <a:rPr lang="es-ES" dirty="0"/>
              <a:t>Pese al desnivel, los jardines son de fácil acceso. Esto es posible gracias a las dos rampas que enlazan todo el recorrido principal. Sólo en algunos rincones, medio escondidos entre los árboles, todavía se conservan tramos de las escaleras de piedra del antiguo parque de atracciones, con bancos de piedra incrustados en la pared de la pendiente. </a:t>
            </a:r>
          </a:p>
          <a:p>
            <a:r>
              <a:rPr lang="es-ES" dirty="0"/>
              <a:t>En la zona superior del antiguo teatro hay un mirador con gradas de hormigón al que se accede fácilmente a través de una rampa.</a:t>
            </a:r>
          </a:p>
        </p:txBody>
      </p:sp>
    </p:spTree>
    <p:extLst>
      <p:ext uri="{BB962C8B-B14F-4D97-AF65-F5344CB8AC3E}">
        <p14:creationId xmlns:p14="http://schemas.microsoft.com/office/powerpoint/2010/main" val="673451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Quercus ilex formados.-Montjuich.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45171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Barcelona.-Montjuich.-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03850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60645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3206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766623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83061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719854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77755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42030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737790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Joan Brossa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34247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245867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45217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615407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62624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640517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595259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46716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8206766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434400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oan Brossa.-Carmen Amaya (2).jpg"/>
          <p:cNvPicPr>
            <a:picLocks noChangeAspect="1"/>
          </p:cNvPicPr>
          <p:nvPr/>
        </p:nvPicPr>
        <p:blipFill>
          <a:blip r:embed="rId3" cstate="print"/>
          <a:stretch>
            <a:fillRect/>
          </a:stretch>
        </p:blipFill>
        <p:spPr>
          <a:xfrm>
            <a:off x="0" y="0"/>
            <a:ext cx="4572000" cy="6858000"/>
          </a:xfrm>
          <a:prstGeom prst="rect">
            <a:avLst/>
          </a:prstGeom>
        </p:spPr>
      </p:pic>
      <p:pic>
        <p:nvPicPr>
          <p:cNvPr id="3" name="2 Imagen" descr="Joan Brossa.-Charles Rivel_redimensionar.JPG"/>
          <p:cNvPicPr>
            <a:picLocks noChangeAspect="1"/>
          </p:cNvPicPr>
          <p:nvPr/>
        </p:nvPicPr>
        <p:blipFill>
          <a:blip r:embed="rId4" cstate="print"/>
          <a:stretch>
            <a:fillRect/>
          </a:stretch>
        </p:blipFill>
        <p:spPr>
          <a:xfrm>
            <a:off x="4572000" y="0"/>
            <a:ext cx="4572000" cy="6858000"/>
          </a:xfrm>
          <a:prstGeom prst="rect">
            <a:avLst/>
          </a:prstGeom>
        </p:spPr>
      </p:pic>
    </p:spTree>
    <p:extLst>
      <p:ext uri="{BB962C8B-B14F-4D97-AF65-F5344CB8AC3E}">
        <p14:creationId xmlns:p14="http://schemas.microsoft.com/office/powerpoint/2010/main" val="19052768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Jardines Joan Maragall</a:t>
            </a:r>
            <a:br>
              <a:rPr lang="es-ES" dirty="0"/>
            </a:br>
            <a:r>
              <a:rPr lang="es-ES" dirty="0"/>
              <a:t>Palacete Albéniz</a:t>
            </a:r>
          </a:p>
        </p:txBody>
      </p:sp>
      <p:sp>
        <p:nvSpPr>
          <p:cNvPr id="3" name="2 Marcador de contenido"/>
          <p:cNvSpPr>
            <a:spLocks noGrp="1"/>
          </p:cNvSpPr>
          <p:nvPr>
            <p:ph sz="quarter" idx="1"/>
          </p:nvPr>
        </p:nvSpPr>
        <p:spPr/>
        <p:txBody>
          <a:bodyPr>
            <a:normAutofit lnSpcReduction="10000"/>
          </a:bodyPr>
          <a:lstStyle/>
          <a:p>
            <a:r>
              <a:rPr lang="es-ES" dirty="0"/>
              <a:t>Al entrar en estos jardines se tiene la impresión de que son propios de un rey. Y lo son, ya que a principios del siglo XX fueron creados para un rey. Los Jardines de Joan Maragall son elegantísimos, con avenidas arboladas, amplias extensiones de césped, parterres de broderie, fuentes ornamentales, numerosas esculturas al aire libre y un palacete que fue, y aún lo es, residencia real. </a:t>
            </a:r>
          </a:p>
          <a:p>
            <a:r>
              <a:rPr lang="es-ES" dirty="0"/>
              <a:t>Los Jardines de Joan Maragall son un espacio lleno de serenidad, un mundo aparte donde solamente se percibe el canto de los pájaros y el sonido del agua que brota de las fuentes ornamentales.. </a:t>
            </a:r>
          </a:p>
        </p:txBody>
      </p:sp>
    </p:spTree>
    <p:extLst>
      <p:ext uri="{BB962C8B-B14F-4D97-AF65-F5344CB8AC3E}">
        <p14:creationId xmlns:p14="http://schemas.microsoft.com/office/powerpoint/2010/main" val="1840197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616624"/>
          </a:xfrm>
        </p:spPr>
        <p:txBody>
          <a:bodyPr>
            <a:normAutofit lnSpcReduction="10000"/>
          </a:bodyPr>
          <a:lstStyle/>
          <a:p>
            <a:r>
              <a:rPr lang="es-ES" dirty="0"/>
              <a:t>Si se entra por la puerta que hay en la avenida del Estadio, lo primero que encuentra el visitante son grandes parterres de césped donde crecen árboles altísimos</a:t>
            </a:r>
          </a:p>
          <a:p>
            <a:r>
              <a:rPr lang="es-ES" dirty="0"/>
              <a:t>De vez en cuando, ligeros desniveles con bordes de piedra forman una suave bajada por el terreno hasta llegar al corazón de los jardines: el Palacete Albéniz.</a:t>
            </a:r>
          </a:p>
          <a:p>
            <a:r>
              <a:rPr lang="es-ES" b="1" dirty="0"/>
              <a:t>Un espacio de la realeza </a:t>
            </a:r>
          </a:p>
          <a:p>
            <a:r>
              <a:rPr lang="es-ES" dirty="0"/>
              <a:t>Este es el calificativo más adecuado para la explanada que se extiende delante de la fachada principal del palacete, flanqueada por dos amplias escalinatas que bajan desde la terraza donde se encuentra la puerta principal del edificio. </a:t>
            </a:r>
          </a:p>
          <a:p>
            <a:endParaRPr lang="es-ES" dirty="0"/>
          </a:p>
        </p:txBody>
      </p:sp>
    </p:spTree>
    <p:extLst>
      <p:ext uri="{BB962C8B-B14F-4D97-AF65-F5344CB8AC3E}">
        <p14:creationId xmlns:p14="http://schemas.microsoft.com/office/powerpoint/2010/main" val="403973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258000" cy="5615136"/>
          </a:xfrm>
        </p:spPr>
        <p:txBody>
          <a:bodyPr>
            <a:normAutofit fontScale="92500"/>
          </a:bodyPr>
          <a:lstStyle/>
          <a:p>
            <a:r>
              <a:rPr lang="es-ES" dirty="0"/>
              <a:t>A ambos lados de este ajardinamiento clásico y afrancesado, dos avenidas de tilos recortados de forma cilíndrica enmarcan la delicadeza de las pequeñas vallas vegetales que dibujan espacios llenos de flores. En el fondo, como punto y final a la perspectiva de los jardines que se puede contemplar desde el palacete, el terreno, cubierto de césped, asciende suavemente y se convierte en la peana de un templete que da cobijo a Susanna al bany (Susana en el baño) </a:t>
            </a:r>
          </a:p>
          <a:p>
            <a:r>
              <a:rPr lang="es-ES" b="1" dirty="0"/>
              <a:t>Rincones con personalidad </a:t>
            </a:r>
          </a:p>
          <a:p>
            <a:r>
              <a:rPr lang="es-ES" dirty="0"/>
              <a:t>En todos los jardines, amplios caminos de sablón permiten pasear e ir descubriendo los diferentes espacios en los que se divide, que son bastantes y con mucha personalidad. La mayoría con esculturas que completan su belleza.</a:t>
            </a:r>
          </a:p>
          <a:p>
            <a:endParaRPr lang="es-ES" dirty="0"/>
          </a:p>
        </p:txBody>
      </p:sp>
    </p:spTree>
    <p:extLst>
      <p:ext uri="{BB962C8B-B14F-4D97-AF65-F5344CB8AC3E}">
        <p14:creationId xmlns:p14="http://schemas.microsoft.com/office/powerpoint/2010/main" val="2182897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6336704"/>
          </a:xfrm>
        </p:spPr>
        <p:txBody>
          <a:bodyPr>
            <a:normAutofit lnSpcReduction="10000"/>
          </a:bodyPr>
          <a:lstStyle/>
          <a:p>
            <a:r>
              <a:rPr lang="es-ES" dirty="0"/>
              <a:t>De este modo, en la zona situada al lado del Palacio Nacional, que es donde se encuentra la entrada principal de los jardines, una gran avenida de magnolias con un extenso estanque con surtidores en el centro nos conduce hasta los pies de la colina situada delante del palacete. Encima, una plaza semicircular rodeada de cipreses y presidida por Serena es la antesala de un pequeño anfiteatro. </a:t>
            </a:r>
          </a:p>
          <a:p>
            <a:r>
              <a:rPr lang="es-ES" b="1" dirty="0"/>
              <a:t>La despedida </a:t>
            </a:r>
          </a:p>
          <a:p>
            <a:r>
              <a:rPr lang="es-ES" dirty="0"/>
              <a:t>A los lados del palacete hay plazoletas recogidas, con fuentes y lavaderos adornados con delfines y putti rechonchos. Detrás del edificio se extiende una amplia pradera a la sombra de enormes pinos. Bajo las copas, unas cuantas mesitas con sillas invitan al visitante a realizar una pausa.</a:t>
            </a:r>
          </a:p>
          <a:p>
            <a:pPr marL="0" indent="0">
              <a:buNone/>
            </a:pPr>
            <a:r>
              <a:rPr lang="es-ES" dirty="0"/>
              <a:t> </a:t>
            </a:r>
          </a:p>
          <a:p>
            <a:endParaRPr lang="es-ES" dirty="0"/>
          </a:p>
        </p:txBody>
      </p:sp>
    </p:spTree>
    <p:extLst>
      <p:ext uri="{BB962C8B-B14F-4D97-AF65-F5344CB8AC3E}">
        <p14:creationId xmlns:p14="http://schemas.microsoft.com/office/powerpoint/2010/main" val="955674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904656"/>
          </a:xfrm>
        </p:spPr>
        <p:txBody>
          <a:bodyPr>
            <a:normAutofit lnSpcReduction="10000"/>
          </a:bodyPr>
          <a:lstStyle/>
          <a:p>
            <a:r>
              <a:rPr lang="es-ES" dirty="0"/>
              <a:t>Al final de la pradera, una escalinata que desciende hasta la avenida de Santa Madrona comunica estos jardines con los de Laribal, otra joya de la montaña de Montjuic. </a:t>
            </a:r>
          </a:p>
          <a:p>
            <a:r>
              <a:rPr lang="es-ES" dirty="0"/>
              <a:t>Antes de iniciar el descenso, una espléndida vista de Barcelona despide al visitante.</a:t>
            </a:r>
          </a:p>
          <a:p>
            <a:r>
              <a:rPr lang="es-ES" dirty="0"/>
              <a:t>Vegetación </a:t>
            </a:r>
          </a:p>
          <a:p>
            <a:r>
              <a:rPr lang="es-ES" dirty="0"/>
              <a:t>La vegetación de los Jardines de Joan Maragall es, además de rica en especies, un buen ejemplo de la jardinería de principios del siglo XX y un espacio verde con grandes ejemplos arbóreos. </a:t>
            </a:r>
          </a:p>
          <a:p>
            <a:r>
              <a:rPr lang="es-ES" dirty="0"/>
              <a:t>Encontramos tilos (Tilia tomentosa) y magnolias (Magnolia grandiflora) flanqueando magníficas avenidas. También podemos disfrutar de grandes ejemplares de coníferas, como el cedro del Himalaya (Cedrus deodara), </a:t>
            </a:r>
          </a:p>
          <a:p>
            <a:endParaRPr lang="es-ES" dirty="0"/>
          </a:p>
        </p:txBody>
      </p:sp>
    </p:spTree>
    <p:extLst>
      <p:ext uri="{BB962C8B-B14F-4D97-AF65-F5344CB8AC3E}">
        <p14:creationId xmlns:p14="http://schemas.microsoft.com/office/powerpoint/2010/main" val="7054437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688632"/>
          </a:xfrm>
        </p:spPr>
        <p:txBody>
          <a:bodyPr>
            <a:normAutofit/>
          </a:bodyPr>
          <a:lstStyle/>
          <a:p>
            <a:r>
              <a:rPr lang="es-ES" dirty="0"/>
              <a:t>el cedro del Líbano (Cedrus libani ssp.), el pino piñonero (Pinus pinea), el pino carrasco (Pinus halepensis), el pino laricio (Pinus nigra ssp. austriaca), el ciprés (Cupressus sempervirens), el ciprés de Arizona (Cupressus glabra) y el ciprés de Monterrey (Cupressus macrocarpa).</a:t>
            </a:r>
          </a:p>
          <a:p>
            <a:r>
              <a:rPr lang="es-ES" dirty="0"/>
              <a:t>En este jardín hay especies típicamente mediterráneas como el olivo (Olea europaea) y la encina (Quercus ilex), al lado de otras tan poco frecuentes como la Cycas revoluta, Trachycarpus fortunei y Rhapis excelsa. En una de les plazoletas situada junto al palacete destaca un jinjolero (Zizipus jujuba) que forma parte del Catálogo de Árboles de Interés Local de Barcelona. </a:t>
            </a:r>
          </a:p>
        </p:txBody>
      </p:sp>
    </p:spTree>
    <p:extLst>
      <p:ext uri="{BB962C8B-B14F-4D97-AF65-F5344CB8AC3E}">
        <p14:creationId xmlns:p14="http://schemas.microsoft.com/office/powerpoint/2010/main" val="13852059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976664"/>
          </a:xfrm>
        </p:spPr>
        <p:txBody>
          <a:bodyPr>
            <a:normAutofit/>
          </a:bodyPr>
          <a:lstStyle/>
          <a:p>
            <a:r>
              <a:rPr lang="es-ES" dirty="0"/>
              <a:t>Otras especies arbóreas presentes en estos jardines son las diferentes variedades de chopos (Populus alba, Populus alba "Pyramidalis", Populus simonii y Populus X canadensis), naranjos (Citrus aurantium), olmos (Ulmus minor) y pimenteros falsos (Shinus molle).</a:t>
            </a:r>
          </a:p>
          <a:p>
            <a:r>
              <a:rPr lang="es-ES" b="1" dirty="0"/>
              <a:t>Arte y arquitectura </a:t>
            </a:r>
          </a:p>
          <a:p>
            <a:r>
              <a:rPr lang="es-ES" dirty="0"/>
              <a:t>El antiguo pabellón real situado dentro de los jardines, conocido como Palacete Albéniz y construido en 1929, es un edificio de corte neoclásico obra del arquitecto Joan Moya. Construido detrás del Palacio Nacional, en 1970 se amplió y remodeló.</a:t>
            </a:r>
          </a:p>
          <a:p>
            <a:endParaRPr lang="es-ES" dirty="0"/>
          </a:p>
          <a:p>
            <a:endParaRPr lang="es-ES" dirty="0"/>
          </a:p>
        </p:txBody>
      </p:sp>
    </p:spTree>
    <p:extLst>
      <p:ext uri="{BB962C8B-B14F-4D97-AF65-F5344CB8AC3E}">
        <p14:creationId xmlns:p14="http://schemas.microsoft.com/office/powerpoint/2010/main" val="30948406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7113984" cy="5759152"/>
          </a:xfrm>
        </p:spPr>
        <p:txBody>
          <a:bodyPr>
            <a:normAutofit lnSpcReduction="10000"/>
          </a:bodyPr>
          <a:lstStyle/>
          <a:p>
            <a:r>
              <a:rPr lang="es-ES" dirty="0"/>
              <a:t>Además del edificio, en los Jardines de Joan Maragall destacan 32 esculturas de diferentes épocas y autores, algunas de ellas de gran calidad. Destacan Noia ajaguda (Chica acostada) (1950), de Joan Rebull; Nu a l'estany (Desnudo en el estanque) (1970), de Antoni Casamor; Cérvols (Ciervos) (1967), de Frederic Marès; L'aiguadora (La aguadora) (1862), de Louis Sauregeau; Dos tritons (Dos tritones) (1929), de Josep Viladomat; Sussana al bany (Susana en el baño), de Theophile Eugène; Al·legoria de la sardana (Alegoría de la sardana) (1965), de Ernest Maragall; dos desnudos femeninos, uno frente al otro, llamados Dona a la cascada (Mujer en la cascada) (1970), </a:t>
            </a:r>
          </a:p>
        </p:txBody>
      </p:sp>
    </p:spTree>
    <p:extLst>
      <p:ext uri="{BB962C8B-B14F-4D97-AF65-F5344CB8AC3E}">
        <p14:creationId xmlns:p14="http://schemas.microsoft.com/office/powerpoint/2010/main" val="28099388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832648"/>
          </a:xfrm>
        </p:spPr>
        <p:txBody>
          <a:bodyPr>
            <a:normAutofit/>
          </a:bodyPr>
          <a:lstStyle/>
          <a:p>
            <a:r>
              <a:rPr lang="es-ES" dirty="0"/>
              <a:t>el grupo Dones a la cascada (Mujeres en la cascada) (1970) y Nu femení (Desnudo femenino) (1965), de Eulàlia Fàbregas de Sentmenat; Serena (1970), de Pilar Francesch; Noia amb casquet de bany (Chica con gorro de baño) (1970), de Marifé Tey; Dona ajaguda (Mujer acostada) (1970), de Enric Monjo, y Dona amb nena (Mujer con niña) y Dona amb nen (Mujer con niño)(1970), de Luisa Granero.</a:t>
            </a:r>
          </a:p>
          <a:p>
            <a:r>
              <a:rPr lang="es-ES" b="1" dirty="0"/>
              <a:t>Historia </a:t>
            </a:r>
          </a:p>
          <a:p>
            <a:r>
              <a:rPr lang="es-ES" dirty="0"/>
              <a:t>Estos jardines tienen su origen en los que diseñó Jean Claude Nicolas Forestier alrededor del Pabellón Real, que se construyó en Montjuic dentro del recinto de la Exposición Internacional de 1929. </a:t>
            </a:r>
          </a:p>
        </p:txBody>
      </p:sp>
    </p:spTree>
    <p:extLst>
      <p:ext uri="{BB962C8B-B14F-4D97-AF65-F5344CB8AC3E}">
        <p14:creationId xmlns:p14="http://schemas.microsoft.com/office/powerpoint/2010/main" val="24424844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edificio tenía un doble objetivo: que Alfonso XIII dispusiera de un espacio para grandes recepciones y también de un lugar para descansar durante sus visitas a dicha exposición. no prosperó pero que sí determinó el nombre con el que se conoce el palacete, y durante muchos años también a los jardines que lo rodean: Albéniz, en honor al gran músico Isaac Albéniz.</a:t>
            </a:r>
          </a:p>
          <a:p>
            <a:r>
              <a:rPr lang="es-ES" dirty="0"/>
              <a:t>En 1970, los jardines se ampliaron y pasaron a llamarse de Joan Maragall. </a:t>
            </a:r>
          </a:p>
          <a:p>
            <a:r>
              <a:rPr lang="es-ES" dirty="0"/>
              <a:t>Esta ampliación se llevó a cabo por Joaquim M. Casamor y el Servicio de Parques y Jardines de Barcelona. </a:t>
            </a:r>
          </a:p>
          <a:p>
            <a:endParaRPr lang="es-ES" dirty="0"/>
          </a:p>
        </p:txBody>
      </p:sp>
    </p:spTree>
    <p:extLst>
      <p:ext uri="{BB962C8B-B14F-4D97-AF65-F5344CB8AC3E}">
        <p14:creationId xmlns:p14="http://schemas.microsoft.com/office/powerpoint/2010/main" val="2727484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764704"/>
            <a:ext cx="7113984" cy="5255096"/>
          </a:xfrm>
        </p:spPr>
        <p:txBody>
          <a:bodyPr>
            <a:normAutofit/>
          </a:bodyPr>
          <a:lstStyle/>
          <a:p>
            <a:r>
              <a:rPr lang="es-ES" dirty="0"/>
              <a:t>Éste es uno de los tres jardines de Montjuic que, junto con los de Mossèn Cinto Verdaguer y Mossèn Costa i Llobera, se dedicaron en esa década a poetas catalanes</a:t>
            </a:r>
          </a:p>
          <a:p>
            <a:r>
              <a:rPr lang="es-ES" dirty="0"/>
              <a:t>Actualmente, el Palacete Albéniz es la residencia de la Familia Real española en Barcelona cuando vienen en visita oficial, de los invitados ilustres de la ciudad y sede de recepciones municipales de importancia.</a:t>
            </a:r>
          </a:p>
          <a:p>
            <a:r>
              <a:rPr lang="es-ES" dirty="0"/>
              <a:t> Es por este motivo que, en determinadas ocasiones, los jardines están cerrados al público.</a:t>
            </a:r>
          </a:p>
          <a:p>
            <a:pPr marL="0" indent="0">
              <a:buNone/>
            </a:pPr>
            <a:endParaRPr lang="es-ES" dirty="0"/>
          </a:p>
          <a:p>
            <a:endParaRPr lang="es-ES" dirty="0"/>
          </a:p>
        </p:txBody>
      </p:sp>
    </p:spTree>
    <p:extLst>
      <p:ext uri="{BB962C8B-B14F-4D97-AF65-F5344CB8AC3E}">
        <p14:creationId xmlns:p14="http://schemas.microsoft.com/office/powerpoint/2010/main" val="16907079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Jadines Joan Maragall.-33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579307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dines Joan Maragall.-14_redimensionar (2).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71830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638536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072594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9768689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46480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8052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846045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357511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592023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4504360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99032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254709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593805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111562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414596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47210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605979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6531258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134551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339326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57723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288143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429668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7906396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64173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482993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924023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932806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923400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56601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61292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0756016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97118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800175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3243006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0_redimensionar.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8756457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845290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880935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2267577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5865151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s del Poeta Joan Maragall.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486981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0496138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3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64483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3412329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778071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4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393328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894202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1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1515910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rdines Joan Maragall.-2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398200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553683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65631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3639931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2007 15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8703329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8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18672200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3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73574319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25679490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75636130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3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9233116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08097776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6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9025874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47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1020958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5009113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1059945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59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8379605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1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00790960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5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199979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0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026669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2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5414978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alauet.- 2007 164_redimensionar.jpg"/>
          <p:cNvPicPr>
            <a:picLocks noChangeAspect="1"/>
          </p:cNvPicPr>
          <p:nvPr/>
        </p:nvPicPr>
        <p:blipFill>
          <a:blip r:embed="rId3"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70278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3161</Words>
  <Application>Microsoft Office PowerPoint</Application>
  <PresentationFormat>Presentación en pantalla (4:3)</PresentationFormat>
  <Paragraphs>319</Paragraphs>
  <Slides>153</Slides>
  <Notes>124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153</vt:i4>
      </vt:variant>
    </vt:vector>
  </HeadingPairs>
  <TitlesOfParts>
    <vt:vector size="158" baseType="lpstr">
      <vt:lpstr>Calibri</vt:lpstr>
      <vt:lpstr>Century Schoolbook</vt:lpstr>
      <vt:lpstr>Wingdings</vt:lpstr>
      <vt:lpstr>Wingdings 2</vt:lpstr>
      <vt:lpstr>Default Theme</vt:lpstr>
      <vt:lpstr>EUROPA.-LA VUELTA AL MUNDO EN 885 JARDINES.-ESPAÑA.- BARCELONA.-H</vt:lpstr>
      <vt:lpstr>Parque de Montjuic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MIRADOR DEL ALCALDE y MIRAMAR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Joan Brossa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Joan Maragall Palacete Albéniz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2018-03-10T10:04:40Z</dcterms:modified>
</cp:coreProperties>
</file>