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A4B46-C481-428D-9655-03C471EA6B50}" type="datetimeFigureOut">
              <a:rPr lang="es-ES" smtClean="0"/>
              <a:t>10/03/2018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D2667-E9D6-486D-986D-A4510E4A41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2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2D6826-FB95-498E-9203-2C2D577686B7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E37E53-A15B-40AF-8ABD-B167E24E3DFB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0D8C2E-E68B-4D24-B945-5D0ED73262C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12CB86-E17D-449C-A271-A85DD018FC04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Neumatoforos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E10441-3FE9-4E0A-9C0B-9FFC333C4D4B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Cedrus Atlantica “ pendula “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50261E-1DDC-4556-ADBF-90AB22258428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C83175-277F-4343-A1C3-FE3197AC3179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B0B69B-AD28-47DF-B6EC-034876CB765C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8203F5-18BA-4F38-86C5-F6689AFCA6DE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AA3B10-0C3B-4159-8017-E24D86AD562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FD7BFC-718B-4595-820F-0187BD4147C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692761-09EC-43EB-9220-2231979E104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0B1560-53D9-4231-8819-73D5C154780D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3B187A-F2B1-42E6-940D-0A640986AEBD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4AB4B1-CEB0-41FA-BF3E-B80FCBB2F43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F85E69-2271-4577-8564-68D17ADBD90D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755F2E-BF71-42DD-B1C1-37FC0761B41A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27F11A-15B3-4A70-8C26-71CFFF8C5D16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8EC0CA-DD9B-4DD3-BEF0-A511AE35CB72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1CBB7C-F3C0-4DF6-B817-EB4515711BF6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048F73-2FCE-4FA3-8908-471E64006D3C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1044F5-564E-4D2A-8FEA-79F49D3B1E2F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Panoramica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95FD2-1018-4AD9-9554-CD6B6381B4D5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Aloe brevifolia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4732B9-4D89-4B65-AE6B-406A28A0C1ED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Echinocactus grusonii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ADE2EF-1947-4529-9EC7-7003AB6BD02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8B1686-F77E-4816-BA21-BD07F32C5F1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Brahea glauca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0F148B-FF6A-479A-BFCB-D37E6E28CE5F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Butia capitata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FAC36A-99B9-415E-A009-E04DCBCDB84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Cyca circinalis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349014-7F73-48BF-9A5A-FCA429103DFA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Cyca revoluta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F86E7A-5B40-4667-A73B-4A0B1887F141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9F9AD-92AF-4A6A-B2B0-085986579C12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761E56-A495-4120-B40A-6470B2E8E769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C21BDA-8B84-4DCA-961B-92B5F846157E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Echinocactus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632718-9B9F-4026-B3C8-B251D2DAF577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Echinocactus grusonii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30A86A-D507-46C4-9BBC-B88257CBE93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Opuntia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58EAAB-9083-44DB-96C0-E1342CFC5BE7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Brachichiton acerifolia 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BE2EA6-62B7-448D-B074-D6E935F938BE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Dasyliriion serratifolium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3782C3-3676-46FB-9FA3-1FF1EE8F360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B2C7B5-0065-415D-A024-7DA4E375DFB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Livistona chinensis y Cassia grandis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8FDC24-32ED-439E-A0D2-F7587CC1677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Euphorbias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2FC049-AD35-42E3-B7B2-0121724692AE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Bouganvilea y Cassia grandis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FECFA8-EA23-4D88-AB5E-564987CD2F40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Agaves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DC2947-84EC-459E-A051-21B85715BAF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Opuntia microdasys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517531-879A-48D4-86B2-F51D5A520B1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Opuntia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7E58D1-2810-43F3-B3E7-6216C2361640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8DB84E-D753-47AC-9140-FDE079D2C3B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A0C321-5965-428D-B813-3BFC50972AB6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Opuntia rosea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EAF249-CA22-4F34-A8A4-B98C45933B8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16D7D8-E8FD-4726-BE8C-F2B0021BC618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Opuntia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43301C-D8E1-47FE-A221-597BEA1A8C48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0E4647-D8BE-43D1-91C9-E877F4F4971D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Trichocereus 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18C156-0A1A-4A57-9787-FB4CB2CA52B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Euphorbia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7BD09B-03D7-49F6-A1E3-86E87571C5E1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7699C1-79A6-4D3D-B78D-1A2B4A862D9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292F53-4AD4-44E2-9A05-E08FDAE2FE2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Selenicereus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34DDB-E0D2-4994-BB72-B8E96D32EDF9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F337A2-B3B6-492C-B40E-80A68C4EB362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5091A9-81A7-4F89-9EEA-10D5B8D4B104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5D8C3B-963A-4A02-8D2E-D7FCE8CE6DCD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7C4A70-321C-4939-8D42-1B8AD6667590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450248-EA98-4BE6-81AD-81FD2FC9CD83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La Puntaire de Josep Viladomat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71C228-9401-4B50-AA33-A510B1DBE57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Monumento a Juan Pañella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52FCC0-BF5B-4483-A8F7-59FC747C53A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F7573A-977B-412A-9DFD-399764306BD0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BB3C24-C30F-4195-A51F-F3D8F71A3F2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Euphorbia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CE43D1-70B3-40B1-8024-F512407C918A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Euphorbia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FBB72F-70D9-4D6E-B983-080261DDC35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542484-DE1F-4E6E-9753-20E937FAB7D0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6C0B9-EAB9-4D80-A612-FDD3B085490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ED2B46-3DBD-4271-AD65-0F55D43F84FE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345164-5C4E-44BF-BB8D-E17882E8E36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Echinocactus grusonii.-Asiento de suegra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BDB6F0-A70A-47F7-B880-CFD8C8D8C920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Reapertura 2011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B47AAF-80A3-4D17-A81D-4FDFEA336E8E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921615-BD4C-453C-BBB5-C47A0AC18C0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E49F8B-0523-4AAA-9831-D0B2AD39CDC9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8F35FD-D90A-49FD-A72C-9E905C6B1D0E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E46EC-68AD-4747-9BFE-7A37D7D511DB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A6A603-6FF5-4C7C-8C40-DD93ACE67284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434EDB-9743-471E-AA93-5AF6182E3BC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Aloes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4F200-51E0-4DB6-9E63-C16C77A1DD5A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F5BDA-B5E0-4E60-81F7-BF4D8FAAE810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088A11-6EEA-41B4-9B66-9D422AE2F0D2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2A047D-EC09-420C-ADDC-A8FEA9F570F1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/>
              <a:t>Erythrina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D38C0F-DCF9-4F74-BAC0-0E2FB5348EEC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23728" y="980728"/>
            <a:ext cx="6624736" cy="2592288"/>
          </a:xfrm>
        </p:spPr>
        <p:txBody>
          <a:bodyPr>
            <a:normAutofit fontScale="90000"/>
          </a:bodyPr>
          <a:lstStyle/>
          <a:p>
            <a:r>
              <a:rPr lang="es-ES" dirty="0"/>
              <a:t>EUROPA.-LA VUELTA AL MUNDO EN 385 JARDINES.-ESPAÑA.-BARCELONA</a:t>
            </a:r>
            <a:br>
              <a:rPr lang="es-ES" dirty="0"/>
            </a:br>
            <a:r>
              <a:rPr lang="es-ES" dirty="0" err="1"/>
              <a:t>Jardins</a:t>
            </a:r>
            <a:r>
              <a:rPr lang="es-ES" dirty="0"/>
              <a:t> de </a:t>
            </a:r>
            <a:r>
              <a:rPr lang="es-ES" dirty="0" err="1"/>
              <a:t>Mosen</a:t>
            </a:r>
            <a:r>
              <a:rPr lang="es-ES" dirty="0"/>
              <a:t> Cinto.- </a:t>
            </a:r>
            <a:r>
              <a:rPr lang="pt-BR" dirty="0"/>
              <a:t>Jardins </a:t>
            </a:r>
            <a:r>
              <a:rPr lang="pt-BR" dirty="0" err="1"/>
              <a:t>Mossen</a:t>
            </a:r>
            <a:r>
              <a:rPr lang="pt-BR" dirty="0"/>
              <a:t> Costa i </a:t>
            </a:r>
            <a:r>
              <a:rPr lang="pt-BR" dirty="0" err="1"/>
              <a:t>Llobera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941168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Bach - 1st piano </a:t>
            </a:r>
            <a:r>
              <a:rPr lang="es-ES" sz="2800" dirty="0" err="1"/>
              <a:t>concerto</a:t>
            </a:r>
            <a:endParaRPr lang="es-ES" sz="2800" dirty="0"/>
          </a:p>
          <a:p>
            <a:endParaRPr lang="es-ES" dirty="0"/>
          </a:p>
        </p:txBody>
      </p:sp>
      <p:pic>
        <p:nvPicPr>
          <p:cNvPr id="4" name="bach - 1st piano concert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56376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5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 err="1"/>
              <a:t>Jardins</a:t>
            </a:r>
            <a:r>
              <a:rPr lang="es-ES" altLang="es-ES" dirty="0"/>
              <a:t> de </a:t>
            </a:r>
            <a:r>
              <a:rPr lang="es-ES" altLang="es-ES" dirty="0" err="1"/>
              <a:t>Mosen</a:t>
            </a:r>
            <a:r>
              <a:rPr lang="es-ES" altLang="es-ES" dirty="0"/>
              <a:t> Cinto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/>
              <a:t>Se dice que este jardín de estilo inglés situado en la Montaña de Montjuïc, es uno de los más bonitos de Barcelona. </a:t>
            </a:r>
          </a:p>
          <a:p>
            <a:pPr eaLnBrk="1" hangingPunct="1"/>
            <a:r>
              <a:rPr lang="es-ES" altLang="es-ES" sz="2400"/>
              <a:t>Tiene una superficie de 4,30 hectáreas y un entramado de caminos por donde se puede pasear fácilmente y que ofrecen a los visitantes unas vistas de Barcelona y del mar y si el día es claro también podréis ver el Montseny. </a:t>
            </a:r>
          </a:p>
          <a:p>
            <a:pPr eaLnBrk="1" hangingPunct="1"/>
            <a:r>
              <a:rPr lang="es-ES" altLang="es-ES" sz="2400"/>
              <a:t>Es un jardín temático dedicado a las plantas bulbosas, rizomatosas y acuáticas. </a:t>
            </a:r>
          </a:p>
          <a:p>
            <a:pPr eaLnBrk="1" hangingPunct="1"/>
            <a:r>
              <a:rPr lang="es-ES" altLang="es-ES" sz="2400"/>
              <a:t>Las plantas protagonistas son tulipanes, narcisos, jacintos, ninfas y lirios de agua. </a:t>
            </a:r>
          </a:p>
        </p:txBody>
      </p:sp>
    </p:spTree>
    <p:extLst>
      <p:ext uri="{BB962C8B-B14F-4D97-AF65-F5344CB8AC3E}">
        <p14:creationId xmlns:p14="http://schemas.microsoft.com/office/powerpoint/2010/main" val="297075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Las encontrará en la parte alta del jardín, en una treintena de pequeños estanques conectados que se reparten a ambos lados de una larga escalinata.</a:t>
            </a:r>
          </a:p>
          <a:p>
            <a:pPr eaLnBrk="1" hangingPunct="1"/>
            <a:r>
              <a:rPr lang="es-ES" altLang="es-ES" sz="2400" dirty="0"/>
              <a:t>La mejor estación para visitarlo es durante la época de floración, en primavera y en verano ya que será entonces cuando veremos una amplia variedad cromática en sus flores. Pero también durante el otoño y el invierno podremos ver su encanto, cuando las hojas de los árboles cambien de color. </a:t>
            </a:r>
          </a:p>
          <a:p>
            <a:pPr eaLnBrk="1" hangingPunct="1"/>
            <a:r>
              <a:rPr lang="es-ES" altLang="es-ES" sz="2400" dirty="0"/>
              <a:t>Los jardines de </a:t>
            </a:r>
            <a:r>
              <a:rPr lang="es-ES" altLang="es-ES" sz="2400" dirty="0" err="1"/>
              <a:t>Mossèn</a:t>
            </a:r>
            <a:r>
              <a:rPr lang="es-ES" altLang="es-ES" sz="2400" dirty="0"/>
              <a:t> Cinto </a:t>
            </a:r>
            <a:r>
              <a:rPr lang="es-ES" altLang="es-ES" sz="2400" dirty="0" err="1"/>
              <a:t>Verdaguer</a:t>
            </a:r>
            <a:r>
              <a:rPr lang="es-ES" altLang="es-ES" sz="2400" dirty="0"/>
              <a:t> son ideales para estar y para pasear.</a:t>
            </a:r>
          </a:p>
          <a:p>
            <a:pPr eaLnBrk="1" hangingPunct="1"/>
            <a:r>
              <a:rPr lang="es-ES" altLang="es-ES" sz="2400" dirty="0"/>
              <a:t>Tiene un diseño muy cuidado donde podremos ver los parterres perfectamente definidos o tramos de escaleras adornadas hiedra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6438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Los árboles son elementos muy importante en el jardín ya que son los encargados de hacer sombra durante el verano. </a:t>
            </a:r>
          </a:p>
          <a:p>
            <a:pPr eaLnBrk="1" hangingPunct="1"/>
            <a:r>
              <a:rPr lang="es-ES" altLang="es-ES" sz="2400" dirty="0"/>
              <a:t>El Jardín de </a:t>
            </a:r>
            <a:r>
              <a:rPr lang="es-ES" altLang="es-ES" sz="2400" dirty="0" err="1"/>
              <a:t>Mossèn</a:t>
            </a:r>
            <a:r>
              <a:rPr lang="es-ES" altLang="es-ES" sz="2400" dirty="0"/>
              <a:t> Cinto </a:t>
            </a:r>
            <a:r>
              <a:rPr lang="es-ES" altLang="es-ES" sz="2400" dirty="0" err="1"/>
              <a:t>Verdaguer</a:t>
            </a:r>
            <a:r>
              <a:rPr lang="es-ES" altLang="es-ES" sz="2400" dirty="0"/>
              <a:t> es uno de los tres jardines de Barcelona que han querido dedicar a un poeta, en este caso a </a:t>
            </a:r>
            <a:r>
              <a:rPr lang="es-ES" altLang="es-ES" sz="2400" dirty="0" err="1"/>
              <a:t>Mossèn</a:t>
            </a:r>
            <a:r>
              <a:rPr lang="es-ES" altLang="es-ES" sz="2400" dirty="0"/>
              <a:t> Cinto </a:t>
            </a:r>
            <a:r>
              <a:rPr lang="es-ES" altLang="es-ES" sz="2400" dirty="0" err="1"/>
              <a:t>Verdaguer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Hay dos esculturas de mujer: Chica de los lirios, de Ramón </a:t>
            </a:r>
            <a:r>
              <a:rPr lang="es-ES" altLang="es-ES" sz="2400" dirty="0" err="1"/>
              <a:t>Sabi</a:t>
            </a:r>
            <a:r>
              <a:rPr lang="es-ES" altLang="es-ES" sz="2400" dirty="0"/>
              <a:t>, que está cerca del lago y que lleva una inscripción con versos del poeta: </a:t>
            </a:r>
            <a:r>
              <a:rPr lang="es-ES" altLang="es-ES" sz="2400" i="1" dirty="0"/>
              <a:t>"Bonita es la rosa / más lo es el ramo / más lo es el lirio / que florece todo el año ".</a:t>
            </a:r>
          </a:p>
          <a:p>
            <a:pPr eaLnBrk="1" hangingPunct="1"/>
            <a:r>
              <a:rPr lang="es-ES" altLang="es-ES" sz="2400" dirty="0"/>
              <a:t> El otro escultura que encontramos es: Maternidad, de Sebastián Bahía, junto a la caseta de los jardineros.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77616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Bardelona.-escut_g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27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s Mosen Cinto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128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Jardins de Mosen Cin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4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s Mosen Cinto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86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s Mosen Cinto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9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ns Mosen Cinto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84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Mosen Cinto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1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s Mosen Cinto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051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ns Mosen Cint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46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Montjuich 1 (Trullas)  Mosen Cin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747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Montjuich 3 (Trullas) Mosen Cint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346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Mosen Cinto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640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Mosen Cinto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87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Mosen Cinto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98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Mosen Cinto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177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Mosen Cinto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485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Mosen Cinto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322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Mosen Cinto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56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Mosen Cinto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117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Mosen Cinto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647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1.bp.blogspot.com/_-d4a2tIczbw/TA5qejxOHtI/AAAAAAAAAE0/ay_1CMS44x0/s1600/DSC0583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23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mi-galeria.es/d/38201-3/Jard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442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1.bp.blogspot.com/_-d4a2tIczbw/TA5sZmciftI/AAAAAAAAAFE/4UmOr6smFN4/s1600/DSC05856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 descr="http://images.freemans.com/is/image/OttoUK/cloudzoom/Cannas-Rhizomes~27C448FRS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735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 err="1"/>
              <a:t>Jardins</a:t>
            </a:r>
            <a:r>
              <a:rPr lang="es-ES" altLang="es-ES" dirty="0"/>
              <a:t> </a:t>
            </a:r>
            <a:r>
              <a:rPr lang="es-ES" altLang="es-ES" dirty="0" err="1"/>
              <a:t>Mossen</a:t>
            </a:r>
            <a:r>
              <a:rPr lang="es-ES" altLang="es-ES" dirty="0"/>
              <a:t> Costa i </a:t>
            </a:r>
            <a:r>
              <a:rPr lang="es-ES" altLang="es-ES" dirty="0" err="1"/>
              <a:t>Llobera</a:t>
            </a:r>
            <a:endParaRPr lang="es-ES" altLang="es-ES" dirty="0"/>
          </a:p>
        </p:txBody>
      </p:sp>
      <p:sp>
        <p:nvSpPr>
          <p:cNvPr id="33795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Los </a:t>
            </a:r>
            <a:r>
              <a:rPr lang="es-ES" altLang="es-ES" sz="2400" b="1" dirty="0"/>
              <a:t>Jardines </a:t>
            </a:r>
            <a:r>
              <a:rPr lang="es-ES" altLang="es-ES" sz="2400" b="1" dirty="0" err="1"/>
              <a:t>Mossèn</a:t>
            </a:r>
            <a:r>
              <a:rPr lang="es-ES" altLang="es-ES" sz="2400" b="1" dirty="0"/>
              <a:t> Costa i </a:t>
            </a:r>
            <a:r>
              <a:rPr lang="es-ES" altLang="es-ES" sz="2400" b="1" dirty="0" err="1"/>
              <a:t>Llobera</a:t>
            </a:r>
            <a:r>
              <a:rPr lang="es-ES" altLang="es-ES" sz="2400" dirty="0"/>
              <a:t> o en catalán: </a:t>
            </a:r>
            <a:r>
              <a:rPr lang="es-ES" altLang="es-ES" sz="2400" b="1" dirty="0" err="1"/>
              <a:t>Jardins</a:t>
            </a:r>
            <a:r>
              <a:rPr lang="es-ES" altLang="es-ES" sz="2400" b="1" dirty="0"/>
              <a:t> de </a:t>
            </a:r>
            <a:r>
              <a:rPr lang="es-ES" altLang="es-ES" sz="2400" b="1" dirty="0" err="1"/>
              <a:t>Mossèn</a:t>
            </a:r>
            <a:r>
              <a:rPr lang="es-ES" altLang="es-ES" sz="2400" b="1" dirty="0"/>
              <a:t> Costa i </a:t>
            </a:r>
            <a:r>
              <a:rPr lang="es-ES" altLang="es-ES" sz="2400" b="1" dirty="0" err="1"/>
              <a:t>Llobera</a:t>
            </a:r>
            <a:r>
              <a:rPr lang="es-ES" altLang="es-ES" sz="2400" dirty="0"/>
              <a:t>, son unos jardines temáticos de 6,15 hectáreas de extensión, especializados en cactus y otras suculentas (o crasas) no cactáceas, que se encuentran en la montaña de </a:t>
            </a:r>
            <a:r>
              <a:rPr lang="es-ES" altLang="es-ES" sz="2400" dirty="0" err="1"/>
              <a:t>Montjuïc</a:t>
            </a:r>
            <a:r>
              <a:rPr lang="es-ES" altLang="es-ES" sz="2400" dirty="0"/>
              <a:t> en Barcelona, comunidad autónoma de Cataluña, España. </a:t>
            </a:r>
          </a:p>
          <a:p>
            <a:pPr eaLnBrk="1" hangingPunct="1"/>
            <a:r>
              <a:rPr lang="es-ES" altLang="es-ES" sz="2400" dirty="0"/>
              <a:t>Considerados como unos de los más importantes de Europa, en este tipo de plantas.</a:t>
            </a:r>
          </a:p>
          <a:p>
            <a:pPr eaLnBrk="1" hangingPunct="1"/>
            <a:r>
              <a:rPr lang="es-ES" altLang="es-ES" sz="2400" dirty="0"/>
              <a:t>Se sitúan en la vertiente sur del Parque de </a:t>
            </a:r>
            <a:r>
              <a:rPr lang="es-ES" altLang="es-ES" sz="2400" dirty="0" err="1"/>
              <a:t>Montjuïc</a:t>
            </a:r>
            <a:r>
              <a:rPr lang="es-ES" altLang="es-ES" sz="2400" dirty="0"/>
              <a:t>, entre la </a:t>
            </a:r>
            <a:r>
              <a:rPr lang="es-ES" altLang="es-ES" sz="2400" i="1" dirty="0"/>
              <a:t>carretera de Miramar</a:t>
            </a:r>
            <a:r>
              <a:rPr lang="es-ES" altLang="es-ES" sz="2400" dirty="0"/>
              <a:t> y el paseo de Josep </a:t>
            </a:r>
            <a:r>
              <a:rPr lang="es-ES" altLang="es-ES" sz="2400" dirty="0" err="1"/>
              <a:t>Carner</a:t>
            </a:r>
            <a:r>
              <a:rPr lang="es-ES" altLang="es-E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1700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597651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Ubicados en esta zona de la montaña de </a:t>
            </a:r>
            <a:r>
              <a:rPr lang="es-ES" dirty="0" err="1"/>
              <a:t>Montjuïc</a:t>
            </a:r>
            <a:r>
              <a:rPr lang="es-ES" dirty="0"/>
              <a:t>, con orientación sudeste, por lo que la insolación es alta y la temperatura unos dos grados más alta respecto del resto de la ciudad, más teniendo en cuenta que es un lugar orientado a mar, a resguardo de vientos fuertes. Esto crea un microclima muy adecuado para el cultivo de estas plantas en plena tierra y al aire libre.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Están dedicados a Miquel Costa i </a:t>
            </a:r>
            <a:r>
              <a:rPr lang="es-ES" dirty="0" err="1"/>
              <a:t>Llobera</a:t>
            </a:r>
            <a:r>
              <a:rPr lang="es-ES" dirty="0"/>
              <a:t>, poeta mallorquín.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Creados alrededor de 1970, bajo la dirección del jardinero técnico municipal, profesor de la Escuela de Jardinería de Barcelona y </a:t>
            </a:r>
            <a:r>
              <a:rPr lang="es-ES" dirty="0" err="1"/>
              <a:t>cactólogo</a:t>
            </a:r>
            <a:r>
              <a:rPr lang="es-ES" dirty="0"/>
              <a:t> catalán, Joan </a:t>
            </a:r>
            <a:r>
              <a:rPr lang="es-ES" dirty="0" err="1"/>
              <a:t>Pañella</a:t>
            </a:r>
            <a:r>
              <a:rPr lang="es-ES" dirty="0"/>
              <a:t> </a:t>
            </a:r>
            <a:r>
              <a:rPr lang="es-ES" dirty="0" err="1"/>
              <a:t>Bonastre</a:t>
            </a:r>
            <a:r>
              <a:rPr lang="es-ES" dirty="0"/>
              <a:t>, quien dio nombre a la Opuntia </a:t>
            </a:r>
            <a:r>
              <a:rPr lang="es-ES" dirty="0" err="1"/>
              <a:t>pañellana</a:t>
            </a:r>
            <a:r>
              <a:rPr lang="es-ES" dirty="0"/>
              <a:t>, estudiada por él.</a:t>
            </a:r>
          </a:p>
        </p:txBody>
      </p:sp>
    </p:spTree>
    <p:extLst>
      <p:ext uri="{BB962C8B-B14F-4D97-AF65-F5344CB8AC3E}">
        <p14:creationId xmlns:p14="http://schemas.microsoft.com/office/powerpoint/2010/main" val="900513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85992" cy="5327650"/>
          </a:xfrm>
        </p:spPr>
        <p:txBody>
          <a:bodyPr/>
          <a:lstStyle/>
          <a:p>
            <a:r>
              <a:rPr lang="es-ES" altLang="es-ES" sz="2400" dirty="0"/>
              <a:t>El arquitecto Joaquim </a:t>
            </a:r>
            <a:r>
              <a:rPr lang="es-ES" altLang="es-ES" sz="2400" dirty="0" err="1"/>
              <a:t>Maria</a:t>
            </a:r>
            <a:r>
              <a:rPr lang="es-ES" altLang="es-ES" sz="2400" dirty="0"/>
              <a:t> </a:t>
            </a:r>
            <a:r>
              <a:rPr lang="es-ES" altLang="es-ES" sz="2400" dirty="0" err="1"/>
              <a:t>Casamor</a:t>
            </a:r>
            <a:r>
              <a:rPr lang="es-ES" altLang="es-ES" sz="2400" dirty="0"/>
              <a:t>, entonces director de Parques y Jardines del Ayuntamiento de Barcelona, en la época del alcalde </a:t>
            </a:r>
            <a:r>
              <a:rPr lang="es-ES" altLang="es-ES" sz="2400" dirty="0" err="1"/>
              <a:t>Porcioles</a:t>
            </a:r>
            <a:r>
              <a:rPr lang="es-ES" altLang="es-ES" sz="2400" dirty="0"/>
              <a:t>. Consiguió diversos ejemplares de cactáceas traídos desde Italia.</a:t>
            </a:r>
          </a:p>
          <a:p>
            <a:r>
              <a:rPr lang="es-ES" altLang="es-ES" sz="2400" dirty="0"/>
              <a:t>El arquitecto Joaquim </a:t>
            </a:r>
            <a:r>
              <a:rPr lang="es-ES" altLang="es-ES" sz="2400" dirty="0" err="1"/>
              <a:t>Maria</a:t>
            </a:r>
            <a:r>
              <a:rPr lang="es-ES" altLang="es-ES" sz="2400" dirty="0"/>
              <a:t> </a:t>
            </a:r>
            <a:r>
              <a:rPr lang="es-ES" altLang="es-ES" sz="2400" dirty="0" err="1"/>
              <a:t>Casamor</a:t>
            </a:r>
            <a:r>
              <a:rPr lang="es-ES" altLang="es-ES" sz="2400" dirty="0"/>
              <a:t>, entonces director de Parques y Jardines del Ayuntamiento de Barcelona, en la época del alcalde </a:t>
            </a:r>
            <a:r>
              <a:rPr lang="es-ES" altLang="es-ES" sz="2400" dirty="0" err="1"/>
              <a:t>Porcioles</a:t>
            </a:r>
            <a:r>
              <a:rPr lang="es-ES" altLang="es-ES" sz="2400" dirty="0"/>
              <a:t> diseño los jardines.</a:t>
            </a:r>
          </a:p>
          <a:p>
            <a:r>
              <a:rPr lang="es-ES" altLang="es-ES" sz="2400" dirty="0"/>
              <a:t>Se consiguieron diversos ejemplares de cactáceas traídos desde Italia de la colección </a:t>
            </a:r>
            <a:r>
              <a:rPr lang="es-ES" altLang="es-ES" sz="2400" dirty="0" err="1"/>
              <a:t>Pallanca</a:t>
            </a:r>
            <a:r>
              <a:rPr lang="es-ES" altLang="es-ES" sz="2400" dirty="0"/>
              <a:t>.( </a:t>
            </a:r>
            <a:r>
              <a:rPr lang="es-ES" altLang="es-ES" sz="2400" dirty="0" err="1"/>
              <a:t>Bordiguera,Italia</a:t>
            </a:r>
            <a:r>
              <a:rPr lang="es-ES" altLang="es-ES" sz="2400" dirty="0"/>
              <a:t> ).</a:t>
            </a:r>
          </a:p>
          <a:p>
            <a:endParaRPr lang="es-ES" altLang="es-ES" dirty="0"/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086246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825952" cy="51117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Aquí se cultivan 800 especies de cactus y otras suculentas, que proceden de todas las zonas desérticas del mundo, especialmente de África, América y Australia. </a:t>
            </a:r>
          </a:p>
          <a:p>
            <a:pPr eaLnBrk="1" hangingPunct="1"/>
            <a:r>
              <a:rPr lang="es-ES" altLang="es-ES" sz="2400" dirty="0"/>
              <a:t>También se encuentran en estos jardines una docena de especies palmáceas y algunas de árboles exóticos subtropicales.</a:t>
            </a:r>
          </a:p>
          <a:p>
            <a:pPr eaLnBrk="1" hangingPunct="1"/>
            <a:r>
              <a:rPr lang="es-ES" altLang="es-ES" sz="2400" dirty="0"/>
              <a:t>Entre los ejemplares que viven en el jardín, destaca un </a:t>
            </a:r>
            <a:r>
              <a:rPr lang="es-ES" altLang="es-ES" sz="2400" dirty="0" err="1"/>
              <a:t>Oreocereus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neocelsianus</a:t>
            </a:r>
            <a:r>
              <a:rPr lang="es-ES" altLang="es-ES" sz="2400" dirty="0"/>
              <a:t> de 200 años de edad.</a:t>
            </a:r>
          </a:p>
          <a:p>
            <a:pPr eaLnBrk="1" hangingPunct="1"/>
            <a:r>
              <a:rPr lang="es-ES" altLang="es-ES" sz="2400" dirty="0"/>
              <a:t>En varias zonas del jardín se encuentran varias esculturas en bronce.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74357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13984" cy="4967287"/>
          </a:xfrm>
        </p:spPr>
        <p:txBody>
          <a:bodyPr/>
          <a:lstStyle/>
          <a:p>
            <a:pPr eaLnBrk="1" hangingPunct="1"/>
            <a:r>
              <a:rPr lang="es-ES" altLang="es-ES" dirty="0"/>
              <a:t>En la actualidad (2010) se encuentran cerrados, debido a unas obras de mejora en las que estaba prevista, por un lado, la eliminación de las plantas muertas o peligrosas por su mal estado, la poda de los árboles y palmeras y el acondicionamiento y fertilización de las 6,15 hectáreas de superficie que tienen los jardines, y por otro lado, la plantación de más de 6.000 nuevos cactus y otras plantas suculentas no cactáceas, además de casi 190.000 unidades de nuevos entapizados de 20 especies diferentes.</a:t>
            </a:r>
          </a:p>
        </p:txBody>
      </p:sp>
    </p:spTree>
    <p:extLst>
      <p:ext uri="{BB962C8B-B14F-4D97-AF65-F5344CB8AC3E}">
        <p14:creationId xmlns:p14="http://schemas.microsoft.com/office/powerpoint/2010/main" val="1418777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772400" cy="5832475"/>
          </a:xfrm>
        </p:spPr>
        <p:txBody>
          <a:bodyPr/>
          <a:lstStyle/>
          <a:p>
            <a:pPr eaLnBrk="1" hangingPunct="1"/>
            <a:r>
              <a:rPr lang="es-ES" altLang="es-ES" sz="2400"/>
              <a:t>Estas obras, que se iniciaron en febrero de 2006, aún no podido ser terminadas por las complicaciones surgidas, al ser detectados por los técnicos problemas geológicos de estabilidad y drenaje, con acumulación de bolsas de agua en el subsuelo, a causa de la gran permeabilidad de la tierra sobre la que se asienta el parque.</a:t>
            </a:r>
          </a:p>
          <a:p>
            <a:pPr eaLnBrk="1" hangingPunct="1"/>
            <a:r>
              <a:rPr lang="es-ES" altLang="es-ES" sz="2400"/>
              <a:t> La Tierra que fue transportada hasta la zona cuando se crearon los jardines, para tapar las canteras de piedra ubicadas con anterioridad en este lugar de la montaña barcelonesa.</a:t>
            </a:r>
          </a:p>
          <a:p>
            <a:pPr eaLnBrk="1" hangingPunct="1"/>
            <a:r>
              <a:rPr lang="es-ES" altLang="es-ES" sz="2400"/>
              <a:t>Tras 5 años de obras, a principios de 2011, finalizan los trabajos citados, reabriendo sus puertas al público.</a:t>
            </a:r>
          </a:p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75641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 descr="Jardins de Mossen Costa i Llober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25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Jardins de Mossen Costa i Llobera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752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ns Costa i Llober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769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Jardins Costa i Llobe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611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226.photobucket.com/albums/dd77/carloscarmor/DSC081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52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Jardins Costa i Llobera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942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Jardins Costa i Llobera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6706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Jardins Costa i Llobe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073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s Costa i Llobe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3352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s Costa i Llobera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9843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s Costa i Llobera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436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s Costa i Llobera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467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s Costa i Llobera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7644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ns Costa i Llobera.-Brahea glau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367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ardins Costa i Llobera.-Butia capit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8587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Jardins Costa i Llobera.-Cyca circina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73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s Costa i Llobera.-Cyca revolut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559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s Costa i Llob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7649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s Costa i Llober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753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s de Mossen Costa i Llobera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887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ardins de Mossen Costa i Llobera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00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s de Mossen Costa i Llobera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7185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Jardins de Mossen Costa i Llobera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4792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Jardins de Mossen Costa i Llobera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s de Mossen Costa i Llobera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6121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Jardins de Mossen Costa i Llobera-1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375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Jardins de Mossen Costa i Llobera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2 Imagen" descr="Jardins de Mossen Costa i Llobera-24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9847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Jardins de Mossen Costa i Llobera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474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Jardins de Mossen Costa i Llobera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7054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Jardins de Mossen Costa i Llobera-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2824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Jardins de Mossen Costa i Llobera-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217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Jardins de Mossen Costa i Llobera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2 Imagen" descr="Jardins de Mossen Costa i Llobera-18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8195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Jardins de Mossen Costa i Llobera-2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879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Jardins de Mossen Costa i Llobera-2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1953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ns de Mossen Costa i Llobera-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1322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s de Mossen Costa i Llobera-2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7320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s de Mossen Costa i Llobera-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7840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s de Mossen Costa i Llobera-2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0662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ossen Costa i Llobera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5619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rdins de Mossen Costa i Llobera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0831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rdins de Mossen Costa i Llobera-3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2523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2 Imagen" descr="Jardins de Mossen Costa i Llobera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3 Imagen" descr="Jardins de Mossen Costa i Llobera-3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2715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s de Mossen Costa i Llobera 3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6640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1.bp.blogspot.com/-XJxPYq5dWu4/TjR8q8qv4kI/AAAAAAAABGw/Yhe5hxRI74A/s1600/P11402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1532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2.bp.blogspot.com/-H3qcxQEmWVQ/Tenfb6ujBKI/AAAAAAAADHI/8xMY_RyDw8o/s1600/00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4519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rdins de Nossen Costa i Llobera-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5927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kerokit.typepad.com/photos/uncategorized/5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2284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ssen Costa i Llobera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2270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ssen Costa i Llobera.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7360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ossen Costa i Llobera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9568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ssen Costa i Llobera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2223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ssen Costa i Llobera.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689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ssen Costa i Llob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9310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i226.photobucket.com/albums/dd77/carloscarmor/DSC082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136525"/>
            <a:ext cx="9324975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770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s de Mossen Costa i Llobera-2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8566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2.bp.blogspot.com/-FIfdkoShiwI/TjRy-MysbYI/AAAAAAAABFY/wjh44UeapMo/s1600/P1140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5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4" descr="http://3.bp.blogspot.com/-794v-6rI4To/TjR3JTzn4iI/AAAAAAAABGA/zcLbzy4wZ-k/s1600/P11401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1574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kerokit.typepad.com/photos/uncategorized/1_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5139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ttp://kerokit.typepad.com/photos/uncategorized/3_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1987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kerokit.typepad.com/photos/uncategorized/4_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8504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kerokit.typepad.com/photos/uncategorized/8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0041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4.bp.blogspot.com/-29Zsl6jrGCM/TjR8rd9YFqI/AAAAAAAABHA/x0xYb7FFhG8/s1600/P1140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3519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s de Mossen Costa i Llobera-2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7791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2 Imagen" descr="Jardins de MOssen Costa i Llobera-2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43672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kerokit.typepad.com/photos/uncategorized/11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9257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i226.photobucket.com/albums/dd77/carloscarmor/DSC08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0238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kerokit.typepad.com/photos/uncategorized/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94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4" descr="http://kerokit.typepad.com/photos/uncategorized/9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3802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3.bp.blogspot.com/_WUFHpenLYCc/TSou0PAi74I/AAAAAAAAAew/E9v1MofgCaM/s1600/DSC034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21775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51181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2.bp.blogspot.com/_WUFHpenLYCc/TSov_Mj5YtI/AAAAAAAAAfA/hGomxRmmSLo/s1600/DSC035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21775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1727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s://lh4.googleusercontent.com/-9mS88QXDPi0/TXaIkgcPUoI/AAAAAAAABVw/gWuJHZ74m_4/s1600/Jardins+de+Moss%25C3%25A8n+Costa+i+Llobera+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3344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ttp://static.panoramio.com/photos/original/536580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8349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3.bp.blogspot.com/-qMTZDOWzgO4/Tb78D4Sv3vI/AAAAAAAAChM/MTrmzqZjwfY/s1600/Jardins+de+Moss%25C3%25A8n+Costa+i+Llobera+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07321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1.bp.blogspot.com/-8Sf5wS3PlQg/Tb70oN1oE3I/AAAAAAAAChE/k5wjAoObVK4/s1600/Jardins+de+Moss%25C3%25A8n+Costa+i+Llobera+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6779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3.bp.blogspot.com/-A17X9bCtcmI/Tc_8bD4dhMI/AAAAAAAADog/nokK8M9obag/s1600/DSC_0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6754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3.bp.blogspot.com/-wHeWFsVwXew/TjQqYwZDK5I/AAAAAAAABFI/Ylnr53ucUcQ/s1600/P11401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9150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3.bp.blogspot.com/-Mn3r9roZzVA/TjRaijJ6y7I/AAAAAAAABFM/m91C9IXStJk/s1600/P11401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562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2.bp.blogspot.com/-4erilxsKMCo/TjR3ILV70OI/AAAAAAAABFg/46ENvpmsM0g/s1600/P1140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1394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3.bp.blogspot.com/-C909SWh1IFw/TjR3IeQTYnI/AAAAAAAABFo/BLYLPSpTcIk/s1600/P1140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164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3.bp.blogspot.com/-gZrBr5_Ldzo/TjR5XWvHHXI/AAAAAAAABGI/iRsTgP-3JUs/s1600/P11401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33396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2.bp.blogspot.com/-qwpHRXiISv8/TjR5YI4roTI/AAAAAAAABGg/Lz8idewwh20/s1600/P11401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2861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1.bp.blogspot.com/-SksUbbOjxtE/TdqHDJdUinI/AAAAAAAAHuQ/r8HEoVvmy9c/s1600/P11905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4186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4.bp.blogspot.com/_n2S61uUJInk/TTRZSyu-SzI/AAAAAAAAEj8/TnXkCi_6_EA/s1600/IMG_7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2273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2.bp.blogspot.com/--OYKL7ZRWkQ/TjR5X8iw0II/AAAAAAAABGY/LM1IIwu3510/s1600/P11401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129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1114</Words>
  <Application>Microsoft Office PowerPoint</Application>
  <PresentationFormat>Presentación en pantalla (4:3)</PresentationFormat>
  <Paragraphs>153</Paragraphs>
  <Slides>115</Slides>
  <Notes>84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EUROPA.-LA VUELTA AL MUNDO EN 385 JARDINES.-ESPAÑA.-BARCELONA Jardins de Mosen Cinto.- Jardins Mossen Costa i Llobera </vt:lpstr>
      <vt:lpstr>Jardins de Mosen Cinto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Mossen Costa i Llobera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5</cp:revision>
  <dcterms:created xsi:type="dcterms:W3CDTF">2013-09-12T16:18:33Z</dcterms:created>
  <dcterms:modified xsi:type="dcterms:W3CDTF">2018-03-10T10:50:33Z</dcterms:modified>
</cp:coreProperties>
</file>