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27" r:id="rId21"/>
    <p:sldId id="328" r:id="rId22"/>
    <p:sldId id="329" r:id="rId23"/>
    <p:sldId id="330" r:id="rId24"/>
    <p:sldId id="338" r:id="rId25"/>
    <p:sldId id="343" r:id="rId26"/>
    <p:sldId id="339" r:id="rId27"/>
    <p:sldId id="331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32" r:id="rId81"/>
    <p:sldId id="333" r:id="rId82"/>
    <p:sldId id="334" r:id="rId83"/>
    <p:sldId id="335" r:id="rId84"/>
    <p:sldId id="336" r:id="rId85"/>
    <p:sldId id="337" r:id="rId86"/>
    <p:sldId id="340" r:id="rId87"/>
    <p:sldId id="341" r:id="rId88"/>
    <p:sldId id="342" r:id="rId89"/>
    <p:sldId id="344" r:id="rId90"/>
    <p:sldId id="345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7D2CF-3970-4AD8-AC9F-4267B3B3EAFB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34032-802E-4AB6-9418-2EE5B75BCAA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755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331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ED10057-1788-4711-96B8-C3322EB1444A}" type="slidenum">
              <a:rPr lang="es-ES" sz="1200">
                <a:solidFill>
                  <a:prstClr val="black"/>
                </a:solidFill>
              </a:rPr>
              <a:pPr eaLnBrk="1" hangingPunct="1"/>
              <a:t>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93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32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90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6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CE0AE68-7F5E-41D2-87AF-121922E14E7A}" type="slidenum">
              <a:rPr lang="es-ES" sz="1200">
                <a:solidFill>
                  <a:prstClr val="black"/>
                </a:solidFill>
              </a:rPr>
              <a:pPr eaLnBrk="1" hangingPunct="1"/>
              <a:t>12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4FB3F3F-6677-47D6-AC89-6B7B459FB158}" type="slidenum">
              <a:rPr lang="es-ES" sz="1200">
                <a:solidFill>
                  <a:prstClr val="black"/>
                </a:solidFill>
              </a:rPr>
              <a:pPr eaLnBrk="1" hangingPunct="1"/>
              <a:t>13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215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B6B982D-848A-46FD-A9A8-F1961520E766}" type="slidenum">
              <a:rPr lang="es-ES" sz="1200">
                <a:solidFill>
                  <a:prstClr val="black"/>
                </a:solidFill>
              </a:rPr>
              <a:pPr eaLnBrk="1" hangingPunct="1"/>
              <a:t>15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DB26633-3F3C-43FB-A0DF-2E91F1664A01}" type="slidenum">
              <a:rPr lang="es-ES" sz="1200">
                <a:solidFill>
                  <a:prstClr val="black"/>
                </a:solidFill>
              </a:rPr>
              <a:pPr eaLnBrk="1" hangingPunct="1"/>
              <a:t>16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4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75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75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41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71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812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5238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945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98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024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113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69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10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BE0E8C0-8BCE-487D-893E-5A20FFDB314E}" type="slidenum">
              <a:rPr lang="es-ES" sz="1200">
                <a:solidFill>
                  <a:prstClr val="black"/>
                </a:solidFill>
              </a:rPr>
              <a:pPr eaLnBrk="1" hangingPunct="1"/>
              <a:t>30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EADE114-C156-4FDC-BCD2-C9D97470C180}" type="slidenum">
              <a:rPr lang="es-ES" sz="1200">
                <a:solidFill>
                  <a:prstClr val="black"/>
                </a:solidFill>
              </a:rPr>
              <a:pPr eaLnBrk="1" hangingPunct="1"/>
              <a:t>31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82C21CB-3AE2-467D-8204-3F2D2B6301DC}" type="slidenum">
              <a:rPr lang="es-ES" sz="1200">
                <a:solidFill>
                  <a:prstClr val="black"/>
                </a:solidFill>
              </a:rPr>
              <a:pPr eaLnBrk="1" hangingPunct="1"/>
              <a:t>32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4935405-A4EB-448B-B54F-1972D9379AFD}" type="slidenum">
              <a:rPr lang="es-ES" sz="1200">
                <a:solidFill>
                  <a:prstClr val="black"/>
                </a:solidFill>
              </a:rPr>
              <a:pPr eaLnBrk="1" hangingPunct="1"/>
              <a:t>33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d´Horta.-Ninfa Egeria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84485F6-1299-4B27-B7C2-1024F172B5A1}" type="slidenum">
              <a:rPr lang="es-ES" sz="1200">
                <a:solidFill>
                  <a:prstClr val="black"/>
                </a:solidFill>
              </a:rPr>
              <a:pPr eaLnBrk="1" hangingPunct="1"/>
              <a:t>34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C16CCDC-5A40-4925-91B9-8BCD1A5DC183}" type="slidenum">
              <a:rPr lang="es-ES" sz="1200">
                <a:solidFill>
                  <a:prstClr val="black"/>
                </a:solidFill>
              </a:rPr>
              <a:pPr eaLnBrk="1" hangingPunct="1"/>
              <a:t>35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d´Horta.-Detalles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92ED9AB-F6B5-4C17-9764-5D4DE648FB36}" type="slidenum">
              <a:rPr lang="es-ES" sz="1200">
                <a:solidFill>
                  <a:prstClr val="black"/>
                </a:solidFill>
              </a:rPr>
              <a:pPr eaLnBrk="1" hangingPunct="1"/>
              <a:t>36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8074F70-6486-4A92-96E2-31AD774BC9B6}" type="slidenum">
              <a:rPr lang="es-ES" sz="1200">
                <a:solidFill>
                  <a:prstClr val="black"/>
                </a:solidFill>
              </a:rPr>
              <a:pPr eaLnBrk="1" hangingPunct="1"/>
              <a:t>37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6CA5B94-36E2-4DB3-95C8-7BA1BE71F47B}" type="slidenum">
              <a:rPr lang="es-ES" sz="1200">
                <a:solidFill>
                  <a:prstClr val="black"/>
                </a:solidFill>
              </a:rPr>
              <a:pPr eaLnBrk="1" hangingPunct="1"/>
              <a:t>38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d´Horta.-Danae y Eros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C4F87AC-2FE2-4F16-A2EA-396C9D34711E}" type="slidenum">
              <a:rPr lang="es-ES" sz="1200">
                <a:solidFill>
                  <a:prstClr val="black"/>
                </a:solidFill>
              </a:rPr>
              <a:pPr eaLnBrk="1" hangingPunct="1"/>
              <a:t>39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d´Horta.-Ariadne y Theseus y Ariadne.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6860A96-CDA6-4C40-9D9F-4737C053AF47}" type="slidenum">
              <a:rPr lang="es-ES" sz="1200">
                <a:solidFill>
                  <a:prstClr val="black"/>
                </a:solidFill>
              </a:rPr>
              <a:pPr eaLnBrk="1" hangingPunct="1"/>
              <a:t>40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A5331DA-01FE-4991-AC17-A698EABB96F5}" type="slidenum">
              <a:rPr lang="es-ES" sz="1200">
                <a:solidFill>
                  <a:prstClr val="black"/>
                </a:solidFill>
              </a:rPr>
              <a:pPr eaLnBrk="1" hangingPunct="1"/>
              <a:t>41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d´Horta.-Poseidon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1CD8D0F-AECD-4C6E-B003-459F82781602}" type="slidenum">
              <a:rPr lang="es-ES" sz="1200">
                <a:solidFill>
                  <a:prstClr val="black"/>
                </a:solidFill>
              </a:rPr>
              <a:pPr eaLnBrk="1" hangingPunct="1"/>
              <a:t>42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d´Horta.-Cementerio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5D87C08-8780-4908-9638-7713E4F3C2A2}" type="slidenum">
              <a:rPr lang="es-ES" sz="1200">
                <a:solidFill>
                  <a:prstClr val="black"/>
                </a:solidFill>
              </a:rPr>
              <a:pPr eaLnBrk="1" hangingPunct="1"/>
              <a:t>43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Laberinto d´Horta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653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196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640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451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2636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Horta.-Eros</a:t>
            </a:r>
          </a:p>
          <a:p>
            <a:r>
              <a:rPr lang="es-ES" dirty="0"/>
              <a:t>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8564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Horta.-Ninfa Eco y Danae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6335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5507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5401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9561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7536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9904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194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234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Horta.-Mesas de Picnic al exterior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135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2563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95834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535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339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4172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2563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1398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393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30736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514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237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3457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20165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4406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0916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40699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4112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629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7600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2975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4112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922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87324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3115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1402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0759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967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52775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490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3344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8865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68035A-FC5E-4234-B2A1-34F2BCEC535E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2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84784"/>
            <a:ext cx="6246440" cy="201622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JARDINES.-ESPAÑA.-BARCELONA</a:t>
            </a:r>
            <a:br>
              <a:rPr lang="es-ES" sz="3200" dirty="0"/>
            </a:br>
            <a:r>
              <a:rPr lang="es-ES" sz="3200" dirty="0"/>
              <a:t>LABERINTO DE HORTA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43808" y="5003322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246919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Laberinto de Horta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Posiblemente, es el parque más hermoso de Barcelona. Sus jardines, su estructura y su arquitectura le convierten en el lugar ideal para perderse. Además del famoso laberinto, el parque contiene otras pequeñas delicias para la vista, la reflexión o el descanso. Encontramos los jardines de los Bojes, que muestra el arte topiario (que forma figuras); el Doméstico, que contiene una plantación de camelias; el de los Musgos; el Pequeño Laberinto; o el Romántico, que cierra significativamente su recinto con un falso cementerio. Destaca también el canal romántico, al final del cual se encuentra la isla del Amor.</a:t>
            </a:r>
          </a:p>
        </p:txBody>
      </p:sp>
    </p:spTree>
    <p:extLst>
      <p:ext uri="{BB962C8B-B14F-4D97-AF65-F5344CB8AC3E}">
        <p14:creationId xmlns:p14="http://schemas.microsoft.com/office/powerpoint/2010/main" val="401550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476672"/>
            <a:ext cx="7198568" cy="5619328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Parque del Laberinto está distribuido en tres niveles o, mejor dicho, terrazas escalonadas. </a:t>
            </a:r>
          </a:p>
          <a:p>
            <a:r>
              <a:rPr lang="es-ES" sz="2400" dirty="0"/>
              <a:t>En la parte superior se encuentra una alberca que recoge el agua para el riego. </a:t>
            </a:r>
          </a:p>
          <a:p>
            <a:r>
              <a:rPr lang="es-ES" sz="2400" dirty="0"/>
              <a:t>En la zona intermedia se encuentran los templetes con cúpulas sostenidas por columnas toscanas. </a:t>
            </a:r>
          </a:p>
          <a:p>
            <a:r>
              <a:rPr lang="es-ES" sz="2400" dirty="0"/>
              <a:t>Y en la parte inferior está el laberinto, la pieza central de la iconografía del recinto</a:t>
            </a:r>
            <a:r>
              <a:rPr lang="es-ES" dirty="0"/>
              <a:t>.</a:t>
            </a:r>
          </a:p>
          <a:p>
            <a:r>
              <a:rPr lang="es-ES" sz="2400" dirty="0"/>
              <a:t>Arte y arquitectura </a:t>
            </a:r>
          </a:p>
          <a:p>
            <a:r>
              <a:rPr lang="es-ES" sz="2400" dirty="0"/>
              <a:t>En el interior del Laberinto se encuentra una estatua de Eros que representa el amor juguetón y despreocupado. Destacan los templetes clásicos y simétricos consagrados a Danae y Ariadna.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242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260648"/>
            <a:ext cx="7342584" cy="5835352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 También cabe destacar el pabellón neoclásico, una construcción elegante y austera de estructura rectangular donde se celebraban las veladas sociales. </a:t>
            </a:r>
          </a:p>
          <a:p>
            <a:r>
              <a:rPr lang="es-ES" sz="2400" dirty="0"/>
              <a:t>Está presidido, juntamente con la alberca, por una escultura de la ninfa Egeria.</a:t>
            </a:r>
          </a:p>
          <a:p>
            <a:r>
              <a:rPr lang="es-ES" sz="2400" dirty="0"/>
              <a:t>El parque ocupa los terrenos de una finca del marqués de Llupià, de Poal y de Alfarràs, un hombre muy ilustre que encargó la obra al italiano Domenico Bagutti, que trabajó allí hasta 1808. </a:t>
            </a:r>
          </a:p>
          <a:p>
            <a:r>
              <a:rPr lang="es-ES" sz="2400" dirty="0"/>
              <a:t>El jardinero francés Delvalet fue el responsable de las plantaciones y un maestro de obras catalán, Jaume Valls, supervisó los trabajos. </a:t>
            </a:r>
          </a:p>
          <a:p>
            <a:r>
              <a:rPr lang="es-ES" sz="2400" dirty="0"/>
              <a:t>La familia Desvalls mantuvo la propiedad de la finca hasta los años 70, cuando pasó a manos del Ayuntamiento.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285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548680"/>
            <a:ext cx="7342584" cy="630932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 En 1971 se inauguró como parque público. En 1994 se realizó una amplia restauración que transformó su concepción en la categoría de jardín museo.</a:t>
            </a:r>
          </a:p>
          <a:p>
            <a:r>
              <a:rPr lang="es-ES" sz="2400" dirty="0"/>
              <a:t>Hay una gran variedad de árboles de los que muchos están catalogados. Pueden encontrarse encinas (Quercus ilex), eucaliptos (Eucalytus globulus) y madroños (Arbutus unedo), entre muchos otros.</a:t>
            </a:r>
          </a:p>
          <a:p>
            <a:r>
              <a:rPr lang="es-ES" sz="2400" dirty="0"/>
              <a:t> Destaca el grupo de agapantos (Agapanthus umbellatus), la denominada flor del amor, que, con su floración azul, llena de color el Jardín Romántico.</a:t>
            </a:r>
          </a:p>
          <a:p>
            <a:r>
              <a:rPr lang="es-ES" sz="2400" dirty="0"/>
              <a:t> Las camelias (Camellia sp) ponen el color en el Jardín Doméstico y los ciclámenes rojos (Cyclamen sp), dan la nota de color a la entrada del parque.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6253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6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C:\Documents and Settings\JOSE MARIA\Desktop\Nueva carpeta\Laberint_d´Horta_Barcelona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5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89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59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74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9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JOSE MARIA\Desktop\Nueva carpeta\Laberinto_Horta_16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28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JOSE MARIA\Desktop\Nueva carpeta\Laberinto_Horta_15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729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JOSE MARIA\Desktop\Nueva carpeta\Laberinto_Horta_09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439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JOSE MARIA\Desktop\Nueva carpeta\Laberinto_Horta_07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251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94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55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56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65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9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6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47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02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15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069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64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8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01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JOSE MARIA\Desktop\Nueva carpeta\Laberinto_Horta_06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472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JOSE MARIA\Desktop\Nueva carpeta\Laberinto_Horta_05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C:\Documents and Settings\JOSE MARIA\Desktop\Nueva carpeta\Laberint_d´Horta_Barcelona_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4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903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JOSE MARIA\Desktop\Nueva carpeta\Laberinto_Horta_04_J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441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C:\Documents and Settings\JOSE MARIA\Desktop\Nueva carpeta\Laberinto.-x-Nimfa_EgERIA_al_Parc_del_Laberint_d%27Hor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430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JOSE MARIA\Desktop\Nueva carpeta\Laberint_dHorta.-Barcelo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466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JOSE MARIA\Desktop\Nueva carpeta\Laberint_d´Horta_Barcelona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C:\Documents and Settings\JOSE MARIA\Desktop\Nueva carpeta\Laberint_d´Horta_-_Barcelona.-RELIEVE DE ECH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479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JOSE MARIA\Desktop\Nueva carpeta\Laberint_d´Horta_Barcelona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4116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JOSE MARIA\Desktop\Nueva carpeta\Laberint_d´Horta_Barcelona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993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C:\Documents and Settings\JOSE MARIA\Desktop\Nueva carpeta\Laberint_d´Horta_-_Barcelona.-Er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5" descr="C:\Documents and Settings\JOSE MARIA\Desktop\Nueva carpeta\Laberint_d´Horta_-_Barcelona.-Dana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7555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C:\Documents and Settings\JOSE MARIA\Desktop\Nueva carpeta\Laberint_D´Horta_-_Barcelona.-ARIADNE Y THESE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C:\Documents and Settings\JOSE MARIA\Desktop\Nueva carpeta\Laberint_d´Horta_-_Barcelona.-Ariad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153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C:\Documents and Settings\JOSE MARIA\Desktop\Nueva carpeta\Laberint_d´Horta_-_Barcelo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626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JOSE MARIA\Desktop\Nueva carpeta\Laberint_d´Horta_-_Barcelona.-Poseid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8215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JOSE MARIA\Desktop\Nueva carpeta\Laberint_d Horta.-Falso cementer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093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JOSE MARIA\Desktop\Nueva carpeta\Laberint d´Horta_Barcelona_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810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804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05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105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33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457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871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244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056"/>
            <a:ext cx="9144000" cy="69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085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149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3668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113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449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822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02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15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268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07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7863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59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710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"/>
            <a:ext cx="9144000" cy="685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769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4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732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133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54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981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079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716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723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679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628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109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543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581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047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639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491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569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067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315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696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002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6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339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7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480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33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5859" r="4343" b="10302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336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620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67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880</Words>
  <Application>Microsoft Office PowerPoint</Application>
  <PresentationFormat>Presentación en pantalla (4:3)</PresentationFormat>
  <Paragraphs>191</Paragraphs>
  <Slides>90</Slides>
  <Notes>85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90</vt:i4>
      </vt:variant>
    </vt:vector>
  </HeadingPairs>
  <TitlesOfParts>
    <vt:vector size="96" baseType="lpstr"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JARDINES.-ESPAÑA.-BARCELONA LABERINTO DE HORTA</vt:lpstr>
      <vt:lpstr>Laberinto de Horta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2013-09-12T03:39:00Z</dcterms:created>
  <dcterms:modified xsi:type="dcterms:W3CDTF">2018-03-10T11:36:14Z</dcterms:modified>
</cp:coreProperties>
</file>