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9" r:id="rId49"/>
    <p:sldId id="303" r:id="rId50"/>
    <p:sldId id="304" r:id="rId51"/>
    <p:sldId id="305" r:id="rId52"/>
    <p:sldId id="306" r:id="rId53"/>
    <p:sldId id="307" r:id="rId54"/>
    <p:sldId id="308"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5C6FE9-3AC9-4328-A023-866684E8044E}"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23D11E-7DEE-4AA5-98E7-8080E548E7D9}" type="slidenum">
              <a:rPr lang="es-ES" smtClean="0"/>
              <a:t>‹Nº›</a:t>
            </a:fld>
            <a:endParaRPr lang="es-ES" dirty="0"/>
          </a:p>
        </p:txBody>
      </p:sp>
    </p:spTree>
    <p:extLst>
      <p:ext uri="{BB962C8B-B14F-4D97-AF65-F5344CB8AC3E}">
        <p14:creationId xmlns:p14="http://schemas.microsoft.com/office/powerpoint/2010/main" val="1582130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Mirador de l´Alcalde</a:t>
            </a:r>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920942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Mirador de l´Alcalde</a:t>
            </a:r>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667199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Mirador de l´Alcalde</a:t>
            </a:r>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948126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Montjuich.-Mirador del Alcalde</a:t>
            </a:r>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176861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Petra Kelly</a:t>
            </a:r>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1624599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Petra Kelly</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904760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Vivers Tres Pins</a:t>
            </a:r>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1263999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Vivers Tres Pins</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252372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Vivers Tres Pins</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3559641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Mossen Costa i Llobera.-</a:t>
            </a:r>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000533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Mossen Costa i Llobera.-</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569829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Mossen Costa i Llobera.-</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600065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Mossen Costa i Llobera.-</a:t>
            </a:r>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622766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Mossen Costa i Llobera.-</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0918796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Mossen Costa i Llobera.-</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50177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Mossen Costa i Llobera.-</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466686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Mossen Costa i Llobera.-Brahea glauca</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1235519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Mossen Costa i Llobera.-</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886823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Mossen Costa i Llobera.-</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7938055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Mossen Costa i Llobera.-</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5269325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Mossen Costa i Llobera.-</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3584341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Mossen Costa i Llobera.-</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834175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Poblenou</a:t>
            </a:r>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0845328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Poblenou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4809848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Poblenou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778834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Poblenou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9050757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Poblenou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4990609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Poblenou</a:t>
            </a:r>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5049047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42487435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Poble Nou</a:t>
            </a:r>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6350210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a:t>
            </a:r>
            <a:r>
              <a:rPr lang="es-ES" baseline="0" dirty="0"/>
              <a:t> del Centre del Poble Nou</a:t>
            </a:r>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0804945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9033706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9175679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5413200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5727826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0419202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5634493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Nou.-Plaça de la Sardana</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4131036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6410324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5727746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40711151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Nou.-Nidos</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4246112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010258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2118928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22668072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19946422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313243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6650288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2142495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7953670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0181742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6370227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4059484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42919387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692452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27948948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15475574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1844954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40522918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6305429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190501265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1545745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18236646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9562873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42774008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13656578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del Centre del Poble Nou</a:t>
            </a:r>
          </a:p>
          <a:p>
            <a:endParaRPr lang="es-ES" dirty="0"/>
          </a:p>
          <a:p>
            <a:r>
              <a:rPr lang="es-ES" dirty="0"/>
              <a:t>Parc del Centre del Poble Nou</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498FB1D-60F8-4BD3-8016-C2C1050FD743}"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943924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3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3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6.jpg"/><Relationship Id="rId4" Type="http://schemas.openxmlformats.org/officeDocument/2006/relationships/image" Target="../media/image1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 Id="rId5" Type="http://schemas.openxmlformats.org/officeDocument/2006/relationships/image" Target="../media/image35.jpg"/><Relationship Id="rId4" Type="http://schemas.openxmlformats.org/officeDocument/2006/relationships/image" Target="../media/image34.jpg"/></Relationships>
</file>

<file path=ppt/slides/_rels/slide5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 Id="rId5" Type="http://schemas.openxmlformats.org/officeDocument/2006/relationships/image" Target="../media/image49.jpg"/><Relationship Id="rId4" Type="http://schemas.openxmlformats.org/officeDocument/2006/relationships/image" Target="../media/image48.jpg"/></Relationships>
</file>

<file path=ppt/slides/_rels/slide7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7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86.JPG"/></Relationships>
</file>

<file path=ppt/slides/_rels/slide11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93.JPG"/></Relationships>
</file>

<file path=ppt/slides/_rels/slide12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67744" y="404664"/>
            <a:ext cx="6172200" cy="3600400"/>
          </a:xfrm>
        </p:spPr>
        <p:txBody>
          <a:bodyPr>
            <a:normAutofit fontScale="90000"/>
          </a:bodyPr>
          <a:lstStyle/>
          <a:p>
            <a:r>
              <a:rPr lang="es-ES" dirty="0"/>
              <a:t>EUROPA.-LA VUELTA AL MUNDO EN 885 JARDINES.-ESPAÑA.-BARCELONA.-Mirador del Alcalde.-Jardins de Petra Kelly .-Parc de la Primavera .-Costa i Llobera .-Poblenou.-Central Poblenou</a:t>
            </a:r>
          </a:p>
        </p:txBody>
      </p:sp>
      <p:sp>
        <p:nvSpPr>
          <p:cNvPr id="3" name="2 Subtítulo"/>
          <p:cNvSpPr>
            <a:spLocks noGrp="1"/>
          </p:cNvSpPr>
          <p:nvPr>
            <p:ph type="subTitle" idx="1"/>
          </p:nvPr>
        </p:nvSpPr>
        <p:spPr>
          <a:xfrm>
            <a:off x="2987824" y="5003322"/>
            <a:ext cx="4464496"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del Mirador de Alcalde </a:t>
            </a:r>
          </a:p>
        </p:txBody>
      </p:sp>
      <p:sp>
        <p:nvSpPr>
          <p:cNvPr id="3" name="2 Marcador de contenido"/>
          <p:cNvSpPr>
            <a:spLocks noGrp="1"/>
          </p:cNvSpPr>
          <p:nvPr>
            <p:ph sz="quarter" idx="1"/>
          </p:nvPr>
        </p:nvSpPr>
        <p:spPr>
          <a:xfrm>
            <a:off x="457200" y="1916832"/>
            <a:ext cx="7467600" cy="4557120"/>
          </a:xfrm>
        </p:spPr>
        <p:txBody>
          <a:bodyPr/>
          <a:lstStyle/>
          <a:p>
            <a:r>
              <a:rPr lang="es-ES" dirty="0"/>
              <a:t>Muy por encima de la ciudad de Barcelona, ​​en las inmediaciones del Castillo de Montjuïc, coloque los jardines del Mirador del Alcalde, literalmente, "la perspectiva de la Alcaldía". </a:t>
            </a:r>
          </a:p>
          <a:p>
            <a:r>
              <a:rPr lang="es-ES" dirty="0"/>
              <a:t>Concebido e inaugurado en 1969 por el entonces alcalde de Barcelona, ​​Josep María de Porcioles, este proyecto transmite algo de la megalomanía y el carácter controvertido de este hincha Franco que luchó con uñas y dientes para que el espíritu independiente de su ciudad. </a:t>
            </a:r>
          </a:p>
          <a:p>
            <a:endParaRPr lang="es-ES" dirty="0"/>
          </a:p>
        </p:txBody>
      </p:sp>
    </p:spTree>
    <p:extLst>
      <p:ext uri="{BB962C8B-B14F-4D97-AF65-F5344CB8AC3E}">
        <p14:creationId xmlns:p14="http://schemas.microsoft.com/office/powerpoint/2010/main" val="2119860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proyecto en sí es una pequeña obra maestra de Diseño Europeo del Paisaje. </a:t>
            </a:r>
          </a:p>
          <a:p>
            <a:r>
              <a:rPr lang="es-ES" dirty="0"/>
              <a:t>El desarrollo de la propuesta era un proceso verdaderamente multidisciplinario.</a:t>
            </a:r>
          </a:p>
          <a:p>
            <a:r>
              <a:rPr lang="es-ES" dirty="0"/>
              <a:t> El proyecto de paisaje fue dirigido y desarrollado por el arquitecto Joaquim Casamor i Espona y el experto horticultor y técnico botánico Joan  Pañella i Bonastre. </a:t>
            </a:r>
          </a:p>
          <a:p>
            <a:r>
              <a:rPr lang="es-ES" dirty="0"/>
              <a:t>Las fuentes biomórficas en el corazón del régimen fueron diseñados por el ingeniero Carles  Buigas , pionero en el uso de la luz y el agua en el diseño del paisaje, creador de la Fuente Mágica de Montjuïc del 1929. </a:t>
            </a:r>
          </a:p>
          <a:p>
            <a:endParaRPr lang="es-ES" dirty="0"/>
          </a:p>
        </p:txBody>
      </p:sp>
    </p:spTree>
    <p:extLst>
      <p:ext uri="{BB962C8B-B14F-4D97-AF65-F5344CB8AC3E}">
        <p14:creationId xmlns:p14="http://schemas.microsoft.com/office/powerpoint/2010/main" val="2982995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Aún más sorprendente es la calidad del plan de pavimentación, en sí una obra de arte por derecho propio.</a:t>
            </a:r>
          </a:p>
          <a:p>
            <a:r>
              <a:rPr lang="es-ES" dirty="0"/>
              <a:t> Concebido y ejecutado por los artistas Joan Josep Tharrats, este pavimento es una versión moderna del clásico mosaico realizado con materiales reciclados tales como botellas, ruedas dentadas, adoquines, ladrillos y piezas de maquinaria. </a:t>
            </a:r>
          </a:p>
          <a:p>
            <a:r>
              <a:rPr lang="es-ES" dirty="0"/>
              <a:t>La construcción del Mirador anunciaba el paso de montaña de espacio puesto militar en entorno urbano destinado a los ciudadanos de Barcelona. </a:t>
            </a:r>
          </a:p>
          <a:p>
            <a:r>
              <a:rPr lang="es-ES" dirty="0"/>
              <a:t>El proyecto fue pensado claramente como una afirmación de la vida urbana y el civismo en una montaña que había sido utilizado principalmente para vigilar a sus habitantes rebeldes durante siglos. </a:t>
            </a:r>
          </a:p>
        </p:txBody>
      </p:sp>
    </p:spTree>
    <p:extLst>
      <p:ext uri="{BB962C8B-B14F-4D97-AF65-F5344CB8AC3E}">
        <p14:creationId xmlns:p14="http://schemas.microsoft.com/office/powerpoint/2010/main" val="3958486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jardín, situado en la montaña de Montjuïc, muy próximo al castillo que corona la cima, hace honor a su nombre por la excepcional panorámica de Barcelona que desde él se contempla. </a:t>
            </a:r>
          </a:p>
          <a:p>
            <a:r>
              <a:rPr lang="es-ES" dirty="0"/>
              <a:t>Esta es, posiblemente, la característica más destacada de este lugar tranquilo, luminoso y soleado, junto con el mosaico que pavimenta la mayor parte de su espacio. </a:t>
            </a:r>
          </a:p>
          <a:p>
            <a:r>
              <a:rPr lang="es-ES" dirty="0"/>
              <a:t>Aprovechando la fuerte pendiente de la montaña en la que se sitúa, el Mirador del Alcalde, el espacio se distribuye en una serie de terrazas a diferentes niveles, conectadas entre sí por tramos de escaleras y parterres de suaves pendientes, y separadas por un pavimento que forma parte del Patrimonio Artístico de Barcelona.</a:t>
            </a:r>
          </a:p>
          <a:p>
            <a:endParaRPr lang="es-ES" dirty="0"/>
          </a:p>
        </p:txBody>
      </p:sp>
    </p:spTree>
    <p:extLst>
      <p:ext uri="{BB962C8B-B14F-4D97-AF65-F5344CB8AC3E}">
        <p14:creationId xmlns:p14="http://schemas.microsoft.com/office/powerpoint/2010/main" val="3454879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fontScale="92500"/>
          </a:bodyPr>
          <a:lstStyle/>
          <a:p>
            <a:r>
              <a:rPr lang="es-ES" dirty="0"/>
              <a:t>Desde el estanque, situado en el centro del parque, que distribuye a su alrededor los diferentes elementos que componen el espacio -caminos, parterres, vegetación y zonas de reposo-, una fuente ornamental vierte sus aguas en pequeñas plataformas que configuran una cascada que cae en un estanque inferior, donde, a su vez, se sitúa otra fuente de carácter ornamental. </a:t>
            </a:r>
          </a:p>
          <a:p>
            <a:r>
              <a:rPr lang="es-ES" b="1" dirty="0"/>
              <a:t>Cuatro niveles </a:t>
            </a:r>
          </a:p>
          <a:p>
            <a:r>
              <a:rPr lang="es-ES" dirty="0"/>
              <a:t>Si realizamos el recorrido de subida, la entrada nos da acceso al primer nivel del parque. Desde este lugar podemos contemplar la ciudad a nuestros pies, con el mar de fondo. </a:t>
            </a:r>
          </a:p>
          <a:p>
            <a:r>
              <a:rPr lang="es-ES" dirty="0"/>
              <a:t>Caminando hacia arriba llegamos al segundo nivel, donde se emplaza el estanque que recoge el agua de la cascada que llega desde el estanque situado en el tercer nivel.</a:t>
            </a:r>
          </a:p>
        </p:txBody>
      </p:sp>
    </p:spTree>
    <p:extLst>
      <p:ext uri="{BB962C8B-B14F-4D97-AF65-F5344CB8AC3E}">
        <p14:creationId xmlns:p14="http://schemas.microsoft.com/office/powerpoint/2010/main" val="2307699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En el cuarto nivel, en la zona más alta, el Mirador del Alcalde finaliza en una pequeña plaza.</a:t>
            </a:r>
          </a:p>
          <a:p>
            <a:r>
              <a:rPr lang="es-ES" dirty="0"/>
              <a:t>A la vez que los diferentes niveles del parque permanecen conectados mediante tramos de escaleras de piedra, en algunos parterres de césped -la mayoría de grandes dimensiones- se disponen pequeños caminos que convierten a este parque en un espacio totalmente accesible, haciendo posible su recorrido sin tener que superar ningún escalón. </a:t>
            </a:r>
          </a:p>
          <a:p>
            <a:r>
              <a:rPr lang="es-ES" b="1" dirty="0"/>
              <a:t>El Passeig dels Cims </a:t>
            </a:r>
          </a:p>
          <a:p>
            <a:r>
              <a:rPr lang="es-ES" dirty="0"/>
              <a:t>El Mirador del Alcalde forma parte del Passeig dels Cims, un proyecto paisajístico de ordenación continua de las cotas altas de Montjuïc, desde Miramar hasta la Calle del Foc.</a:t>
            </a:r>
          </a:p>
          <a:p>
            <a:r>
              <a:rPr lang="es-ES" dirty="0"/>
              <a:t>Esta ordenación se hace evidente en el Mirador del Alcalde. </a:t>
            </a:r>
          </a:p>
        </p:txBody>
      </p:sp>
    </p:spTree>
    <p:extLst>
      <p:ext uri="{BB962C8B-B14F-4D97-AF65-F5344CB8AC3E}">
        <p14:creationId xmlns:p14="http://schemas.microsoft.com/office/powerpoint/2010/main" val="3400114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De esta forma, la entrada que hay en el primer nivel enlaza con la gran explanada que se abre en la parte superior de los Jardines de Joan Brossa y, asimismo, al lado de la entrada que permite acceder directamente al tercer nivel del Mirador del Alcalde, se encuentra una de las estaciones del teleférico que sube hasta el Castillo de Montjuïc.</a:t>
            </a:r>
          </a:p>
          <a:p>
            <a:r>
              <a:rPr lang="es-ES" b="1" dirty="0"/>
              <a:t>Vegetación </a:t>
            </a:r>
          </a:p>
          <a:p>
            <a:r>
              <a:rPr lang="es-ES" dirty="0"/>
              <a:t>Además de los grandes parterres de césped, dos detalles más nos llaman la atención en el Mirador del Alcalde: el gran pinar -sobre todo de pino blanco (Pinus halepensis)- situado a la derecha del jardín y las palmeras. así como la presencia de una gran cantidad de palmitos (Chamaerops humilis), algunos de gran tamaño y también washingtonias (Washinsgtonia robusta) y palmeras de Canarias (Phoenix canariensis). </a:t>
            </a:r>
          </a:p>
          <a:p>
            <a:endParaRPr lang="es-ES" dirty="0"/>
          </a:p>
        </p:txBody>
      </p:sp>
    </p:spTree>
    <p:extLst>
      <p:ext uri="{BB962C8B-B14F-4D97-AF65-F5344CB8AC3E}">
        <p14:creationId xmlns:p14="http://schemas.microsoft.com/office/powerpoint/2010/main" val="1266863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En el jardín también destacan las cicas (Cycas revoluta) de grandes dimensiones.</a:t>
            </a:r>
          </a:p>
          <a:p>
            <a:r>
              <a:rPr lang="es-ES" b="1" dirty="0"/>
              <a:t>Arte y arquitectura </a:t>
            </a:r>
          </a:p>
          <a:p>
            <a:r>
              <a:rPr lang="es-ES" dirty="0"/>
              <a:t>Por su gran valor artístico, el pavimento del Mirador del Alcalde forma parte del Catálogo del Patrimonio Artístico Municipal. Se trata de un mosaico de 420 m² diseñado por Joan Josep Tharrats. </a:t>
            </a:r>
          </a:p>
          <a:p>
            <a:r>
              <a:rPr lang="es-ES" dirty="0"/>
              <a:t>En su realización se utilizaron materiales tan diversos y originales como cantos rodados, adoquines, ladrillos, baldosas colocadas de canto, fondos de botella, piezas de hormigón, diversas piezas de hierro (cadenas, ruedas dentadas, filamentos, tornillos y tuercas, planchas... procedentes de maquinarias desmanteladas) o fragmentos de tapas de registros de los servicios urbanos del subsuelo, entre otros.</a:t>
            </a:r>
          </a:p>
          <a:p>
            <a:endParaRPr lang="es-ES" dirty="0"/>
          </a:p>
          <a:p>
            <a:endParaRPr lang="es-ES" dirty="0"/>
          </a:p>
        </p:txBody>
      </p:sp>
    </p:spTree>
    <p:extLst>
      <p:ext uri="{BB962C8B-B14F-4D97-AF65-F5344CB8AC3E}">
        <p14:creationId xmlns:p14="http://schemas.microsoft.com/office/powerpoint/2010/main" val="1476354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b="1" dirty="0"/>
              <a:t>Historia </a:t>
            </a:r>
          </a:p>
          <a:p>
            <a:r>
              <a:rPr lang="es-ES" dirty="0"/>
              <a:t>En el año 1960, el general Franco cedió a la ciudad el Castillo de Montjuïc, con la condición de ubicar, entre otras instalaciones, un museo militar. Este hecho, además de requerir la adecuación de la fortaleza para nuevos usos, estimuló y supuso, de hecho, la urbanización y el ajardinamiento de los alrededores del monumento y del Área de Miramar. </a:t>
            </a:r>
          </a:p>
          <a:p>
            <a:r>
              <a:rPr lang="es-ES" dirty="0"/>
              <a:t>Las obras se iniciaron en 1962 y se ejecutaron en diversas etapas hasta el año 1969, año de su inauguración durante la etapa de José María de Porcioles como alcalde. </a:t>
            </a:r>
          </a:p>
          <a:p>
            <a:r>
              <a:rPr lang="es-ES" dirty="0"/>
              <a:t>El propio alcalde Porcioles encargó el diseño de la fuente que se levanta en el centro del parque al autor de la Fuente Mágica, Carles Buigas.</a:t>
            </a:r>
          </a:p>
          <a:p>
            <a:endParaRPr lang="es-ES" dirty="0"/>
          </a:p>
        </p:txBody>
      </p:sp>
    </p:spTree>
    <p:extLst>
      <p:ext uri="{BB962C8B-B14F-4D97-AF65-F5344CB8AC3E}">
        <p14:creationId xmlns:p14="http://schemas.microsoft.com/office/powerpoint/2010/main" val="1391701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9030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7397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135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2631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3966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3716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de Petra Kelly </a:t>
            </a:r>
          </a:p>
        </p:txBody>
      </p:sp>
      <p:sp>
        <p:nvSpPr>
          <p:cNvPr id="3" name="2 Marcador de contenido"/>
          <p:cNvSpPr>
            <a:spLocks noGrp="1"/>
          </p:cNvSpPr>
          <p:nvPr>
            <p:ph sz="quarter" idx="1"/>
          </p:nvPr>
        </p:nvSpPr>
        <p:spPr>
          <a:xfrm>
            <a:off x="457200" y="1916832"/>
            <a:ext cx="7467600" cy="4557120"/>
          </a:xfrm>
        </p:spPr>
        <p:txBody>
          <a:bodyPr/>
          <a:lstStyle/>
          <a:p>
            <a:r>
              <a:rPr lang="es-ES" dirty="0"/>
              <a:t>Este jardín memorial minutos goza de una de las más extrañas configuraciones en Barcelona: está ubicado en medio de un Vivero de trabajo municipal.</a:t>
            </a:r>
          </a:p>
          <a:p>
            <a:r>
              <a:rPr lang="es-ES" dirty="0"/>
              <a:t> Se accede a través de una puerta de acceso vehicular ubicado en Montjuïc y debe seguir un sinuoso camino que conduce a través de varias terrazas dedicadas a la celebración de los materiales de siembra, listo para su uso por el Departamento de parques y jardines.</a:t>
            </a:r>
          </a:p>
        </p:txBody>
      </p:sp>
    </p:spTree>
    <p:extLst>
      <p:ext uri="{BB962C8B-B14F-4D97-AF65-F5344CB8AC3E}">
        <p14:creationId xmlns:p14="http://schemas.microsoft.com/office/powerpoint/2010/main" val="599857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 varias terrazas arriba desde la entrada, hay una pequeña franja llena de detalles: en frente de un árbol de cerezo -arbol favorito de Petra Kelly  hay una pequeña esfera de terracota con una figura femenina colocado aquí en el Día de la Tierra en 1993, en homenaje al ecologista alemán. </a:t>
            </a:r>
          </a:p>
          <a:p>
            <a:r>
              <a:rPr lang="es-ES" dirty="0"/>
              <a:t>También hay un pequeño monumento de piedra dedicado a Joseph Beuys, justo al lado de uno de los árboles más valiosos en el cuarto de los niños, debido a su antigüedad y rareza: un Honey-mirto Melaleuca nesophila casi 500 años de antigüedad. </a:t>
            </a:r>
          </a:p>
          <a:p>
            <a:r>
              <a:rPr lang="es-ES" dirty="0"/>
              <a:t>El vivero es un diseño contemporáneo a partir de 1989 por el Batlle arquitectos Enric y Joan Roig y fue concebido como una extensión de un vivero plantas mayores, del Viver Tres Pins. </a:t>
            </a:r>
          </a:p>
          <a:p>
            <a:endParaRPr lang="es-ES" dirty="0"/>
          </a:p>
        </p:txBody>
      </p:sp>
    </p:spTree>
    <p:extLst>
      <p:ext uri="{BB962C8B-B14F-4D97-AF65-F5344CB8AC3E}">
        <p14:creationId xmlns:p14="http://schemas.microsoft.com/office/powerpoint/2010/main" val="2291931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548680"/>
            <a:ext cx="7467600" cy="4873752"/>
          </a:xfrm>
        </p:spPr>
        <p:txBody>
          <a:bodyPr/>
          <a:lstStyle/>
          <a:p>
            <a:r>
              <a:rPr lang="es-ES" dirty="0"/>
              <a:t> Construido para abastecer a la ciudad de Barcelona con el material de plantación para la Exposición Universal de 1929, ahora es el último que queda de su tipo en la ciudad. </a:t>
            </a:r>
          </a:p>
        </p:txBody>
      </p:sp>
    </p:spTree>
    <p:extLst>
      <p:ext uri="{BB962C8B-B14F-4D97-AF65-F5344CB8AC3E}">
        <p14:creationId xmlns:p14="http://schemas.microsoft.com/office/powerpoint/2010/main" val="3374644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Vivero Tres Pins</a:t>
            </a:r>
          </a:p>
        </p:txBody>
      </p:sp>
      <p:sp>
        <p:nvSpPr>
          <p:cNvPr id="3" name="2 Marcador de contenido"/>
          <p:cNvSpPr>
            <a:spLocks noGrp="1"/>
          </p:cNvSpPr>
          <p:nvPr>
            <p:ph sz="quarter" idx="1"/>
          </p:nvPr>
        </p:nvSpPr>
        <p:spPr/>
        <p:txBody>
          <a:bodyPr>
            <a:normAutofit lnSpcReduction="10000"/>
          </a:bodyPr>
          <a:lstStyle/>
          <a:p>
            <a:r>
              <a:rPr lang="es-ES" dirty="0"/>
              <a:t>El Vivero Tres Pins supone un espacio verde poco común y de una belleza insospechada y sorprendente para aquellos que no lo han visitado. Recorrerlo permite conocer el lugar del que proceden, desde hace casi un siglo, las plantas que ajardinan los espacios verdes de Barcelona y descubrir que un vivero puede ser, a su vez, un jardín verdaderamente hermoso. </a:t>
            </a:r>
          </a:p>
          <a:p>
            <a:r>
              <a:rPr lang="es-ES" dirty="0"/>
              <a:t>El Vivero Tres Pins se encuentra situado en la vertiente noroeste de la parte alta de la montaña de Montjuïc, en un lugar donde el terreno se ha aprovechado para formar terrazas y taludes que se dedican a la reproducción y conservación de plantas destinadas a los jardines de Barcelona.</a:t>
            </a:r>
          </a:p>
          <a:p>
            <a:endParaRPr lang="es-ES" dirty="0"/>
          </a:p>
        </p:txBody>
      </p:sp>
    </p:spTree>
    <p:extLst>
      <p:ext uri="{BB962C8B-B14F-4D97-AF65-F5344CB8AC3E}">
        <p14:creationId xmlns:p14="http://schemas.microsoft.com/office/powerpoint/2010/main" val="1533761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En la parte más antigua del vivero se levantan invernaderos, umbráculos y espacios dedicados a los procesos de enmacetado, mientras que en la parte nueva se hallan grandes terrazas donde se acumulan las plantas, así como parcelas dedicadas a la experimentación. La búsqueda de especies de césped con bajas necesidades hídricas y de variedades de rosales que se adapten bien a las condiciones de la ciudad representan dos ejemplos de esta actividad.</a:t>
            </a:r>
          </a:p>
          <a:p>
            <a:r>
              <a:rPr lang="es-ES" dirty="0"/>
              <a:t>En el Vivero Tres Pins se producen anualmente alrededor de unas 225.000 plantas arbustivas y vivaces a partir de esquejes y semillas, como es el caso de los pitosporos, crápulas, hiedras, esparragueras y ligustros, entre otras especies. También hay dos túneles: uno destinado a la producción de plantas y otro destinado a guardar excedentes</a:t>
            </a:r>
          </a:p>
          <a:p>
            <a:endParaRPr lang="es-ES" dirty="0"/>
          </a:p>
        </p:txBody>
      </p:sp>
    </p:spTree>
    <p:extLst>
      <p:ext uri="{BB962C8B-B14F-4D97-AF65-F5344CB8AC3E}">
        <p14:creationId xmlns:p14="http://schemas.microsoft.com/office/powerpoint/2010/main" val="1664598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b="1" dirty="0"/>
              <a:t>Un vivero-jardín </a:t>
            </a:r>
          </a:p>
          <a:p>
            <a:r>
              <a:rPr lang="es-ES" dirty="0"/>
              <a:t>Si la parte más antigua del Vivero Tres Pins aún conserva el encanto de los viveros repletos de plantas y de los lavaderos para el riego, propios de la primera mitad del siglo XX, la parte nueva, mucho más extensa, asume una estructura regular y ordenada que asciende por la montaña. Parece un jardín.</a:t>
            </a:r>
          </a:p>
          <a:p>
            <a:r>
              <a:rPr lang="es-ES" dirty="0"/>
              <a:t>Una ancha carretera serpentea entre las sucesivas y extensas terrazas de almacenamiento de plantas, cuya estructura se asienta sobre taludes cubiertos de césped donde crecen árboles de especies muy variadas. </a:t>
            </a:r>
          </a:p>
        </p:txBody>
      </p:sp>
    </p:spTree>
    <p:extLst>
      <p:ext uri="{BB962C8B-B14F-4D97-AF65-F5344CB8AC3E}">
        <p14:creationId xmlns:p14="http://schemas.microsoft.com/office/powerpoint/2010/main" val="1122356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Los árboles de los taludes y las macetas con plantas que pueblan las terrazas -sobre todo cuando se trata de flores-, ofrecen al visitante un espectáculo colorista y muy vivo, enormemente vistoso. </a:t>
            </a:r>
          </a:p>
          <a:p>
            <a:r>
              <a:rPr lang="es-ES" b="1" dirty="0"/>
              <a:t>El jardín de Petra Kelli </a:t>
            </a:r>
          </a:p>
          <a:p>
            <a:r>
              <a:rPr lang="es-ES" dirty="0"/>
              <a:t>Aproximadamente hacia la mitad de la parte nueva del vivero, se hay una pequeña zona junto al camino, plena de significado. Se denomina el Jardín de Petra Kelly, en homenaje a esta ecologista alemana, que fue una de las fundadoras, en 1979, del partido de los verdes. Subiendo, en la parte derecha, se encuentra una pequeña bola de terracota abrazada por una figura femenina, de la misma forma que Petra Kelly abrazó la causa de la Tierra. </a:t>
            </a:r>
          </a:p>
          <a:p>
            <a:endParaRPr lang="es-ES" dirty="0"/>
          </a:p>
        </p:txBody>
      </p:sp>
    </p:spTree>
    <p:extLst>
      <p:ext uri="{BB962C8B-B14F-4D97-AF65-F5344CB8AC3E}">
        <p14:creationId xmlns:p14="http://schemas.microsoft.com/office/powerpoint/2010/main" val="1311114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pPr marL="365760" lvl="1" indent="0">
              <a:buNone/>
            </a:pPr>
            <a:r>
              <a:rPr lang="es-ES" sz="2400" dirty="0"/>
              <a:t>Fue colocada en este lugar el Día de la Tierra de 1993, y tras ella se plantó el árbol preferido de Kelly: un cerezo.</a:t>
            </a:r>
          </a:p>
          <a:p>
            <a:r>
              <a:rPr lang="es-ES" b="1" dirty="0"/>
              <a:t>Riego sostenible </a:t>
            </a:r>
          </a:p>
          <a:p>
            <a:r>
              <a:rPr lang="es-ES" dirty="0"/>
              <a:t>En el Vivero Tres Pins, los sistemas tradicionales de riego han dado paso a otros de carácter más sostenible.</a:t>
            </a:r>
          </a:p>
          <a:p>
            <a:r>
              <a:rPr lang="es-ES" dirty="0"/>
              <a:t> De esta forma, el agua de la red ha sido sustituida por agua del nivel freático de Barcelona. Las aguas del subsuelo se bombean hasta el Vivero Tres Pins desde el punto de captación que se ubica a la altura del Gran Teatre del Liceu, en las Ramblas.</a:t>
            </a:r>
          </a:p>
          <a:p>
            <a:r>
              <a:rPr lang="es-ES" dirty="0"/>
              <a:t> El Vivero Tres Pins también constituye el punto de almacenamiento y distribución del agua del subsuelo destinada al riego de otros parques y jardines de la montaña de Montjuïc.</a:t>
            </a:r>
          </a:p>
          <a:p>
            <a:endParaRPr lang="es-ES" dirty="0"/>
          </a:p>
          <a:p>
            <a:endParaRPr lang="es-ES" dirty="0"/>
          </a:p>
        </p:txBody>
      </p:sp>
    </p:spTree>
    <p:extLst>
      <p:ext uri="{BB962C8B-B14F-4D97-AF65-F5344CB8AC3E}">
        <p14:creationId xmlns:p14="http://schemas.microsoft.com/office/powerpoint/2010/main" val="2875302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Vegetación </a:t>
            </a:r>
          </a:p>
          <a:p>
            <a:r>
              <a:rPr lang="es-ES" dirty="0"/>
              <a:t>La variedad de especies de plantas que se pueden encontrar en este lugar es muy amplia, teniendo en cuenta que se almacenan las destinadas a los espacios verdes de Barcelona. Sin embargo, merece destacar otro tipo de vegetación, que es la que propiamente "ajardina" el Vivero Tres Pins.</a:t>
            </a:r>
          </a:p>
          <a:p>
            <a:r>
              <a:rPr lang="es-ES" dirty="0"/>
              <a:t>En la parte más antigua del vivero se elevan grandes ejemplares de palmera de Canarias (Phoenix canariensis), de ailanto (Ailanthus altissima), de morera (Morus alba), de laurel (Laurus nobilis), de acacia (Robinia pseudoacacia), de ciprés (Cupressus sempervirens) y de olmo (Ulmus pumila). Destacan, por su excepcionalidad, dos árboles: un Ulmus sieboldi y un Rhus typhyna y, por sus dimensiones, un pitosporo (Pittosporum tobira) realmente gigantesco.</a:t>
            </a:r>
          </a:p>
          <a:p>
            <a:endParaRPr lang="es-ES" dirty="0"/>
          </a:p>
        </p:txBody>
      </p:sp>
    </p:spTree>
    <p:extLst>
      <p:ext uri="{BB962C8B-B14F-4D97-AF65-F5344CB8AC3E}">
        <p14:creationId xmlns:p14="http://schemas.microsoft.com/office/powerpoint/2010/main" val="3580087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Los árboles que ornamentan los parterres ataludados de la parte nueva del vivero constituyen un buen ejemplo de los que se pueden encontrar en las calles de Barcelona y también en los parques y jardines de la ciudad.</a:t>
            </a:r>
          </a:p>
          <a:p>
            <a:r>
              <a:rPr lang="es-ES" dirty="0"/>
              <a:t> Así, en esta parte abundan los pinos piñoneros (Pinus pinea) y pinos blancos (Pinus halepensis), encinas (Quercus ilex), tipuanas (Tipuana tipu), sóforas (Sophora japonica), plátanos (Platanus X hispanica), Prunus cerasifera atropurpurea, sauces llorones (Salix Babylonica), almeces (Celtis australis), acacias (Robinia pseudoacacia) y Ginkgo biloba, entre muchos otros.</a:t>
            </a:r>
          </a:p>
        </p:txBody>
      </p:sp>
    </p:spTree>
    <p:extLst>
      <p:ext uri="{BB962C8B-B14F-4D97-AF65-F5344CB8AC3E}">
        <p14:creationId xmlns:p14="http://schemas.microsoft.com/office/powerpoint/2010/main" val="647883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b="1" dirty="0"/>
              <a:t>Historia </a:t>
            </a:r>
          </a:p>
          <a:p>
            <a:r>
              <a:rPr lang="es-ES" dirty="0"/>
              <a:t>El Vivero Tres Pins recibe su nombre de los tres antiquísimos pinos piñoneros que se levantaban en la zona de la montaña de Montjuïc donde, en la actualidad, se emplaza el vivero municipal. A principios del siglo XX, este lugar era un merendero llamado la fuente de los Tres Pins -fuente que todavía brota en el interior del vivero-, donde se reunían las familias para pasar un día al aire libre o celebrar fiestas populares, como el entierro de la sardina.</a:t>
            </a:r>
          </a:p>
          <a:p>
            <a:r>
              <a:rPr lang="es-ES" dirty="0"/>
              <a:t> En la década de los años veinte, se creó un espacio destinado a abastecer Barcelona de plantas para la Exposición Universal del 1929. </a:t>
            </a:r>
          </a:p>
        </p:txBody>
      </p:sp>
    </p:spTree>
    <p:extLst>
      <p:ext uri="{BB962C8B-B14F-4D97-AF65-F5344CB8AC3E}">
        <p14:creationId xmlns:p14="http://schemas.microsoft.com/office/powerpoint/2010/main" val="19490717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Posteriormente, se convirtió en el primer vivero municipal dedicado a la producción de plantas destinadas a las zonas verdes de la ciudad.</a:t>
            </a:r>
          </a:p>
          <a:p>
            <a:r>
              <a:rPr lang="es-ES" dirty="0"/>
              <a:t> En la actualidad es el único que queda en Barcelona.</a:t>
            </a:r>
          </a:p>
          <a:p>
            <a:endParaRPr lang="es-ES" dirty="0"/>
          </a:p>
        </p:txBody>
      </p:sp>
    </p:spTree>
    <p:extLst>
      <p:ext uri="{BB962C8B-B14F-4D97-AF65-F5344CB8AC3E}">
        <p14:creationId xmlns:p14="http://schemas.microsoft.com/office/powerpoint/2010/main" val="2502333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15364" cy="6858000"/>
          </a:xfrm>
          <a:prstGeom prst="rect">
            <a:avLst/>
          </a:prstGeom>
        </p:spPr>
      </p:pic>
      <p:pic>
        <p:nvPicPr>
          <p:cNvPr id="7" name="6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419872" cy="2564904"/>
          </a:xfrm>
          <a:prstGeom prst="rect">
            <a:avLst/>
          </a:prstGeom>
        </p:spPr>
      </p:pic>
    </p:spTree>
    <p:extLst>
      <p:ext uri="{BB962C8B-B14F-4D97-AF65-F5344CB8AC3E}">
        <p14:creationId xmlns:p14="http://schemas.microsoft.com/office/powerpoint/2010/main" val="1830847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96215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0378"/>
            <a:ext cx="4860032" cy="381941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920" y="3789040"/>
            <a:ext cx="4977954" cy="306896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034" y="0"/>
            <a:ext cx="4283966" cy="6858000"/>
          </a:xfrm>
          <a:prstGeom prst="rect">
            <a:avLst/>
          </a:prstGeom>
        </p:spPr>
      </p:pic>
    </p:spTree>
    <p:extLst>
      <p:ext uri="{BB962C8B-B14F-4D97-AF65-F5344CB8AC3E}">
        <p14:creationId xmlns:p14="http://schemas.microsoft.com/office/powerpoint/2010/main" val="42026424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3972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705"/>
            <a:ext cx="5095875" cy="33813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369671"/>
            <a:ext cx="5095875" cy="348833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5874" y="0"/>
            <a:ext cx="4048126" cy="6858000"/>
          </a:xfrm>
          <a:prstGeom prst="rect">
            <a:avLst/>
          </a:prstGeom>
        </p:spPr>
      </p:pic>
    </p:spTree>
    <p:extLst>
      <p:ext uri="{BB962C8B-B14F-4D97-AF65-F5344CB8AC3E}">
        <p14:creationId xmlns:p14="http://schemas.microsoft.com/office/powerpoint/2010/main" val="3691683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de la Primavera </a:t>
            </a:r>
          </a:p>
        </p:txBody>
      </p:sp>
      <p:sp>
        <p:nvSpPr>
          <p:cNvPr id="3" name="2 Marcador de contenido"/>
          <p:cNvSpPr>
            <a:spLocks noGrp="1"/>
          </p:cNvSpPr>
          <p:nvPr>
            <p:ph sz="quarter" idx="1"/>
          </p:nvPr>
        </p:nvSpPr>
        <p:spPr/>
        <p:txBody>
          <a:bodyPr>
            <a:normAutofit lnSpcReduction="10000"/>
          </a:bodyPr>
          <a:lstStyle/>
          <a:p>
            <a:r>
              <a:rPr lang="es-ES" dirty="0"/>
              <a:t>El Parc del Barri de la Primavera es uno de los espacios públicos más recientes desarrolladas en la ciudad mediante la reivindicación de tierras que anteriormente no utilizado.  </a:t>
            </a:r>
          </a:p>
          <a:p>
            <a:r>
              <a:rPr lang="es-ES" dirty="0"/>
              <a:t> Situado en la ladera norte de Montjuïc frente al centro histórico de la ciudad de Barcelona,   esta área ha sido el extremo sur de la ciudad hasta tiempos relativamente recientes. </a:t>
            </a:r>
          </a:p>
          <a:p>
            <a:r>
              <a:rPr lang="es-ES" dirty="0"/>
              <a:t>Sus empinadas colinas han sido el hogar de familias de bajos ingresos que viven en viviendas modestas, incluyendo chozas, que antes de meter la ladera hasta que las operaciones de remoción "barrio bajo" los Juegos Olímpicos de 1992. </a:t>
            </a:r>
          </a:p>
        </p:txBody>
      </p:sp>
    </p:spTree>
    <p:extLst>
      <p:ext uri="{BB962C8B-B14F-4D97-AF65-F5344CB8AC3E}">
        <p14:creationId xmlns:p14="http://schemas.microsoft.com/office/powerpoint/2010/main" val="2266818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sitio en el que se encuentra el parque ha tenido una variedad de usos en el pasado, a pesar de su difícil topografía: la minería en pequeña escala, la industria ligera y la vivienda son las más obvias. Esta variedad de usos a través del tiempo dejó una gruesa capa de suelos inestables y escombros mezclados con tierra contaminada con basura y escombros, que tuvo que retirarse antes de la excavación, junto con la mayor parte de la vegetación establecida. El diseño y construcción de este parque incluye la restauración de un refugio antiaéreo conocido como 307 y la construcción de un nuevo y muy grande instalación subterránea tratamiento de basura, coloca precisamente debajo de la zona de juegos para niños.</a:t>
            </a:r>
          </a:p>
        </p:txBody>
      </p:sp>
    </p:spTree>
    <p:extLst>
      <p:ext uri="{BB962C8B-B14F-4D97-AF65-F5344CB8AC3E}">
        <p14:creationId xmlns:p14="http://schemas.microsoft.com/office/powerpoint/2010/main" val="1418720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La elección de la plantación se compone de bien probado especies mediterráneas, combinado con alguna plantación experimental como la plantación masiva de especies de sauces locales como la estabilización del suelo en ciertas áreas. Esta es una solución novedosa en el contexto urbano de una ciudad mediterránea española y queda por ver si será aceptado dentro de la gama de soluciones de ingeniería aceptables en el futuro. </a:t>
            </a:r>
          </a:p>
          <a:p>
            <a:r>
              <a:rPr lang="es-ES" dirty="0"/>
              <a:t>El parque ya es popular con los vecinos y los visitantes tratando de encontrar su camino a través de las vías de acceso laberínticas que conducen a la colina de Montjuïc, ya que ofrece excelentes vistas sobre la ciudad y ofrece muy necesarios pistas visuales para encontrar la ruta correcta a los distintos turísticos más atractivos por encima del lugar. </a:t>
            </a:r>
          </a:p>
        </p:txBody>
      </p:sp>
    </p:spTree>
    <p:extLst>
      <p:ext uri="{BB962C8B-B14F-4D97-AF65-F5344CB8AC3E}">
        <p14:creationId xmlns:p14="http://schemas.microsoft.com/office/powerpoint/2010/main" val="569396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proceso de diseño fue desarrollado por el Departamento de Parques y Jardines, encabezada por el Jefe Arquitecto Patrizia Falcone, el Arquitecto del Paisaje Gabino Carballo, y Lluís Abad como experto hortícola. L a las difíciles condiciones del sitio requiere un valioso aporte de la   Construcción Ingeniero   Lluís Capilla. </a:t>
            </a:r>
          </a:p>
          <a:p>
            <a:r>
              <a:rPr lang="es-ES" dirty="0"/>
              <a:t>Estadísticas: Superficie total: 19.500 m2, el cambio en el nivel del suelo del parque: 28 m; Presupuesto total: 2,451,464.37 euros; presupuesto de plantación: 356,161.67 euros </a:t>
            </a:r>
          </a:p>
        </p:txBody>
      </p:sp>
    </p:spTree>
    <p:extLst>
      <p:ext uri="{BB962C8B-B14F-4D97-AF65-F5344CB8AC3E}">
        <p14:creationId xmlns:p14="http://schemas.microsoft.com/office/powerpoint/2010/main" val="38141985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379544" cy="6858000"/>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9544" y="3717032"/>
            <a:ext cx="4764456" cy="3138808"/>
          </a:xfrm>
          <a:prstGeom prst="rect">
            <a:avLst/>
          </a:prstGeom>
        </p:spPr>
      </p:pic>
      <p:pic>
        <p:nvPicPr>
          <p:cNvPr id="6" name="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79544" y="0"/>
            <a:ext cx="4764456" cy="3717032"/>
          </a:xfrm>
          <a:prstGeom prst="rect">
            <a:avLst/>
          </a:prstGeom>
        </p:spPr>
      </p:pic>
    </p:spTree>
    <p:extLst>
      <p:ext uri="{BB962C8B-B14F-4D97-AF65-F5344CB8AC3E}">
        <p14:creationId xmlns:p14="http://schemas.microsoft.com/office/powerpoint/2010/main" val="187311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Costa i Llobera </a:t>
            </a:r>
          </a:p>
        </p:txBody>
      </p:sp>
      <p:sp>
        <p:nvSpPr>
          <p:cNvPr id="3" name="2 Marcador de contenido"/>
          <p:cNvSpPr>
            <a:spLocks noGrp="1"/>
          </p:cNvSpPr>
          <p:nvPr>
            <p:ph sz="quarter" idx="1"/>
          </p:nvPr>
        </p:nvSpPr>
        <p:spPr/>
        <p:txBody>
          <a:bodyPr/>
          <a:lstStyle/>
          <a:p>
            <a:r>
              <a:rPr lang="es-ES" dirty="0"/>
              <a:t>Un jardín de plantas suculentas y semi-tropicales en una antigua cantera con vistas al mar.</a:t>
            </a:r>
          </a:p>
          <a:p>
            <a:r>
              <a:rPr lang="es-ES" dirty="0"/>
              <a:t> Por desgracia, el jardín también tiene vistas a una calle ruidosa y puede que sea esto lo que ha dado lugar a su relativo descuido de sus jardineros y por los visitantes.</a:t>
            </a:r>
          </a:p>
          <a:p>
            <a:r>
              <a:rPr lang="es-ES" dirty="0"/>
              <a:t> Sin embargo, en algunas zonas la siembra es espectacular.</a:t>
            </a:r>
          </a:p>
        </p:txBody>
      </p:sp>
    </p:spTree>
    <p:extLst>
      <p:ext uri="{BB962C8B-B14F-4D97-AF65-F5344CB8AC3E}">
        <p14:creationId xmlns:p14="http://schemas.microsoft.com/office/powerpoint/2010/main" val="27281288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MOSEN COSTA I LLOBERA</a:t>
            </a:r>
          </a:p>
        </p:txBody>
      </p:sp>
      <p:sp>
        <p:nvSpPr>
          <p:cNvPr id="3" name="2 Marcador de contenido"/>
          <p:cNvSpPr>
            <a:spLocks noGrp="1"/>
          </p:cNvSpPr>
          <p:nvPr>
            <p:ph sz="quarter" idx="1"/>
          </p:nvPr>
        </p:nvSpPr>
        <p:spPr/>
        <p:txBody>
          <a:bodyPr>
            <a:normAutofit lnSpcReduction="10000"/>
          </a:bodyPr>
          <a:lstStyle/>
          <a:p>
            <a:r>
              <a:rPr lang="es-ES" dirty="0"/>
              <a:t>La colección presentada por el Mossèn Costa i Llobera Gardens es considerado uno de los más importantes en el mundo de las plantas suculentas. Clasificaciones aparte, este jardín de plantas áridas, poco dado a la frivolidad, tiene la capacidad para deslumbrar al visitante con su gran cantidad y variedad de cactus y plantas tropicales. </a:t>
            </a:r>
          </a:p>
          <a:p>
            <a:r>
              <a:rPr lang="es-ES" dirty="0"/>
              <a:t>Este jardín no es nada como huertos urbanos, ni los otros jardines se encuentran en la ciudad. No tiene áreas de juegos infantiles o carreras de perros, pero no los necesita. </a:t>
            </a:r>
          </a:p>
          <a:p>
            <a:r>
              <a:rPr lang="es-ES" dirty="0"/>
              <a:t>Sus vistas sobre el mar y su propia visión son suficientes. </a:t>
            </a:r>
          </a:p>
          <a:p>
            <a:endParaRPr lang="es-ES" dirty="0"/>
          </a:p>
        </p:txBody>
      </p:sp>
    </p:spTree>
    <p:extLst>
      <p:ext uri="{BB962C8B-B14F-4D97-AF65-F5344CB8AC3E}">
        <p14:creationId xmlns:p14="http://schemas.microsoft.com/office/powerpoint/2010/main" val="9643528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Más que un espacio verde para relajarse, leer al aire libre o jugar, es un museo para visitar que le sorprenderá por la gran variedad de formas y tamaños que estas aguas carnoso, conservando las plantas pueden adoptar. </a:t>
            </a:r>
          </a:p>
          <a:p>
            <a:r>
              <a:rPr lang="es-ES" dirty="0"/>
              <a:t>El diseño del jardín es perfecto para contemplar grupos de plantas. </a:t>
            </a:r>
          </a:p>
          <a:p>
            <a:r>
              <a:rPr lang="es-ES" b="1" dirty="0"/>
              <a:t>Historia </a:t>
            </a:r>
          </a:p>
          <a:p>
            <a:r>
              <a:rPr lang="es-ES" dirty="0"/>
              <a:t>Los jardines fueron creados a finales de los años sesenta, bajo la supervisión del jefe de jardineros municipales, profesor de la Escuela de Jardinería de Barcelona (Barcelona huertos escolares) y el catalán Joan Pañella cactologísta, junto con el arquitecto Joaquim María Casamor, que era el director de Parques y Jardines de la época. </a:t>
            </a:r>
          </a:p>
          <a:p>
            <a:endParaRPr lang="es-ES" dirty="0"/>
          </a:p>
          <a:p>
            <a:endParaRPr lang="es-ES" dirty="0"/>
          </a:p>
        </p:txBody>
      </p:sp>
    </p:spTree>
    <p:extLst>
      <p:ext uri="{BB962C8B-B14F-4D97-AF65-F5344CB8AC3E}">
        <p14:creationId xmlns:p14="http://schemas.microsoft.com/office/powerpoint/2010/main" val="21460601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Se encuentran en un espacio que fue ocupado una vez por anti-aire, baterías. </a:t>
            </a:r>
          </a:p>
          <a:p>
            <a:r>
              <a:rPr lang="es-ES" dirty="0"/>
              <a:t>Los jardines se han dedicado a coleccionar y exhibir los cactus y otras plantas suculentas y tropicales desde el principio, ya que su orientación (Miramar zona, al sur este) y la pendiente a favor de este tipo de vida vegetal.</a:t>
            </a:r>
          </a:p>
          <a:p>
            <a:r>
              <a:rPr lang="es-ES" dirty="0"/>
              <a:t> En los años treinta había algunas viejas plantaciones en la zona que se dedican a estas plantas y que sirvió de ejemplo y motor para después crear el jardín.</a:t>
            </a:r>
          </a:p>
          <a:p>
            <a:r>
              <a:rPr lang="es-ES" dirty="0"/>
              <a:t> En el apogeo de su esplendor, el jardín contenía hasta 800 especies diferentes. </a:t>
            </a:r>
          </a:p>
        </p:txBody>
      </p:sp>
    </p:spTree>
    <p:extLst>
      <p:ext uri="{BB962C8B-B14F-4D97-AF65-F5344CB8AC3E}">
        <p14:creationId xmlns:p14="http://schemas.microsoft.com/office/powerpoint/2010/main" val="9431825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espíritu inicial de la estética del jardín y la distribución de las especies con un fin decorativo se recuperaron durante una restauración llevada a cabo en 2006 y 2007. En algunos casos, las especies fueron recuperados, tales como la neocelsianus Oreocereus. Asimismo, las plantas se están incorporando nuevos que antes no existían, como la Xanthorrhoea y árboles Floss Seda (Chorisia speciosa). </a:t>
            </a:r>
          </a:p>
          <a:p>
            <a:r>
              <a:rPr lang="es-ES" dirty="0"/>
              <a:t>Los jardines rinde homenaje al poeta Miquel Costa i Llobera  la escultura L'au temporals dels Ros i Bofarull, al profesor Joan Pañella con un monolito por Txell Duran, y la tradición local con la figura de bronce realista  de la puntaire por Viladomat. </a:t>
            </a:r>
          </a:p>
          <a:p>
            <a:endParaRPr lang="es-ES" dirty="0"/>
          </a:p>
        </p:txBody>
      </p:sp>
    </p:spTree>
    <p:extLst>
      <p:ext uri="{BB962C8B-B14F-4D97-AF65-F5344CB8AC3E}">
        <p14:creationId xmlns:p14="http://schemas.microsoft.com/office/powerpoint/2010/main" val="37277893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Vegetación </a:t>
            </a:r>
          </a:p>
          <a:p>
            <a:r>
              <a:rPr lang="es-ES" dirty="0"/>
              <a:t>La orientación sureste, con vistas al mar, crea un microclima que permite tener una gran diversidad de bosques y arbustos que no se pueden encontrar en otras zonas de Barcelona, ​​como es el caso del Ficus (Ficus sp), Whiteflower Kurrajong (Brachychiton populneus), Australian Plata Roble (Grevillea robusta), Bauhinia grandiflora, etc También permite la presencia de muchas plantas subtropicales suculentas, entre las cuales hay una importante colección de cactus de todas las formas y tamaños: altas columnas, en forma de globo, recto , inclinado, solitario y agrupados.</a:t>
            </a:r>
          </a:p>
        </p:txBody>
      </p:sp>
    </p:spTree>
    <p:extLst>
      <p:ext uri="{BB962C8B-B14F-4D97-AF65-F5344CB8AC3E}">
        <p14:creationId xmlns:p14="http://schemas.microsoft.com/office/powerpoint/2010/main" val="13770102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Cada uno florece a partir de su ciclo biológico, con colores individuales y formas. Además, los jardines tienen una colección de plantas mediterráneas y aclimatado como algarrobos (Ceratonia siliqua) y olivos (Olea europaea). </a:t>
            </a:r>
          </a:p>
          <a:p>
            <a:r>
              <a:rPr lang="es-ES" dirty="0"/>
              <a:t>Las especies de palmeras son también muy notables. </a:t>
            </a:r>
          </a:p>
          <a:p>
            <a:r>
              <a:rPr lang="es-ES" dirty="0"/>
              <a:t>Un jardín de plantas suculentas y semi-tropicales en una antigua cantera con vistas al mar.</a:t>
            </a:r>
          </a:p>
          <a:p>
            <a:r>
              <a:rPr lang="es-ES" dirty="0"/>
              <a:t> Por desgracia, el jardín también tiene vistas a una calle ruidosa y puede que sea esto lo que ha dado lugar a su relativo descuido de sus jardineros y por los visitantes.</a:t>
            </a:r>
          </a:p>
          <a:p>
            <a:r>
              <a:rPr lang="es-ES" dirty="0"/>
              <a:t> Sin embargo, en algunas zonas de plantaion son espectaculares.</a:t>
            </a:r>
          </a:p>
          <a:p>
            <a:endParaRPr lang="es-ES" dirty="0"/>
          </a:p>
          <a:p>
            <a:endParaRPr lang="es-ES" dirty="0"/>
          </a:p>
        </p:txBody>
      </p:sp>
    </p:spTree>
    <p:extLst>
      <p:ext uri="{BB962C8B-B14F-4D97-AF65-F5344CB8AC3E}">
        <p14:creationId xmlns:p14="http://schemas.microsoft.com/office/powerpoint/2010/main" val="23871566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5682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46544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877899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94997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12842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52100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0771190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63449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6640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8816999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935457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62625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4788024" cy="3381375"/>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5" y="47624"/>
            <a:ext cx="4355975" cy="3381375"/>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8999"/>
            <a:ext cx="4788025" cy="3429001"/>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5" y="3428999"/>
            <a:ext cx="4355975" cy="3429001"/>
          </a:xfrm>
          <a:prstGeom prst="rect">
            <a:avLst/>
          </a:prstGeom>
        </p:spPr>
      </p:pic>
    </p:spTree>
    <p:extLst>
      <p:ext uri="{BB962C8B-B14F-4D97-AF65-F5344CB8AC3E}">
        <p14:creationId xmlns:p14="http://schemas.microsoft.com/office/powerpoint/2010/main" val="9309792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1" y="0"/>
            <a:ext cx="4785864" cy="3381375"/>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381375"/>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48125" y="3381376"/>
            <a:ext cx="5095875" cy="3422938"/>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61" y="0"/>
            <a:ext cx="4785864" cy="6858000"/>
          </a:xfrm>
          <a:prstGeom prst="rect">
            <a:avLst/>
          </a:prstGeom>
        </p:spPr>
      </p:pic>
    </p:spTree>
    <p:extLst>
      <p:ext uri="{BB962C8B-B14F-4D97-AF65-F5344CB8AC3E}">
        <p14:creationId xmlns:p14="http://schemas.microsoft.com/office/powerpoint/2010/main" val="10631137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del Poblenou</a:t>
            </a:r>
          </a:p>
        </p:txBody>
      </p:sp>
      <p:sp>
        <p:nvSpPr>
          <p:cNvPr id="3" name="2 Marcador de contenido"/>
          <p:cNvSpPr>
            <a:spLocks noGrp="1"/>
          </p:cNvSpPr>
          <p:nvPr>
            <p:ph sz="quarter" idx="1"/>
          </p:nvPr>
        </p:nvSpPr>
        <p:spPr/>
        <p:txBody>
          <a:bodyPr>
            <a:normAutofit lnSpcReduction="10000"/>
          </a:bodyPr>
          <a:lstStyle/>
          <a:p>
            <a:r>
              <a:rPr lang="es-ES" dirty="0"/>
              <a:t>Este parque, situado entre la última línea de edificaciones del Poblenou del frente marítimo y el mar, es uno de los espacios verdes del litoral con acceso más directo a la playa. En todas partes hay caminos que nos llevan hasta la arena, paseando por zonas sombreadas con una vegetación muy mediterránea. Un lugar que reproduce el paisaje propio de algunas franjas de encuentro entre el mar y la tierra: playas, dunas y arboledas.</a:t>
            </a:r>
          </a:p>
          <a:p>
            <a:r>
              <a:rPr lang="es-ES" dirty="0"/>
              <a:t>El parque del Poblenou, situado al final de la Vila Olímpica, es un gran pinar y, a medida que nos acercamos al mar, un espacio lleno de dunas que protegen el parque de los vientos de levante. </a:t>
            </a:r>
          </a:p>
        </p:txBody>
      </p:sp>
    </p:spTree>
    <p:extLst>
      <p:ext uri="{BB962C8B-B14F-4D97-AF65-F5344CB8AC3E}">
        <p14:creationId xmlns:p14="http://schemas.microsoft.com/office/powerpoint/2010/main" val="9866123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El primer tramo, junto al acceso de la calle Salvador Espriu, sigue brevemente el final del parque de la Nova Icària, claramente identificable por uno de sus puentes de madera.</a:t>
            </a:r>
          </a:p>
          <a:p>
            <a:r>
              <a:rPr lang="es-ES" dirty="0"/>
              <a:t>En esta zona del parque del Poblenou destaca un lago y una gran explanada que permite hacer deporte. </a:t>
            </a:r>
          </a:p>
          <a:p>
            <a:r>
              <a:rPr lang="es-ES" dirty="0"/>
              <a:t>En definitiva, está situado al principio de una larga franja pavimentada que recorre el parque de punta a punta, junto a una calle ancha con tres nombres, en función de dónde nos encontremos, y un considerable tráfico de vehículos.</a:t>
            </a:r>
          </a:p>
          <a:p>
            <a:endParaRPr lang="es-ES" dirty="0"/>
          </a:p>
        </p:txBody>
      </p:sp>
    </p:spTree>
    <p:extLst>
      <p:ext uri="{BB962C8B-B14F-4D97-AF65-F5344CB8AC3E}">
        <p14:creationId xmlns:p14="http://schemas.microsoft.com/office/powerpoint/2010/main" val="36241782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b="1" dirty="0"/>
              <a:t>El paseo </a:t>
            </a:r>
          </a:p>
          <a:p>
            <a:r>
              <a:rPr lang="es-ES" dirty="0"/>
              <a:t>El parque queda separado de los coches por esta especie de paseo de acceso donde hay plantada una larguísima hilera de álamos blancos muy bien alineados y numerosos setos vegetales no demasiado largos y en forma de rectángulo, tupidos y cuidadosamente recortados. </a:t>
            </a:r>
          </a:p>
          <a:p>
            <a:r>
              <a:rPr lang="es-ES" dirty="0"/>
              <a:t>Los setos vegetales están distribuidos de forma irregular, lo que permite crear una progresión de espacios de alejamiento del tráfico y de acercamiento a la tranquilidad del parque. </a:t>
            </a:r>
          </a:p>
          <a:p>
            <a:r>
              <a:rPr lang="es-ES" dirty="0"/>
              <a:t>Aquí ya encontramos bancos de madera, básicamente sillas anchas, que invitan a sentarse un rato. Y también hay pistas de petanca.</a:t>
            </a:r>
          </a:p>
          <a:p>
            <a:endParaRPr lang="es-ES" dirty="0"/>
          </a:p>
        </p:txBody>
      </p:sp>
    </p:spTree>
    <p:extLst>
      <p:ext uri="{BB962C8B-B14F-4D97-AF65-F5344CB8AC3E}">
        <p14:creationId xmlns:p14="http://schemas.microsoft.com/office/powerpoint/2010/main" val="6774533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Desde la explanada hacia el mar, pasando por uno de los muchos caminos pavimentados que empiezan en el paseo de acceso, a la altura del lago y la explanada, el terreno se eleva ligeramente.</a:t>
            </a:r>
          </a:p>
          <a:p>
            <a:r>
              <a:rPr lang="es-ES" dirty="0"/>
              <a:t> Aquí encontramos grandes praderas y espacios de descanso separados por pequeños muros bajo la copa protectora de los árboles, sobre todo de los pinos.</a:t>
            </a:r>
          </a:p>
          <a:p>
            <a:r>
              <a:rPr lang="es-ES" b="1" dirty="0"/>
              <a:t>El pinar </a:t>
            </a:r>
          </a:p>
          <a:p>
            <a:r>
              <a:rPr lang="es-ES" dirty="0"/>
              <a:t>Al final de este primer tramo del parque del Poblenou encontramos la calle de la Llacuna, que lo cruza, con circulación en doble sentido y vehículos que van y vienen de la playa. Aquí es donde empieza la parte más naturalizada del parque.</a:t>
            </a:r>
          </a:p>
          <a:p>
            <a:endParaRPr lang="es-ES" dirty="0"/>
          </a:p>
          <a:p>
            <a:endParaRPr lang="es-ES" dirty="0"/>
          </a:p>
        </p:txBody>
      </p:sp>
    </p:spTree>
    <p:extLst>
      <p:ext uri="{BB962C8B-B14F-4D97-AF65-F5344CB8AC3E}">
        <p14:creationId xmlns:p14="http://schemas.microsoft.com/office/powerpoint/2010/main" val="29002306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Se trata de un gran pinar situado en una extensa pradera con pequeños caminos. Cuando llega el buen tiempo, muchos usuarios buscan un lugar con sombra -o al sol para broncearse- para poder estirarse y disfrutar del olor de los pinos y el mar, que es una mezcla excepcionalmente agradable.</a:t>
            </a:r>
          </a:p>
          <a:p>
            <a:r>
              <a:rPr lang="es-ES" b="1" dirty="0"/>
              <a:t>Las dunas </a:t>
            </a:r>
          </a:p>
          <a:p>
            <a:r>
              <a:rPr lang="es-ES" dirty="0"/>
              <a:t>Están básicamente ubicadas en una parte algo separada del conjunto del parque por la avenida del Litoral. La mayor de todas acaba en la arena, donde se funden el parque y la playa de la Mar Bella. Es un espacio muy soleado, cubierto con la escasa vegetación capaz de resistir la salinidad del mar que tiene justo al lado. Es, con diferencia, el lugar más natural y más salvaje. Las otras dos playas vecinas al parque del Poblenou son las de la Nova Icària y la de Bogatell.</a:t>
            </a:r>
          </a:p>
          <a:p>
            <a:endParaRPr lang="es-ES" dirty="0"/>
          </a:p>
        </p:txBody>
      </p:sp>
    </p:spTree>
    <p:extLst>
      <p:ext uri="{BB962C8B-B14F-4D97-AF65-F5344CB8AC3E}">
        <p14:creationId xmlns:p14="http://schemas.microsoft.com/office/powerpoint/2010/main" val="37571346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Vegetación </a:t>
            </a:r>
          </a:p>
          <a:p>
            <a:r>
              <a:rPr lang="es-ES" dirty="0"/>
              <a:t>La especie más destacada de este parque, que encontramos abundantemente por todas partes, es el pino piñonero (Pinus pinea). En la zona del paseo exterior, los álamos blancos (Populus alba) comparten espacio con los setos vegetales hechos, muchos de ellos, con bambú (Phyllostachys sp.). También son abundantes en todo el parque los setos vegetales de aligustres (Ligustrum lucidum), laurel (Laurus nobilis) y lentisco (Pistacia lentiscus). </a:t>
            </a:r>
          </a:p>
          <a:p>
            <a:r>
              <a:rPr lang="es-ES" dirty="0"/>
              <a:t>En la zona próxima al estanque, entre los pinos piñoneros, encontramos pinos carrascos (Pinus halepensis) y algún algarrobo (Ceratonia siliqua). </a:t>
            </a:r>
          </a:p>
          <a:p>
            <a:r>
              <a:rPr lang="es-ES" dirty="0"/>
              <a:t>A medida que nos acercamos a las dunas, junto a la playa empezamos a encontrar palmeras datileras (Phoenix dactylifera) y washingtonias (Washingtonia filifera). </a:t>
            </a:r>
          </a:p>
        </p:txBody>
      </p:sp>
    </p:spTree>
    <p:extLst>
      <p:ext uri="{BB962C8B-B14F-4D97-AF65-F5344CB8AC3E}">
        <p14:creationId xmlns:p14="http://schemas.microsoft.com/office/powerpoint/2010/main" val="31405206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 El parque también cuenta con algunos eucaliptos (Eucalyptus globulus) y, en los caminos que hay al otro lado del parque, paralelos al paseo, abundan las especies aromáticas, como el tomillo (Thymus vulgaris), el romero (Rosmarinus officinalis) y grandes matas de Lavandula dentata y Salvia microphylla.</a:t>
            </a:r>
          </a:p>
          <a:p>
            <a:r>
              <a:rPr lang="es-ES" b="1" dirty="0"/>
              <a:t>Arte y arquitectura </a:t>
            </a:r>
          </a:p>
          <a:p>
            <a:r>
              <a:rPr lang="es-ES" dirty="0"/>
              <a:t>Repartidos entre las dunas del parque, encontramos los restos de un barco con bandera libanesa, el Ashraf II. </a:t>
            </a:r>
          </a:p>
          <a:p>
            <a:r>
              <a:rPr lang="es-ES" dirty="0"/>
              <a:t>Se trata de la chimenea y dos trozos de la popa, uno con una parte de la cubierta del barco y la otra con la hélice de bronce y el timón. </a:t>
            </a:r>
          </a:p>
          <a:p>
            <a:endParaRPr lang="es-ES" dirty="0"/>
          </a:p>
        </p:txBody>
      </p:sp>
    </p:spTree>
    <p:extLst>
      <p:ext uri="{BB962C8B-B14F-4D97-AF65-F5344CB8AC3E}">
        <p14:creationId xmlns:p14="http://schemas.microsoft.com/office/powerpoint/2010/main" val="32460936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Estos restos quedaron bastante tiempo varados en la playa, hasta que los arquitectos Manuel Ruisánchez y Xavier Vendrell, autores del proyecto del parque del Poblenou, decidieron aprovecharlos como elementos destacados de este espacio verde.</a:t>
            </a:r>
          </a:p>
          <a:p>
            <a:r>
              <a:rPr lang="es-ES" b="1" dirty="0"/>
              <a:t>Historia </a:t>
            </a:r>
          </a:p>
          <a:p>
            <a:r>
              <a:rPr lang="es-ES" dirty="0"/>
              <a:t>El parque del Poblenou es, junto con el del Port Olímpic, el de la Nova Icària, el de las Cascades y el de Carles I, uno de los cinco grandes espacios verdes que se construyeron en los antiguos terrenos industriales del Poblenou a principios de los noventa. </a:t>
            </a:r>
          </a:p>
          <a:p>
            <a:endParaRPr lang="es-ES" dirty="0"/>
          </a:p>
          <a:p>
            <a:endParaRPr lang="es-ES" dirty="0"/>
          </a:p>
        </p:txBody>
      </p:sp>
    </p:spTree>
    <p:extLst>
      <p:ext uri="{BB962C8B-B14F-4D97-AF65-F5344CB8AC3E}">
        <p14:creationId xmlns:p14="http://schemas.microsoft.com/office/powerpoint/2010/main" val="33784787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Barcelona recuperó estos terrenos y dedicó una parte de ellos a la creación de nuevos espacios verdes públicos. Esta actuación formó parte de la importante renovación urbanística que se llevó a cabo en la fachada litoral de la ciudad con motivo de los Juegos Olímpicos de 1992.</a:t>
            </a:r>
          </a:p>
          <a:p>
            <a:endParaRPr lang="es-ES" dirty="0"/>
          </a:p>
        </p:txBody>
      </p:sp>
    </p:spTree>
    <p:extLst>
      <p:ext uri="{BB962C8B-B14F-4D97-AF65-F5344CB8AC3E}">
        <p14:creationId xmlns:p14="http://schemas.microsoft.com/office/powerpoint/2010/main" val="12667393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37597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31869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5866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65862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26622938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013956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788024" cy="3428999"/>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428999"/>
            <a:ext cx="4788025" cy="3381375"/>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3476625"/>
            <a:ext cx="4735835" cy="3381375"/>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0"/>
            <a:ext cx="4655296" cy="3476625"/>
          </a:xfrm>
          <a:prstGeom prst="rect">
            <a:avLst/>
          </a:prstGeom>
        </p:spPr>
      </p:pic>
    </p:spTree>
    <p:extLst>
      <p:ext uri="{BB962C8B-B14F-4D97-AF65-F5344CB8AC3E}">
        <p14:creationId xmlns:p14="http://schemas.microsoft.com/office/powerpoint/2010/main" val="31634762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715000" cy="3838575"/>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896" y="3573016"/>
            <a:ext cx="5313487" cy="3238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3573017"/>
            <a:ext cx="3779912" cy="323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01" y="0"/>
            <a:ext cx="3417294" cy="3573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52713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5"/>
            <a:ext cx="9144000" cy="6823710"/>
          </a:xfrm>
          <a:prstGeom prst="rect">
            <a:avLst/>
          </a:prstGeom>
        </p:spPr>
      </p:pic>
      <p:sp>
        <p:nvSpPr>
          <p:cNvPr id="4" name="3 CuadroTexto"/>
          <p:cNvSpPr txBox="1"/>
          <p:nvPr/>
        </p:nvSpPr>
        <p:spPr>
          <a:xfrm>
            <a:off x="5580112" y="6471523"/>
            <a:ext cx="3563888" cy="369332"/>
          </a:xfrm>
          <a:prstGeom prst="rect">
            <a:avLst/>
          </a:prstGeom>
          <a:solidFill>
            <a:schemeClr val="bg1"/>
          </a:solidFill>
        </p:spPr>
        <p:txBody>
          <a:bodyPr wrap="square" rtlCol="0">
            <a:spAutoFit/>
          </a:bodyPr>
          <a:lstStyle/>
          <a:p>
            <a:r>
              <a:rPr lang="es-ES" dirty="0">
                <a:solidFill>
                  <a:prstClr val="black"/>
                </a:solidFill>
              </a:rPr>
              <a:t>Parc del Poble Nou</a:t>
            </a:r>
          </a:p>
        </p:txBody>
      </p:sp>
    </p:spTree>
    <p:extLst>
      <p:ext uri="{BB962C8B-B14F-4D97-AF65-F5344CB8AC3E}">
        <p14:creationId xmlns:p14="http://schemas.microsoft.com/office/powerpoint/2010/main" val="14991075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del centre del Poble Nou</a:t>
            </a:r>
          </a:p>
        </p:txBody>
      </p:sp>
      <p:sp>
        <p:nvSpPr>
          <p:cNvPr id="3" name="2 Marcador de contenido"/>
          <p:cNvSpPr>
            <a:spLocks noGrp="1"/>
          </p:cNvSpPr>
          <p:nvPr>
            <p:ph sz="quarter" idx="1"/>
          </p:nvPr>
        </p:nvSpPr>
        <p:spPr>
          <a:xfrm>
            <a:off x="457200" y="1916832"/>
            <a:ext cx="7467600" cy="4557120"/>
          </a:xfrm>
        </p:spPr>
        <p:txBody>
          <a:bodyPr>
            <a:normAutofit/>
          </a:bodyPr>
          <a:lstStyle/>
          <a:p>
            <a:r>
              <a:rPr lang="es-ES" dirty="0"/>
              <a:t>Son más de cinco hectáreas de verde donde predomina la vegetación autóctona mediterránea, que comparte espacio con áreas temáticas y con el vanguardismo de su diseño, obra del arquitecto francés Jean Nouvel. </a:t>
            </a:r>
          </a:p>
          <a:p>
            <a:r>
              <a:rPr lang="es-ES" dirty="0"/>
              <a:t>Es, como otros, un lugar para pasear, jugar, leer o charlar, pero es también un lugar para contemplar. Es un espacio espectacular donde cada elemento vegetal o del mobiliario urbano cumple una doble función práctica y decorativa. </a:t>
            </a:r>
          </a:p>
        </p:txBody>
      </p:sp>
    </p:spTree>
    <p:extLst>
      <p:ext uri="{BB962C8B-B14F-4D97-AF65-F5344CB8AC3E}">
        <p14:creationId xmlns:p14="http://schemas.microsoft.com/office/powerpoint/2010/main" val="41016834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 Un ejemplo son los puntos de luz de diferente tipología, que, sabiamente integrados en los espacios, no sólo realzan el diseño y la vegetación, sino que son por sí mismos motivo de admiración, ya sea en forma de pebeteros, perchas o bolas metálicas  dejadas en el suelo.</a:t>
            </a:r>
          </a:p>
          <a:p>
            <a:r>
              <a:rPr lang="es-ES" dirty="0"/>
              <a:t>  Pebeteros que acogen plantas y otros originales jardineras verticales contribuyen a dar carácter al recinto. </a:t>
            </a:r>
          </a:p>
          <a:p>
            <a:r>
              <a:rPr lang="es-ES" dirty="0"/>
              <a:t>Este esfuerzo por el diseño no excluye que también haya juegos infantiles, pistas de petanca, parking para bicicletas, mesas de ping-pong y áreas para perros. </a:t>
            </a:r>
          </a:p>
          <a:p>
            <a:endParaRPr lang="es-ES" dirty="0"/>
          </a:p>
        </p:txBody>
      </p:sp>
    </p:spTree>
    <p:extLst>
      <p:ext uri="{BB962C8B-B14F-4D97-AF65-F5344CB8AC3E}">
        <p14:creationId xmlns:p14="http://schemas.microsoft.com/office/powerpoint/2010/main" val="35139297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normAutofit/>
          </a:bodyPr>
          <a:lstStyle/>
          <a:p>
            <a:r>
              <a:rPr lang="es-ES" dirty="0"/>
              <a:t>El parque está encajado en un triángulo formado por tres islas diferenciadas, cada una de las cuales hay zonas temáticas con funciones concretas. </a:t>
            </a:r>
          </a:p>
          <a:p>
            <a:r>
              <a:rPr lang="es-ES" dirty="0"/>
              <a:t>Entre las más sorprendentes se encuentra el Cráter-pozo del mundo, un camino en forma de espiral rodeado de flores, en su mayoría buganvillas, que simula un cráter.</a:t>
            </a:r>
          </a:p>
          <a:p>
            <a:r>
              <a:rPr lang="es-ES" dirty="0"/>
              <a:t> O Nidos y pozos de los cielos: los nidos son espacios que invitan al reposo con enredaderas que hacen de tapiz, y los pozos del cielo, unas estructuras metálicas con malla recubiertas de flores y lianas. </a:t>
            </a:r>
          </a:p>
        </p:txBody>
      </p:sp>
    </p:spTree>
    <p:extLst>
      <p:ext uri="{BB962C8B-B14F-4D97-AF65-F5344CB8AC3E}">
        <p14:creationId xmlns:p14="http://schemas.microsoft.com/office/powerpoint/2010/main" val="22976595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Cabe mencionar también las Vueltas y helechos gigantes, un espacio formado por una secuencia de cuatro vueltas vegetales que van perdiendo altura a medida que se acercan al denominado paisaje lunar, una montaña con la que se cierra la perspectiva del parque y que resulta ser la cobertura de la central de recogida neumática de residuos. </a:t>
            </a:r>
          </a:p>
          <a:p>
            <a:r>
              <a:rPr lang="es-ES" dirty="0"/>
              <a:t>Otros espacios para ver son la Plaza de la sardana, los Ramos de flores, las Cabañas bajo la lluvia, la Isla bajo la cúpula, los Espacios y jardines aromáticos, el Túnel de flores o los Troncos pilones. </a:t>
            </a:r>
          </a:p>
          <a:p>
            <a:endParaRPr lang="es-ES" dirty="0"/>
          </a:p>
        </p:txBody>
      </p:sp>
    </p:spTree>
    <p:extLst>
      <p:ext uri="{BB962C8B-B14F-4D97-AF65-F5344CB8AC3E}">
        <p14:creationId xmlns:p14="http://schemas.microsoft.com/office/powerpoint/2010/main" val="413079794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b="1" dirty="0"/>
              <a:t>Un modelo de sostenibilidad </a:t>
            </a:r>
          </a:p>
          <a:p>
            <a:r>
              <a:rPr lang="es-ES" dirty="0"/>
              <a:t>Este parque ha sido diseñado con criterios medioambientales. Cuenta con un dispositivo de almacenamiento y tratamiento de aguas que garantiza el riego a todos los puntos del parque a través de un sistema de goteo con agua freática. Mediante este sistema, cada planta recibe la cantidad de agua que necesita para su desarrollo.</a:t>
            </a:r>
          </a:p>
          <a:p>
            <a:r>
              <a:rPr lang="es-ES" b="1" dirty="0"/>
              <a:t>Vegetación </a:t>
            </a:r>
          </a:p>
          <a:p>
            <a:r>
              <a:rPr lang="es-ES" dirty="0"/>
              <a:t>La vegetación es la gran protagonista de este parque. Sólo llegar se puede ver que su perímetro está aislado del exterior por una valla de buganvillas. Ya en el interior, la variedad de especies es destacable por su cantidad y su utilización como elemento ornamental. </a:t>
            </a:r>
          </a:p>
        </p:txBody>
      </p:sp>
    </p:spTree>
    <p:extLst>
      <p:ext uri="{BB962C8B-B14F-4D97-AF65-F5344CB8AC3E}">
        <p14:creationId xmlns:p14="http://schemas.microsoft.com/office/powerpoint/2010/main" val="3941058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Predomina la vegetación autóctona mediterránea, que favorece la correcta aclimatación de las especies. Hay unos 1.000 árboles, además de 35 palmeras. </a:t>
            </a:r>
          </a:p>
          <a:p>
            <a:r>
              <a:rPr lang="es-ES" dirty="0"/>
              <a:t>Más de 5.000 arbustos y una cifra similar de cactus y plantas suculentas y casi 11.000 trepadoras, sin olvidar las más de 1.400 plantas herbáceas y las 48 especies diferentes que se pueden oler. La vegetación debe ejercer de techo natural del parque, que dejará pasar la luz. </a:t>
            </a:r>
          </a:p>
          <a:p>
            <a:r>
              <a:rPr lang="es-ES" dirty="0"/>
              <a:t>Varias entidades vecinales del distrito, como la del Poblenou o la de Gran </a:t>
            </a:r>
            <a:r>
              <a:rPr lang="es-ES" dirty="0" err="1"/>
              <a:t>Via</a:t>
            </a:r>
            <a:r>
              <a:rPr lang="es-ES" dirty="0"/>
              <a:t>-Espronceda-Perú, recordaron, en un comunicado, que, para hacer el proyecto, los contactos con los vecinos fueron "insuficientes" y faltó "rigor" en las sesiones conjuntas.</a:t>
            </a:r>
          </a:p>
          <a:p>
            <a:endParaRPr lang="es-ES" dirty="0"/>
          </a:p>
          <a:p>
            <a:endParaRPr lang="es-ES" dirty="0"/>
          </a:p>
        </p:txBody>
      </p:sp>
    </p:spTree>
    <p:extLst>
      <p:ext uri="{BB962C8B-B14F-4D97-AF65-F5344CB8AC3E}">
        <p14:creationId xmlns:p14="http://schemas.microsoft.com/office/powerpoint/2010/main" val="41163344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04664"/>
            <a:ext cx="7467600" cy="6069288"/>
          </a:xfrm>
        </p:spPr>
        <p:txBody>
          <a:bodyPr/>
          <a:lstStyle/>
          <a:p>
            <a:r>
              <a:rPr lang="es-ES" dirty="0"/>
              <a:t>Por ello, lamentaron los "graves defectos de concepción" con las que nace el parque. </a:t>
            </a:r>
          </a:p>
          <a:p>
            <a:r>
              <a:rPr lang="es-ES" dirty="0"/>
              <a:t>Entre ellas, que está dividido "en cuatro trozos", ya que lo cruzan varias calles "que antes --de la construcción del parque-- no existían".</a:t>
            </a:r>
          </a:p>
          <a:p>
            <a:r>
              <a:rPr lang="es-ES" dirty="0"/>
              <a:t>También discrepan de los muros de cemento, creados por Jean Nouvel, que rodean el parque. Según los vecinos, esto implica que la zona verde "no está integrada al barrio" y dificulta su acceso.</a:t>
            </a:r>
          </a:p>
          <a:p>
            <a:r>
              <a:rPr lang="es-ES" dirty="0"/>
              <a:t>Desde el Ayuntamiento, se relativizan las críticas de los vecinos, y aseguraron que el Parque Central del Poblenou es un proyecto muy innovador y que rompe esquemas, con lo que puede generar algunas susceptibilidades que, con el paso de los años, se irán suavizando. </a:t>
            </a:r>
          </a:p>
          <a:p>
            <a:endParaRPr lang="es-ES" dirty="0"/>
          </a:p>
        </p:txBody>
      </p:sp>
    </p:spTree>
    <p:extLst>
      <p:ext uri="{BB962C8B-B14F-4D97-AF65-F5344CB8AC3E}">
        <p14:creationId xmlns:p14="http://schemas.microsoft.com/office/powerpoint/2010/main" val="41588809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7996438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78097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253929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53783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4862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65416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98" y="0"/>
            <a:ext cx="8988204" cy="6858000"/>
          </a:xfrm>
          <a:prstGeom prst="rect">
            <a:avLst/>
          </a:prstGeom>
        </p:spPr>
      </p:pic>
    </p:spTree>
    <p:extLst>
      <p:ext uri="{BB962C8B-B14F-4D97-AF65-F5344CB8AC3E}">
        <p14:creationId xmlns:p14="http://schemas.microsoft.com/office/powerpoint/2010/main" val="40823163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489181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83440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19300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63254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7207895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38767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020363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029615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11979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41064233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728603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822967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993949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685395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303216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118960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
        <p:nvSpPr>
          <p:cNvPr id="3" name="2 CuadroTexto"/>
          <p:cNvSpPr txBox="1"/>
          <p:nvPr/>
        </p:nvSpPr>
        <p:spPr>
          <a:xfrm>
            <a:off x="5076056" y="6381328"/>
            <a:ext cx="3816424" cy="369332"/>
          </a:xfrm>
          <a:prstGeom prst="rect">
            <a:avLst/>
          </a:prstGeom>
          <a:solidFill>
            <a:schemeClr val="bg1"/>
          </a:solidFill>
        </p:spPr>
        <p:txBody>
          <a:bodyPr wrap="square" rtlCol="0">
            <a:spAutoFit/>
          </a:bodyPr>
          <a:lstStyle/>
          <a:p>
            <a:r>
              <a:rPr lang="es-ES" dirty="0">
                <a:solidFill>
                  <a:prstClr val="black"/>
                </a:solidFill>
              </a:rPr>
              <a:t>Parc del Centre del Poble Nou</a:t>
            </a:r>
          </a:p>
        </p:txBody>
      </p:sp>
    </p:spTree>
    <p:extLst>
      <p:ext uri="{BB962C8B-B14F-4D97-AF65-F5344CB8AC3E}">
        <p14:creationId xmlns:p14="http://schemas.microsoft.com/office/powerpoint/2010/main" val="53693196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289676487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13252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19181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25111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158471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3428094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22" y="-24281"/>
            <a:ext cx="477590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24281"/>
            <a:ext cx="4499992" cy="6858000"/>
          </a:xfrm>
          <a:prstGeom prst="rect">
            <a:avLst/>
          </a:prstGeom>
        </p:spPr>
      </p:pic>
    </p:spTree>
    <p:extLst>
      <p:ext uri="{BB962C8B-B14F-4D97-AF65-F5344CB8AC3E}">
        <p14:creationId xmlns:p14="http://schemas.microsoft.com/office/powerpoint/2010/main" val="393990093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03953181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115573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025084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280287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011512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42798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5" y="-34697"/>
            <a:ext cx="4698155" cy="6858000"/>
          </a:xfrm>
          <a:prstGeom prst="rect">
            <a:avLst/>
          </a:prstGeom>
        </p:spPr>
      </p:pic>
    </p:spTree>
    <p:extLst>
      <p:ext uri="{BB962C8B-B14F-4D97-AF65-F5344CB8AC3E}">
        <p14:creationId xmlns:p14="http://schemas.microsoft.com/office/powerpoint/2010/main" val="315277639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82738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TotalTime>
  <Words>5797</Words>
  <Application>Microsoft Office PowerPoint</Application>
  <PresentationFormat>Presentación en pantalla (4:3)</PresentationFormat>
  <Paragraphs>292</Paragraphs>
  <Slides>122</Slides>
  <Notes>67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122</vt:i4>
      </vt:variant>
    </vt:vector>
  </HeadingPairs>
  <TitlesOfParts>
    <vt:vector size="127" baseType="lpstr">
      <vt:lpstr>Calibri</vt:lpstr>
      <vt:lpstr>Century Schoolbook</vt:lpstr>
      <vt:lpstr>Wingdings</vt:lpstr>
      <vt:lpstr>Wingdings 2</vt:lpstr>
      <vt:lpstr>Default Theme</vt:lpstr>
      <vt:lpstr>EUROPA.-LA VUELTA AL MUNDO EN 885 JARDINES.-ESPAÑA.-BARCELONA.-Mirador del Alcalde.-Jardins de Petra Kelly .-Parc de la Primavera .-Costa i Llobera .-Poblenou.-Central Poblenou</vt:lpstr>
      <vt:lpstr>Jardins del Mirador de Alcalde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Petra Kelly </vt:lpstr>
      <vt:lpstr>Presentación de PowerPoint</vt:lpstr>
      <vt:lpstr>Presentación de PowerPoint</vt:lpstr>
      <vt:lpstr>Vivero Tres Pins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la Primavera </vt:lpstr>
      <vt:lpstr>Presentación de PowerPoint</vt:lpstr>
      <vt:lpstr>Presentación de PowerPoint</vt:lpstr>
      <vt:lpstr>Presentación de PowerPoint</vt:lpstr>
      <vt:lpstr>Presentación de PowerPoint</vt:lpstr>
      <vt:lpstr>Jardines de Costa i Llobera </vt:lpstr>
      <vt:lpstr>JARDINS MOSEN COSTA I LLOBERA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del Poblenou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del centre del Poble Nou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2013-09-12T03:39:00Z</dcterms:created>
  <dcterms:modified xsi:type="dcterms:W3CDTF">2018-03-10T11:45:27Z</dcterms:modified>
</cp:coreProperties>
</file>