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403"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003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DAC294-4F7C-4826-B81C-FFD1A333BA3C}"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AE5A83-664E-425C-A3D2-F61553AB636F}" type="slidenum">
              <a:rPr lang="es-ES" smtClean="0"/>
              <a:t>‹Nº›</a:t>
            </a:fld>
            <a:endParaRPr lang="es-ES" dirty="0"/>
          </a:p>
        </p:txBody>
      </p:sp>
    </p:spTree>
    <p:extLst>
      <p:ext uri="{BB962C8B-B14F-4D97-AF65-F5344CB8AC3E}">
        <p14:creationId xmlns:p14="http://schemas.microsoft.com/office/powerpoint/2010/main" val="414342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Palacio Nacional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Palacio Nacional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Mirador de l´Alcalde</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Mirador de l´Alcalde</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Mirador de l´Alcalde</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de 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del Castell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del Castell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Mies Van Rohe Pabellon</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Miramar.-Oreopanax</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L´Umbracul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35</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Montjuich.-Encinas</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Brossa.-Charles Rivel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a:t>
            </a:r>
            <a:r>
              <a:rPr lang="es-ES" baseline="0" dirty="0"/>
              <a:t> Brossa</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 .-Gaura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Brossa.-Pennisetum</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65</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 y  Charles Rivel </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79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Albeniz.-Ophiopogon</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83</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84</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85</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Albeniz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 </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102</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104</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105</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106</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107</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110</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111</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112</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Albeniz.-Tetrapanax</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114</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115</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117</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118</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119</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120</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121</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122</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123</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Albeniz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124</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125</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Albeniz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126</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127</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128</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129</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130</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131</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132</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133</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134</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135</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136</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137</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138</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139</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140</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141</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142</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143</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144</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Albeniz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145</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146</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Albeniz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147</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148</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318448" cy="2304256"/>
          </a:xfrm>
        </p:spPr>
        <p:txBody>
          <a:bodyPr>
            <a:normAutofit fontScale="90000"/>
          </a:bodyPr>
          <a:lstStyle/>
          <a:p>
            <a:r>
              <a:rPr lang="es-ES" sz="3600" dirty="0"/>
              <a:t>EUROPA.-LA VUELTA AL MUNDO EN 885 JARDINES.-ESPAÑA.-BARCELONA.-</a:t>
            </a:r>
            <a:r>
              <a:rPr lang="es-ES" dirty="0"/>
              <a:t>MONTJUIC.-Jardins Joan Brossa.-Jardines Joan Maragall Palacete Albeniz.-</a:t>
            </a:r>
          </a:p>
        </p:txBody>
      </p:sp>
      <p:sp>
        <p:nvSpPr>
          <p:cNvPr id="3" name="2 Subtítulo"/>
          <p:cNvSpPr>
            <a:spLocks noGrp="1"/>
          </p:cNvSpPr>
          <p:nvPr>
            <p:ph type="subTitle" idx="1"/>
          </p:nvPr>
        </p:nvSpPr>
        <p:spPr>
          <a:xfrm>
            <a:off x="2483768" y="5003322"/>
            <a:ext cx="4536504" cy="1371600"/>
          </a:xfrm>
        </p:spPr>
        <p:txBody>
          <a:bodyPr>
            <a:normAutofit/>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Parque de Montjuic </a:t>
            </a:r>
          </a:p>
        </p:txBody>
      </p:sp>
      <p:sp>
        <p:nvSpPr>
          <p:cNvPr id="5" name="4 Marcador de contenido"/>
          <p:cNvSpPr>
            <a:spLocks noGrp="1"/>
          </p:cNvSpPr>
          <p:nvPr>
            <p:ph sz="quarter" idx="1"/>
          </p:nvPr>
        </p:nvSpPr>
        <p:spPr/>
        <p:txBody>
          <a:bodyPr>
            <a:normAutofit/>
          </a:bodyPr>
          <a:lstStyle/>
          <a:p>
            <a:r>
              <a:rPr lang="es-ES" sz="2400" dirty="0"/>
              <a:t>El conjunto de la montaña de Montjuïc, con toda su riqueza y complejidad de usos, constituye una pieza urbana singular y con funciones y proyección de alcance ciudadano. </a:t>
            </a:r>
          </a:p>
          <a:p>
            <a:r>
              <a:rPr lang="es-ES" sz="2400" dirty="0"/>
              <a:t>Por estos motivos no ha sido incorporada a ningún barrio, ni tampoco puede ser conceptuada por sí sola como barrio, por las características que se han mencionado y porque tampoco tiene población. </a:t>
            </a:r>
          </a:p>
          <a:p>
            <a:r>
              <a:rPr lang="es-ES" sz="2400" dirty="0"/>
              <a:t>Se define como "zona especial", con la denominación de parque de Montjuïc.</a:t>
            </a:r>
          </a:p>
        </p:txBody>
      </p:sp>
    </p:spTree>
    <p:extLst>
      <p:ext uri="{BB962C8B-B14F-4D97-AF65-F5344CB8AC3E}">
        <p14:creationId xmlns:p14="http://schemas.microsoft.com/office/powerpoint/2010/main" val="4060151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404664"/>
            <a:ext cx="7200800" cy="5615136"/>
          </a:xfrm>
        </p:spPr>
        <p:txBody>
          <a:bodyPr>
            <a:normAutofit/>
          </a:bodyPr>
          <a:lstStyle/>
          <a:p>
            <a:r>
              <a:rPr lang="es-ES" sz="2400" dirty="0"/>
              <a:t>Este gran pulmón verde está pendiente de la aprobación de un plan director de usos que pretende potenciar las actividades, consolidar los espacios verdes existentes y crear otros nuevos, y  mejorar la accesibilidad interna y la conexión con la ciudad. Entre los edificios y equipamientos más significativos de la montaña destacan la anilla olímpica, con el estadio y el Palau Sant Jordi; la torre de comunicaciones, obra de Santiago Calatrava; el Palau de Montjuïc -sede del MNAC- y el Poble Espanyol, construidos con motivo de la Exposición Internacional de 1929; el castillo; la Fundación Joan Miró; el Jardín Botánico; el recinto de la Fira de Barcelona; etc. </a:t>
            </a:r>
          </a:p>
        </p:txBody>
      </p:sp>
    </p:spTree>
    <p:extLst>
      <p:ext uri="{BB962C8B-B14F-4D97-AF65-F5344CB8AC3E}">
        <p14:creationId xmlns:p14="http://schemas.microsoft.com/office/powerpoint/2010/main" val="2047608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10214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00694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cih.-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85223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42681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00055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1371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3_redimensionar.jpg"/>
          <p:cNvPicPr>
            <a:picLocks noChangeAspect="1"/>
          </p:cNvPicPr>
          <p:nvPr/>
        </p:nvPicPr>
        <p:blipFill>
          <a:blip r:embed="rId3" cstate="print"/>
          <a:stretch>
            <a:fillRect/>
          </a:stretch>
        </p:blipFill>
        <p:spPr>
          <a:xfrm>
            <a:off x="0" y="40183"/>
            <a:ext cx="9144000" cy="6777633"/>
          </a:xfrm>
          <a:prstGeom prst="rect">
            <a:avLst/>
          </a:prstGeom>
        </p:spPr>
      </p:pic>
    </p:spTree>
    <p:extLst>
      <p:ext uri="{BB962C8B-B14F-4D97-AF65-F5344CB8AC3E}">
        <p14:creationId xmlns:p14="http://schemas.microsoft.com/office/powerpoint/2010/main" val="2238378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4.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17046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6.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13866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7_redimensionar.jpg"/>
          <p:cNvPicPr>
            <a:picLocks noChangeAspect="1"/>
          </p:cNvPicPr>
          <p:nvPr/>
        </p:nvPicPr>
        <p:blipFill>
          <a:blip r:embed="rId3" cstate="print"/>
          <a:stretch>
            <a:fillRect/>
          </a:stretch>
        </p:blipFill>
        <p:spPr>
          <a:xfrm>
            <a:off x="0" y="0"/>
            <a:ext cx="9324528" cy="6858000"/>
          </a:xfrm>
          <a:prstGeom prst="rect">
            <a:avLst/>
          </a:prstGeom>
        </p:spPr>
      </p:pic>
    </p:spTree>
    <p:extLst>
      <p:ext uri="{BB962C8B-B14F-4D97-AF65-F5344CB8AC3E}">
        <p14:creationId xmlns:p14="http://schemas.microsoft.com/office/powerpoint/2010/main" val="3441631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54296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1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017912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ians.-9.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96836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ument a la Sardan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76697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5.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01933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dor del Alcalde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55276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dor de l´Alcalde.-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96387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dor de l´Alcald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70990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m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15497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Castillo de 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12667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Montjuich.-Castell.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44930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Barcelona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80078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rc de Montjuic.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2314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Casytillo de Montjuich.-1_redimensionar.jpg"/>
          <p:cNvPicPr>
            <a:picLocks noChangeAspect="1"/>
          </p:cNvPicPr>
          <p:nvPr/>
        </p:nvPicPr>
        <p:blipFill>
          <a:blip r:embed="rId3" cstate="print"/>
          <a:stretch>
            <a:fillRect/>
          </a:stretch>
        </p:blipFill>
        <p:spPr>
          <a:xfrm>
            <a:off x="0" y="0"/>
            <a:ext cx="4609778" cy="6858000"/>
          </a:xfrm>
          <a:prstGeom prst="rect">
            <a:avLst/>
          </a:prstGeom>
        </p:spPr>
      </p:pic>
      <p:pic>
        <p:nvPicPr>
          <p:cNvPr id="3" name="2 Imagen" descr="Barcelona.-Parc de Montjuich_redimensionar.jpg"/>
          <p:cNvPicPr>
            <a:picLocks noChangeAspect="1"/>
          </p:cNvPicPr>
          <p:nvPr/>
        </p:nvPicPr>
        <p:blipFill>
          <a:blip r:embed="rId4" cstate="print"/>
          <a:stretch>
            <a:fillRect/>
          </a:stretch>
        </p:blipFill>
        <p:spPr>
          <a:xfrm>
            <a:off x="4644008" y="0"/>
            <a:ext cx="4499992" cy="6858000"/>
          </a:xfrm>
          <a:prstGeom prst="rect">
            <a:avLst/>
          </a:prstGeom>
        </p:spPr>
      </p:pic>
    </p:spTree>
    <p:extLst>
      <p:ext uri="{BB962C8B-B14F-4D97-AF65-F5344CB8AC3E}">
        <p14:creationId xmlns:p14="http://schemas.microsoft.com/office/powerpoint/2010/main" val="2958580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es van de Rohe Pavillon.jpg"/>
          <p:cNvPicPr>
            <a:picLocks noChangeAspect="1"/>
          </p:cNvPicPr>
          <p:nvPr/>
        </p:nvPicPr>
        <p:blipFill>
          <a:blip r:embed="rId3" cstate="print"/>
          <a:stretch>
            <a:fillRect/>
          </a:stretch>
        </p:blipFill>
        <p:spPr>
          <a:xfrm>
            <a:off x="0" y="0"/>
            <a:ext cx="9144000" cy="6857999"/>
          </a:xfrm>
          <a:prstGeom prst="rect">
            <a:avLst/>
          </a:prstGeom>
        </p:spPr>
      </p:pic>
    </p:spTree>
    <p:extLst>
      <p:ext uri="{BB962C8B-B14F-4D97-AF65-F5344CB8AC3E}">
        <p14:creationId xmlns:p14="http://schemas.microsoft.com/office/powerpoint/2010/main" val="25243440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3.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99077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87300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Daturas.-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55151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50141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69765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ontjuic 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885837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ontjuic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126143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ontjuich.-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347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Barcelona-Palau-Nacional-garden-MY.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53674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umento en 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60523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Quercus ilex formados.-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581380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Joan Brossa</a:t>
            </a:r>
          </a:p>
        </p:txBody>
      </p:sp>
      <p:sp>
        <p:nvSpPr>
          <p:cNvPr id="3" name="2 Marcador de contenido"/>
          <p:cNvSpPr>
            <a:spLocks noGrp="1"/>
          </p:cNvSpPr>
          <p:nvPr>
            <p:ph sz="quarter" idx="1"/>
          </p:nvPr>
        </p:nvSpPr>
        <p:spPr>
          <a:xfrm>
            <a:off x="457200" y="1600200"/>
            <a:ext cx="7467600" cy="5357192"/>
          </a:xfrm>
        </p:spPr>
        <p:txBody>
          <a:bodyPr>
            <a:normAutofit fontScale="92500"/>
          </a:bodyPr>
          <a:lstStyle/>
          <a:p>
            <a:r>
              <a:rPr lang="es-ES" dirty="0"/>
              <a:t>Los Jardines de Joan Brossa son un excelente ejemplo de la recuperación paisajística y ambiental de un espacio a través de la consolidación del paisaje vegetal ya existente y de la potenciación de un aspecto natural y con un punto salvaje.</a:t>
            </a:r>
          </a:p>
          <a:p>
            <a:r>
              <a:rPr lang="es-ES" dirty="0"/>
              <a:t>A medio camino entre un parque forestal y un jardín de ciudad, los Jardines de Joan Brossa tienen características de ambos, especialmente los propios de un bosque. El aspecto de naturaleza espontánea de los jardines es más acentuado en la parte inferior, donde estas características se refuerzan por el predominio de vegetación. Una pasarela elevada de madera se adentra y permite contemplarla como si estuviésemos en un balcón.</a:t>
            </a:r>
          </a:p>
          <a:p>
            <a:endParaRPr lang="es-ES" dirty="0"/>
          </a:p>
        </p:txBody>
      </p:sp>
    </p:spTree>
    <p:extLst>
      <p:ext uri="{BB962C8B-B14F-4D97-AF65-F5344CB8AC3E}">
        <p14:creationId xmlns:p14="http://schemas.microsoft.com/office/powerpoint/2010/main" val="4475561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113984" cy="5327104"/>
          </a:xfrm>
        </p:spPr>
        <p:txBody>
          <a:bodyPr>
            <a:normAutofit lnSpcReduction="10000"/>
          </a:bodyPr>
          <a:lstStyle/>
          <a:p>
            <a:r>
              <a:rPr lang="es-ES" sz="2400" dirty="0"/>
              <a:t>Tanto la topografía como la vegetación preexistente constituyen por sí mismas un paisaje muy atractivo. </a:t>
            </a:r>
          </a:p>
          <a:p>
            <a:r>
              <a:rPr lang="es-ES" sz="2400" dirty="0"/>
              <a:t>Pese al desnivel, los jardines son de fácil acceso. Esto es posible gracias a las dos rampas que enlazan todo el recorrido principal. </a:t>
            </a:r>
          </a:p>
          <a:p>
            <a:r>
              <a:rPr lang="es-ES" sz="2400" dirty="0"/>
              <a:t>Sólo en algunos rincones, medio escondidos entre los árboles, todavía se conservan tramos de las escaleras de piedra del antiguo parque de atracciones, con bancos de piedra incrustados en la pared de la pendiente. </a:t>
            </a:r>
          </a:p>
          <a:p>
            <a:r>
              <a:rPr lang="es-ES" sz="2400" dirty="0"/>
              <a:t>En la zona superior del antiguo teatro hay un mirador con gradas de hormigón al que se accede fácilmente a través de una rampa.</a:t>
            </a:r>
          </a:p>
        </p:txBody>
      </p:sp>
    </p:spTree>
    <p:extLst>
      <p:ext uri="{BB962C8B-B14F-4D97-AF65-F5344CB8AC3E}">
        <p14:creationId xmlns:p14="http://schemas.microsoft.com/office/powerpoint/2010/main" val="9862427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lstStyle/>
          <a:p>
            <a:r>
              <a:rPr lang="es-ES" dirty="0"/>
              <a:t>Espacio de conexión </a:t>
            </a:r>
          </a:p>
          <a:p>
            <a:endParaRPr lang="es-ES" dirty="0"/>
          </a:p>
          <a:p>
            <a:r>
              <a:rPr lang="es-ES" sz="2400" dirty="0"/>
              <a:t>Su situación ha convertido los Jardines de Joan Brossa en el elemento de conexión entre los diversos jardines el Parque de Montjuïc. </a:t>
            </a:r>
          </a:p>
          <a:p>
            <a:r>
              <a:rPr lang="es-ES" sz="2400" dirty="0"/>
              <a:t>Justo encima, un poco más abajo del castillo de Montjuïc, está el Mirador del Alcalde y el itinerario que atraviesa el jardín en sentido este-oeste permite enlazar directamente con los Jardines Mossèn Cinto Verdaguer, más allá del cual encontramos el Jardín de Petra Kelly - Viver Tres Pins y el Jardín Botánico de Barcelona.</a:t>
            </a:r>
          </a:p>
          <a:p>
            <a:endParaRPr lang="es-ES" dirty="0"/>
          </a:p>
        </p:txBody>
      </p:sp>
    </p:spTree>
    <p:extLst>
      <p:ext uri="{BB962C8B-B14F-4D97-AF65-F5344CB8AC3E}">
        <p14:creationId xmlns:p14="http://schemas.microsoft.com/office/powerpoint/2010/main" val="9735322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825952" cy="5976664"/>
          </a:xfrm>
        </p:spPr>
        <p:txBody>
          <a:bodyPr>
            <a:normAutofit lnSpcReduction="10000"/>
          </a:bodyPr>
          <a:lstStyle/>
          <a:p>
            <a:r>
              <a:rPr lang="es-ES" dirty="0"/>
              <a:t>Los juegos infantiles </a:t>
            </a:r>
          </a:p>
          <a:p>
            <a:endParaRPr lang="es-ES" dirty="0"/>
          </a:p>
          <a:p>
            <a:r>
              <a:rPr lang="es-ES" dirty="0"/>
              <a:t>El carácter lúdico, infantil y de ocio del antiguo parque de atracciones sigue presente en estos jardines. Hay tres áreas de juego en las cuales se han instalado elementos para todas las edades, algunos muy originales. </a:t>
            </a:r>
          </a:p>
          <a:p>
            <a:r>
              <a:rPr lang="es-ES" dirty="0"/>
              <a:t>La diversión en equipo está representada por un juego de arena y agua que recuerda los inventos de los mineros de "la fiebre del oro". Situado al lado del acceso que comunica con los Jardines de Mossèn Cinto Verdaguer, son necesarios unos cuantos niños y niñas para jugar: unos bombeando el agua y otros trajinando la tierra hacia unas bandejas donde se mezclan los dos elementos.</a:t>
            </a:r>
          </a:p>
          <a:p>
            <a:endParaRPr lang="es-ES" dirty="0"/>
          </a:p>
        </p:txBody>
      </p:sp>
    </p:spTree>
    <p:extLst>
      <p:ext uri="{BB962C8B-B14F-4D97-AF65-F5344CB8AC3E}">
        <p14:creationId xmlns:p14="http://schemas.microsoft.com/office/powerpoint/2010/main" val="3552058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lstStyle/>
          <a:p>
            <a:r>
              <a:rPr lang="es-ES" sz="2400" dirty="0"/>
              <a:t>La música también es un aspecto lúdico muy importante. </a:t>
            </a:r>
          </a:p>
          <a:p>
            <a:r>
              <a:rPr lang="es-ES" sz="2400" dirty="0"/>
              <a:t>En el camino que atraviesa el parque hay "cojines musicales" que emiten sonidos cuando se pisan, y en unas de las áreas de juego para los niños y niñas de menor edad hay dos estructuras de madera: una especie de órgano y un balancín-teclado, que permiten experimentar con los sonidos.</a:t>
            </a:r>
          </a:p>
          <a:p>
            <a:r>
              <a:rPr lang="es-ES" sz="2400" dirty="0"/>
              <a:t>Y para la juventud con ganas de trepar, encontramos una zona con tirolinas y juegos de trepar.</a:t>
            </a:r>
          </a:p>
          <a:p>
            <a:endParaRPr lang="es-ES" dirty="0"/>
          </a:p>
        </p:txBody>
      </p:sp>
    </p:spTree>
    <p:extLst>
      <p:ext uri="{BB962C8B-B14F-4D97-AF65-F5344CB8AC3E}">
        <p14:creationId xmlns:p14="http://schemas.microsoft.com/office/powerpoint/2010/main" val="36880050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615136"/>
          </a:xfrm>
        </p:spPr>
        <p:txBody>
          <a:bodyPr>
            <a:normAutofit fontScale="92500"/>
          </a:bodyPr>
          <a:lstStyle/>
          <a:p>
            <a:r>
              <a:rPr lang="es-ES" dirty="0"/>
              <a:t>La vegetación de los Jardines de Joan Brossa es muy variada. Gran parte se plantó cuando se construyó el parque de atracciones. Hay pequeñas alfombras de vivaces y de gramíneas, de especies muy variadas, que dan continuidad a los recorridos de los jardines, árboles, enormes palmeras y grandes masas arbustivas. </a:t>
            </a:r>
          </a:p>
          <a:p>
            <a:r>
              <a:rPr lang="es-ES" dirty="0"/>
              <a:t>Estos jardines son ricos en coníferas, como los cedros, los pinos y los cipreses. </a:t>
            </a:r>
          </a:p>
          <a:p>
            <a:r>
              <a:rPr lang="es-ES" dirty="0"/>
              <a:t>Algunas de las especies que encontramos en estos jardines -algunas poco habituales en Barcelona- son el cedro del Atlas (Cedrus atlantica y Cedrus atlantica glauca), el cedro del Himalaya (Cedrus deodara), el cedro del Líbano (Cedrus libani), el pino blanco (Pinus halepensis), el pino insigne (Pinus radiata….</a:t>
            </a:r>
          </a:p>
        </p:txBody>
      </p:sp>
    </p:spTree>
    <p:extLst>
      <p:ext uri="{BB962C8B-B14F-4D97-AF65-F5344CB8AC3E}">
        <p14:creationId xmlns:p14="http://schemas.microsoft.com/office/powerpoint/2010/main" val="1738046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6192688"/>
          </a:xfrm>
        </p:spPr>
        <p:txBody>
          <a:bodyPr>
            <a:normAutofit/>
          </a:bodyPr>
          <a:lstStyle/>
          <a:p>
            <a:r>
              <a:rPr lang="es-ES" dirty="0"/>
              <a:t>.--el pino del Himalaya (Pinus wallichiana), el pino rodeno (Pinus pinaster), el ciprés (Cupressus sempervires), el ciprés de Arizona (Cupressus glabra) y el ciprés de Monterrey (Cupressus macrocarpa y Cupressus macrocarpa "Golden.</a:t>
            </a:r>
          </a:p>
          <a:p>
            <a:r>
              <a:rPr lang="es-ES" dirty="0"/>
              <a:t>Hay árboles tan mediterráneos como el olivo (Olea europaea), la encina (Quercus ilex) y el tamarisco (Tamarix gallica), y otros con floraciones tan ornamentales como la mimosa (Acacia dealbata), la sófora (Sophora japonica), la magnolia (Magnolia grandiflora), la acacia (Robinia pseudoacacia, Robinia pseudoacacia "Pyramidalis" y Robinia pseudoacacia "Umbraculifera"). </a:t>
            </a:r>
          </a:p>
        </p:txBody>
      </p:sp>
    </p:spTree>
    <p:extLst>
      <p:ext uri="{BB962C8B-B14F-4D97-AF65-F5344CB8AC3E}">
        <p14:creationId xmlns:p14="http://schemas.microsoft.com/office/powerpoint/2010/main" val="38974661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5615136"/>
          </a:xfrm>
        </p:spPr>
        <p:txBody>
          <a:bodyPr>
            <a:normAutofit fontScale="92500" lnSpcReduction="10000"/>
          </a:bodyPr>
          <a:lstStyle/>
          <a:p>
            <a:r>
              <a:rPr lang="es-ES" dirty="0"/>
              <a:t>En cuanto a las palmeras, están representadas por grandes washingtonias (Washingtonia filifera y Washingtonia robusta), la palmera excelsa (Trachycarpus fortunei) y el palmito (Chamaerops humilis).</a:t>
            </a:r>
          </a:p>
          <a:p>
            <a:r>
              <a:rPr lang="es-ES" sz="2400" dirty="0"/>
              <a:t>En este espacio verde el arte también está representado por la poesía y la escultura. Siguiendo con la tradición de dedicar los jardines de Montjuïc a poetas catalanes -iniciada a finales de los años 1970 con los jardines de Joan Maragall, Mossèn Cinto Verdaguer y Mossèn Costa i Llobera- el nombre de estos jardines es un homenaje al poeta Joan Brossa.</a:t>
            </a:r>
          </a:p>
          <a:p>
            <a:r>
              <a:rPr lang="es-ES" sz="2400" dirty="0"/>
              <a:t> En el acceso principal, en la plaza Dante, hay una placa con su poema Música d'arpa: </a:t>
            </a:r>
          </a:p>
          <a:p>
            <a:r>
              <a:rPr lang="es-ES" sz="2400" dirty="0"/>
              <a:t>En el interior de los jardines hay un poema visual de este mismo autor.</a:t>
            </a:r>
          </a:p>
        </p:txBody>
      </p:sp>
    </p:spTree>
    <p:extLst>
      <p:ext uri="{BB962C8B-B14F-4D97-AF65-F5344CB8AC3E}">
        <p14:creationId xmlns:p14="http://schemas.microsoft.com/office/powerpoint/2010/main" val="18316885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772400" cy="5543128"/>
          </a:xfrm>
        </p:spPr>
        <p:txBody>
          <a:bodyPr>
            <a:normAutofit/>
          </a:bodyPr>
          <a:lstStyle/>
          <a:p>
            <a:r>
              <a:rPr lang="es-ES" sz="2400" dirty="0"/>
              <a:t>En cuanto a las esculturas, se han conservado cuatro del antiguo parque de atracciones: El pallasso, de Joaquim Ros i Sabaté (1972), que reproduce la figura de Charlie Rivel levantado su famosa silla; A Carmen Amaya, de Josep Cañas (1966), en homenaje a esta bailaora de flamenco barcelonesa; Charlot, de Núria Tortras (1972), con Charles Chaplin subido a una bola del mundo, y A Joaquim Blume, de Nicolau Ortiz (1966), donde un gimnasta realiza ejercicios de anillas con los aros olímpicos de fondo.</a:t>
            </a:r>
          </a:p>
        </p:txBody>
      </p:sp>
    </p:spTree>
    <p:extLst>
      <p:ext uri="{BB962C8B-B14F-4D97-AF65-F5344CB8AC3E}">
        <p14:creationId xmlns:p14="http://schemas.microsoft.com/office/powerpoint/2010/main" val="33167956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099526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748814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553184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008117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290907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331707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550920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924470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440549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978131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876706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0308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99879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838108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312164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368603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112702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574966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Carmen Amaya (2).jpg"/>
          <p:cNvPicPr>
            <a:picLocks noChangeAspect="1"/>
          </p:cNvPicPr>
          <p:nvPr/>
        </p:nvPicPr>
        <p:blipFill>
          <a:blip r:embed="rId3" cstate="print"/>
          <a:stretch>
            <a:fillRect/>
          </a:stretch>
        </p:blipFill>
        <p:spPr>
          <a:xfrm>
            <a:off x="0" y="0"/>
            <a:ext cx="4572000" cy="6858000"/>
          </a:xfrm>
          <a:prstGeom prst="rect">
            <a:avLst/>
          </a:prstGeom>
        </p:spPr>
      </p:pic>
      <p:pic>
        <p:nvPicPr>
          <p:cNvPr id="3" name="2 Imagen" descr="Joan Brossa.-Charles Rivel_redimensionar.JPG"/>
          <p:cNvPicPr>
            <a:picLocks noChangeAspect="1"/>
          </p:cNvPicPr>
          <p:nvPr/>
        </p:nvPicPr>
        <p:blipFill>
          <a:blip r:embed="rId4" cstate="print"/>
          <a:stretch>
            <a:fillRect/>
          </a:stretch>
        </p:blipFill>
        <p:spPr>
          <a:xfrm>
            <a:off x="4572000" y="0"/>
            <a:ext cx="4572000" cy="6858000"/>
          </a:xfrm>
          <a:prstGeom prst="rect">
            <a:avLst/>
          </a:prstGeom>
        </p:spPr>
      </p:pic>
    </p:spTree>
    <p:extLst>
      <p:ext uri="{BB962C8B-B14F-4D97-AF65-F5344CB8AC3E}">
        <p14:creationId xmlns:p14="http://schemas.microsoft.com/office/powerpoint/2010/main" val="2366029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Jardines Joan Maragall</a:t>
            </a:r>
            <a:br>
              <a:rPr lang="es-ES" dirty="0"/>
            </a:br>
            <a:r>
              <a:rPr lang="es-ES" dirty="0"/>
              <a:t>Palacete Albeniz</a:t>
            </a:r>
          </a:p>
        </p:txBody>
      </p:sp>
      <p:sp>
        <p:nvSpPr>
          <p:cNvPr id="3" name="2 Marcador de contenido"/>
          <p:cNvSpPr>
            <a:spLocks noGrp="1"/>
          </p:cNvSpPr>
          <p:nvPr>
            <p:ph sz="quarter" idx="1"/>
          </p:nvPr>
        </p:nvSpPr>
        <p:spPr/>
        <p:txBody>
          <a:bodyPr>
            <a:normAutofit lnSpcReduction="10000"/>
          </a:bodyPr>
          <a:lstStyle/>
          <a:p>
            <a:r>
              <a:rPr lang="es-ES" sz="2400" dirty="0"/>
              <a:t>Los Jardines de Joan Maragall son un espacio lleno de serenidad, un mundo aparte donde solamente se percibe el canto de los pájaros y el sonido del agua que brota de las fuentes ornamentales. </a:t>
            </a:r>
          </a:p>
          <a:p>
            <a:r>
              <a:rPr lang="es-ES" sz="2400" dirty="0"/>
              <a:t>Si se entra por la puerta que hay en la avenida del Estadio, lo primero que encuentra el visitante son grandes parterres de césped donde crecen árboles altísimos. </a:t>
            </a:r>
          </a:p>
          <a:p>
            <a:r>
              <a:rPr lang="es-ES" sz="2400" dirty="0"/>
              <a:t>De vez en cuando, ligeros desniveles con bordes de piedra forman una suave bajada por el terreno hasta llegar al corazón de los jardines: el Palacete Albéniz.</a:t>
            </a:r>
          </a:p>
        </p:txBody>
      </p:sp>
    </p:spTree>
    <p:extLst>
      <p:ext uri="{BB962C8B-B14F-4D97-AF65-F5344CB8AC3E}">
        <p14:creationId xmlns:p14="http://schemas.microsoft.com/office/powerpoint/2010/main" val="27286031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772400" cy="6336704"/>
          </a:xfrm>
        </p:spPr>
        <p:txBody>
          <a:bodyPr>
            <a:normAutofit/>
          </a:bodyPr>
          <a:lstStyle/>
          <a:p>
            <a:r>
              <a:rPr lang="es-ES" dirty="0"/>
              <a:t>Un espacio de la realeza </a:t>
            </a:r>
          </a:p>
          <a:p>
            <a:r>
              <a:rPr lang="es-ES" dirty="0"/>
              <a:t>Este es el calificativo más adecuado para la explanada que se extiende delante de la fachada principal del palacete, flanqueada por dos amplias escalinatas que bajan desde la terraza donde se encuentra la puerta principal del edificio.</a:t>
            </a:r>
          </a:p>
          <a:p>
            <a:r>
              <a:rPr lang="es-ES" dirty="0"/>
              <a:t> Una serie de estanques con surtidores y cascadas comparten protagonismo con un largo parterre de broderie. </a:t>
            </a:r>
          </a:p>
          <a:p>
            <a:r>
              <a:rPr lang="es-ES" dirty="0"/>
              <a:t>A ambos lados de este ajardinamiento clásico y afrancesado, dos avenidas de tilos recortados de forma cilíndrica enmarcan la delicadeza de las pequeñas vallas vegetales que dibujan espacios llenos de flores. </a:t>
            </a:r>
          </a:p>
        </p:txBody>
      </p:sp>
    </p:spTree>
    <p:extLst>
      <p:ext uri="{BB962C8B-B14F-4D97-AF65-F5344CB8AC3E}">
        <p14:creationId xmlns:p14="http://schemas.microsoft.com/office/powerpoint/2010/main" val="31935650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En el fondo, como punto y final a la perspectiva de los jardines que se puede contemplar desde el palacete, el terreno, cubierto de césped, asciende suavemente y se convierte en la peana de un templete que da cobijo a Susanna al bany (Susana en el baño).</a:t>
            </a:r>
          </a:p>
          <a:p>
            <a:r>
              <a:rPr lang="es-ES" dirty="0"/>
              <a:t>Rincones con personalidad </a:t>
            </a:r>
          </a:p>
          <a:p>
            <a:r>
              <a:rPr lang="es-ES" dirty="0"/>
              <a:t>En todos los jardines, amplios caminos de sablón permiten pasear e ir descubriendo los diferentes espacios en los que se divide, que son bastantes y con mucha personalidad.</a:t>
            </a:r>
          </a:p>
          <a:p>
            <a:r>
              <a:rPr lang="es-ES" dirty="0"/>
              <a:t> La mayoría con esculturas que completan su belleza. </a:t>
            </a:r>
          </a:p>
          <a:p>
            <a:endParaRPr lang="es-ES" dirty="0"/>
          </a:p>
          <a:p>
            <a:endParaRPr lang="es-ES" dirty="0"/>
          </a:p>
        </p:txBody>
      </p:sp>
    </p:spTree>
    <p:extLst>
      <p:ext uri="{BB962C8B-B14F-4D97-AF65-F5344CB8AC3E}">
        <p14:creationId xmlns:p14="http://schemas.microsoft.com/office/powerpoint/2010/main" val="20685690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normAutofit/>
          </a:bodyPr>
          <a:lstStyle/>
          <a:p>
            <a:pPr marL="0" indent="0">
              <a:buNone/>
            </a:pPr>
            <a:r>
              <a:rPr lang="es-ES" dirty="0"/>
              <a:t> </a:t>
            </a:r>
          </a:p>
          <a:p>
            <a:r>
              <a:rPr lang="es-ES" dirty="0"/>
              <a:t>De este modo, en la zona situada al lado del Palacio Nacional, que es donde se encuentra la entrada principal de los jardines, una gran avenida de magnolias con un extenso estanque con surtidores en el centro nos conduce hasta los pies de la colina situada delante del palacete. Encima, una plaza semicircular rodeada de cipreses y presidida por Serena es la antesala de un pequeño anfiteatro.</a:t>
            </a:r>
          </a:p>
          <a:p>
            <a:r>
              <a:rPr lang="es-ES" dirty="0"/>
              <a:t>La despedida </a:t>
            </a:r>
          </a:p>
          <a:p>
            <a:r>
              <a:rPr lang="es-ES" dirty="0"/>
              <a:t>A los lados del palacete hay plazoletas recogidas, con fuentes y lavaderos adornados con delfines y putti rechonchos. </a:t>
            </a:r>
          </a:p>
          <a:p>
            <a:endParaRPr lang="es-ES" dirty="0"/>
          </a:p>
          <a:p>
            <a:endParaRPr lang="es-ES" dirty="0"/>
          </a:p>
        </p:txBody>
      </p:sp>
    </p:spTree>
    <p:extLst>
      <p:ext uri="{BB962C8B-B14F-4D97-AF65-F5344CB8AC3E}">
        <p14:creationId xmlns:p14="http://schemas.microsoft.com/office/powerpoint/2010/main" val="19853063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7113984" cy="4967064"/>
          </a:xfrm>
        </p:spPr>
        <p:txBody>
          <a:bodyPr>
            <a:normAutofit/>
          </a:bodyPr>
          <a:lstStyle/>
          <a:p>
            <a:r>
              <a:rPr lang="es-ES" sz="2400" dirty="0"/>
              <a:t>Detrás del edificio se extiende una amplia pradera a la sombra de enormes pinos. Bajo las copas, unas cuantas mesitas con sillas invitan al visitante a realizar una pausa. </a:t>
            </a:r>
          </a:p>
          <a:p>
            <a:r>
              <a:rPr lang="es-ES" sz="2400" dirty="0"/>
              <a:t>Al final de la pradera, una escalinata que desciende hasta la avenida de Santa Madrona comunica estos jardines con los de Laribal, otra joya de la montaña de Montjuic.</a:t>
            </a:r>
          </a:p>
          <a:p>
            <a:r>
              <a:rPr lang="es-ES" sz="2400" dirty="0"/>
              <a:t> Antes de iniciar el descenso, una espléndida vista de Barcelona despide al visitante.</a:t>
            </a:r>
          </a:p>
          <a:p>
            <a:endParaRPr lang="es-ES" dirty="0"/>
          </a:p>
        </p:txBody>
      </p:sp>
    </p:spTree>
    <p:extLst>
      <p:ext uri="{BB962C8B-B14F-4D97-AF65-F5344CB8AC3E}">
        <p14:creationId xmlns:p14="http://schemas.microsoft.com/office/powerpoint/2010/main" val="27058807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88640"/>
            <a:ext cx="7113984" cy="6336704"/>
          </a:xfrm>
        </p:spPr>
        <p:txBody>
          <a:bodyPr>
            <a:normAutofit lnSpcReduction="10000"/>
          </a:bodyPr>
          <a:lstStyle/>
          <a:p>
            <a:r>
              <a:rPr lang="es-ES" dirty="0"/>
              <a:t>Vegetación </a:t>
            </a:r>
          </a:p>
          <a:p>
            <a:r>
              <a:rPr lang="es-ES" dirty="0"/>
              <a:t>La vegetación de los Jardines de Joan Maragall es, además de rica en especies, un buen ejemplo de la jardinería de principios del siglo XX y un espacio verde con grandes ejemplos arbóreos.</a:t>
            </a:r>
          </a:p>
          <a:p>
            <a:r>
              <a:rPr lang="es-ES" dirty="0"/>
              <a:t>Encontramos tilos (Tilia tomentosa) y magnolias (Magnolia grandiflora) flanqueando magníficas avenidas.</a:t>
            </a:r>
          </a:p>
          <a:p>
            <a:r>
              <a:rPr lang="es-ES" dirty="0"/>
              <a:t> También podemos disfrutar de grandes ejemplares de coníferas, como el cedro del Himalaya (Cedrus deodara), el cedro del Líbano (Cedrus libani ssp.), el pino piñonero (Pinus pinea), el pino carrasco (Pinus halepensis), el pino laricio (Pinus nigra ssp. austriaca), el ciprés (Cupressus sempervirens), el ciprés de Arizona (Cupressus glabra) y el ciprés de Monterrey (Cupressus macrocarpa).</a:t>
            </a:r>
          </a:p>
          <a:p>
            <a:endParaRPr lang="es-ES" dirty="0"/>
          </a:p>
        </p:txBody>
      </p:sp>
    </p:spTree>
    <p:extLst>
      <p:ext uri="{BB962C8B-B14F-4D97-AF65-F5344CB8AC3E}">
        <p14:creationId xmlns:p14="http://schemas.microsoft.com/office/powerpoint/2010/main" val="28815176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normAutofit lnSpcReduction="10000"/>
          </a:bodyPr>
          <a:lstStyle/>
          <a:p>
            <a:r>
              <a:rPr lang="es-ES" dirty="0"/>
              <a:t>En este jardín hay especies típicamente mediterráneas como el olivo (Olea europaea) y la encina (Quercus ilex), al lado de otras tan poco frecuentes como la Cycas revoluta, Trachycarpus fortunei y Rhapis excelsa. </a:t>
            </a:r>
          </a:p>
          <a:p>
            <a:r>
              <a:rPr lang="es-ES" dirty="0"/>
              <a:t>En una de las plazoletas situada junto al palacete destaca un jinjolero (Zizipus jujuba) que forma parte del Catálogo de Árboles de Interés Local de Barcelona.</a:t>
            </a:r>
          </a:p>
          <a:p>
            <a:r>
              <a:rPr lang="es-ES" dirty="0"/>
              <a:t> Otras especies arbóreas presentes en estos jardines son las diferentes variedades de chopos (Populus alba, Populus alba "Pyramidalis", Populus simonii y Populus X canadensis), naranjos (Citrus aurantium), olmos (Ulmus minor) y pimenteros falsos (Shinus molle).</a:t>
            </a:r>
          </a:p>
        </p:txBody>
      </p:sp>
    </p:spTree>
    <p:extLst>
      <p:ext uri="{BB962C8B-B14F-4D97-AF65-F5344CB8AC3E}">
        <p14:creationId xmlns:p14="http://schemas.microsoft.com/office/powerpoint/2010/main" val="32355810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041976" cy="6192688"/>
          </a:xfrm>
        </p:spPr>
        <p:txBody>
          <a:bodyPr>
            <a:normAutofit/>
          </a:bodyPr>
          <a:lstStyle/>
          <a:p>
            <a:r>
              <a:rPr lang="es-ES" dirty="0"/>
              <a:t>Arte y arquitectura </a:t>
            </a:r>
          </a:p>
          <a:p>
            <a:r>
              <a:rPr lang="es-ES" dirty="0"/>
              <a:t>El antiguo pabellón real situado dentro de los jardines, conocido como Palacete Albéniz y construido en 1929, es un edificio de corte neoclásico obra del arquitecto Joan Moya. Construido detrás del Palacio Nacional, en 1970 se amplió y remodeló. </a:t>
            </a:r>
          </a:p>
          <a:p>
            <a:r>
              <a:rPr lang="es-ES" dirty="0"/>
              <a:t>Además del edificio, en los Jardines de Joan Maragall destacan 32 esculturas de diferentes épocas y autores, algunas de ellas de gran calidad. Destacan Noia ajaguda (Chica acostada) (1950), de Joan Rebull; Nu a l'estany (Desnudo en el estanque) (1970), de Antoni Casamor; Cérvols (Ciervos) (1967), de Frederic Marès; L'aiguadora (La aguadora) (1862), de Louis Sauregeau;</a:t>
            </a:r>
          </a:p>
          <a:p>
            <a:endParaRPr lang="es-ES" dirty="0"/>
          </a:p>
        </p:txBody>
      </p:sp>
    </p:spTree>
    <p:extLst>
      <p:ext uri="{BB962C8B-B14F-4D97-AF65-F5344CB8AC3E}">
        <p14:creationId xmlns:p14="http://schemas.microsoft.com/office/powerpoint/2010/main" val="10616918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13984" cy="5976664"/>
          </a:xfrm>
        </p:spPr>
        <p:txBody>
          <a:bodyPr>
            <a:normAutofit/>
          </a:bodyPr>
          <a:lstStyle/>
          <a:p>
            <a:r>
              <a:rPr lang="es-ES" sz="2400" dirty="0"/>
              <a:t>Dos tritons (Dos tritones) (1929), de Josep Viladomat; Sussana al bany (Susana en el baño), de Theophile Eugène; Al·legoria de la sardana (Alegoría de la sardana) (1965), de Ernest Maragall; dos desnudos femeninos, uno frente al otro, llamados Dona a la cascada (Mujer en la cascada) (1970), el grupo Dones a la cascada (Mujeres en la cascada) (1970) y Nu femení (Desnudo femenino) (1965), de Eulàlia Fàbregas de Sentmenat; Serena (1970), de Pilar Francesch; Noia amb casquet de bany (Chica con gorro de baño) (1970), de Marifé Tey; Dona ajaguda (Mujer acostada) (1970), de Enric Monjo, y Dona amb nena (Mujer con niña) y Dona amb nen (Mujer con niño)(1970), de Luisa Granero</a:t>
            </a:r>
            <a:r>
              <a:rPr lang="es-ES" dirty="0"/>
              <a:t>.</a:t>
            </a:r>
          </a:p>
        </p:txBody>
      </p:sp>
    </p:spTree>
    <p:extLst>
      <p:ext uri="{BB962C8B-B14F-4D97-AF65-F5344CB8AC3E}">
        <p14:creationId xmlns:p14="http://schemas.microsoft.com/office/powerpoint/2010/main" val="5174002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041976" cy="6408712"/>
          </a:xfrm>
        </p:spPr>
        <p:txBody>
          <a:bodyPr>
            <a:normAutofit lnSpcReduction="10000"/>
          </a:bodyPr>
          <a:lstStyle/>
          <a:p>
            <a:r>
              <a:rPr lang="es-ES" dirty="0"/>
              <a:t>Historia</a:t>
            </a:r>
          </a:p>
          <a:p>
            <a:r>
              <a:rPr lang="es-ES" dirty="0"/>
              <a:t>Estos jardines tienen su origen en los que diseñó Jean Claude Nicolas Forestier alrededor del Pabellón Real, que se construyó en Montjuic dentro del recinto de la Exposición Internacional de 1929. </a:t>
            </a:r>
          </a:p>
          <a:p>
            <a:r>
              <a:rPr lang="es-ES" dirty="0"/>
              <a:t>El edificio tenía un doble objetivo: que Alfonso XIII dispusiera de un espacio para grandes recepciones y también de un lugar para descansar durante sus visitas a dicha exposición. </a:t>
            </a:r>
          </a:p>
          <a:p>
            <a:r>
              <a:rPr lang="es-ES" dirty="0"/>
              <a:t>Una vez finalizada la exposición, se pensó en ubicar aquí el Museo de Música de la ciudad, un proyecto que no prosperó pero que sí determinó el nombre con el que se conoce el palacete, y durante muchos años también a los jardines que lo rodean: Albéniz, en honor al gran músico Isaac Albéniz.</a:t>
            </a:r>
          </a:p>
          <a:p>
            <a:endParaRPr lang="es-ES" dirty="0"/>
          </a:p>
        </p:txBody>
      </p:sp>
    </p:spTree>
    <p:extLst>
      <p:ext uri="{BB962C8B-B14F-4D97-AF65-F5344CB8AC3E}">
        <p14:creationId xmlns:p14="http://schemas.microsoft.com/office/powerpoint/2010/main" val="13261233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825952" cy="6264696"/>
          </a:xfrm>
        </p:spPr>
        <p:txBody>
          <a:bodyPr>
            <a:normAutofit fontScale="92500"/>
          </a:bodyPr>
          <a:lstStyle/>
          <a:p>
            <a:r>
              <a:rPr lang="es-ES" dirty="0"/>
              <a:t>En 1970, los jardines se ampliaron y pasaron a llamarse de Joan Maragall. Esta ampliación se llevó a cabo por Joaquim M. Casamor y el Servicio de Parques y Jardines de Barcelona.</a:t>
            </a:r>
          </a:p>
          <a:p>
            <a:r>
              <a:rPr lang="es-ES" dirty="0"/>
              <a:t> Éste es uno de los tres jardines de Montjuic que, junto con los de Mossèn Cinto Verdaguer y Mossèn Costa i Llobera, se dedicaron en esa década a poetas catalanes. </a:t>
            </a:r>
          </a:p>
          <a:p>
            <a:r>
              <a:rPr lang="es-ES" dirty="0"/>
              <a:t>Actualmente, el Palacete Albéniz es la residencia de la Familia Real española en Barcelona cuando vienen en visita oficial, de los invitados ilustres de la ciudad y sede de recepciones municipales de importancia. </a:t>
            </a:r>
          </a:p>
          <a:p>
            <a:r>
              <a:rPr lang="es-ES" dirty="0"/>
              <a:t>Es por este motivo que, en determinadas ocasiones, los jardines están cerrados al público.</a:t>
            </a:r>
          </a:p>
          <a:p>
            <a:pPr marL="0" indent="0">
              <a:buNone/>
            </a:pPr>
            <a:r>
              <a:rPr lang="es-ES" dirty="0"/>
              <a:t> </a:t>
            </a:r>
          </a:p>
          <a:p>
            <a:pPr marL="0" indent="0">
              <a:buNone/>
            </a:pPr>
            <a:endParaRPr lang="es-ES" dirty="0"/>
          </a:p>
          <a:p>
            <a:endParaRPr lang="es-ES" dirty="0"/>
          </a:p>
        </p:txBody>
      </p:sp>
    </p:spTree>
    <p:extLst>
      <p:ext uri="{BB962C8B-B14F-4D97-AF65-F5344CB8AC3E}">
        <p14:creationId xmlns:p14="http://schemas.microsoft.com/office/powerpoint/2010/main" val="8148394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Jadines Joan Maragall.-33_redimensionar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724742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dines Joan Maragall.-14_redimensionar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909673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742443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435083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595084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118768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740354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0101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493536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245386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071500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238874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972547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4245766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110980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569689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597626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566879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286891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9832742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697141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105748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224957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885520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182681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736702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260981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4919502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9441261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351795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4907356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472186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078817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917839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337797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733121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9226466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0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596234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96459992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8469169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565651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900715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del Poeta Joan Maragall.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0372792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3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8668990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3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661395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4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9698093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4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1103016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4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4347310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5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278544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5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013289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5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2574158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3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7539820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3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2387533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7185013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412071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1634211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94263694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3941722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6776889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627459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1387088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449307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1194434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7533504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77786615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2387799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3408575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94256958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028014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112065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TotalTime>
  <Words>2838</Words>
  <Application>Microsoft Office PowerPoint</Application>
  <PresentationFormat>Presentación en pantalla (4:3)</PresentationFormat>
  <Paragraphs>310</Paragraphs>
  <Slides>148</Slides>
  <Notes>123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148</vt:i4>
      </vt:variant>
    </vt:vector>
  </HeadingPairs>
  <TitlesOfParts>
    <vt:vector size="153" baseType="lpstr">
      <vt:lpstr>Calibri</vt:lpstr>
      <vt:lpstr>Century Schoolbook</vt:lpstr>
      <vt:lpstr>Wingdings</vt:lpstr>
      <vt:lpstr>Wingdings 2</vt:lpstr>
      <vt:lpstr>Default Theme</vt:lpstr>
      <vt:lpstr>EUROPA.-LA VUELTA AL MUNDO EN 885 JARDINES.-ESPAÑA.-BARCELONA.-MONTJUIC.-Jardins Joan Brossa.-Jardines Joan Maragall Palacete Albeniz.-</vt:lpstr>
      <vt:lpstr>Parque de Montjuic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Joan Brossa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Joan Maragall Palacete Albeniz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2013-09-12T03:39:00Z</dcterms:created>
  <dcterms:modified xsi:type="dcterms:W3CDTF">2018-03-10T11:47:39Z</dcterms:modified>
</cp:coreProperties>
</file>