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53" r:id="rId91"/>
    <p:sldId id="373" r:id="rId92"/>
    <p:sldId id="346" r:id="rId93"/>
    <p:sldId id="381" r:id="rId94"/>
    <p:sldId id="367" r:id="rId95"/>
    <p:sldId id="363" r:id="rId96"/>
    <p:sldId id="347" r:id="rId97"/>
    <p:sldId id="348" r:id="rId98"/>
    <p:sldId id="349" r:id="rId99"/>
    <p:sldId id="350" r:id="rId100"/>
    <p:sldId id="358" r:id="rId101"/>
    <p:sldId id="360" r:id="rId102"/>
    <p:sldId id="362" r:id="rId103"/>
    <p:sldId id="366" r:id="rId104"/>
    <p:sldId id="359" r:id="rId105"/>
    <p:sldId id="351" r:id="rId106"/>
    <p:sldId id="352" r:id="rId107"/>
    <p:sldId id="354" r:id="rId108"/>
    <p:sldId id="355" r:id="rId109"/>
    <p:sldId id="356" r:id="rId110"/>
    <p:sldId id="357" r:id="rId111"/>
    <p:sldId id="361" r:id="rId112"/>
    <p:sldId id="364" r:id="rId113"/>
    <p:sldId id="365" r:id="rId114"/>
    <p:sldId id="368" r:id="rId115"/>
    <p:sldId id="369" r:id="rId116"/>
    <p:sldId id="370" r:id="rId117"/>
    <p:sldId id="371" r:id="rId118"/>
    <p:sldId id="372" r:id="rId119"/>
    <p:sldId id="374" r:id="rId120"/>
    <p:sldId id="375" r:id="rId121"/>
    <p:sldId id="376" r:id="rId122"/>
    <p:sldId id="377" r:id="rId123"/>
    <p:sldId id="378" r:id="rId124"/>
    <p:sldId id="379" r:id="rId125"/>
    <p:sldId id="380"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75129C-C3DB-430A-BDCB-10501840B18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17E40E-C78C-448F-BCC3-64989D96C477}" type="slidenum">
              <a:rPr lang="es-ES" smtClean="0"/>
              <a:t>‹Nº›</a:t>
            </a:fld>
            <a:endParaRPr lang="es-ES" dirty="0"/>
          </a:p>
        </p:txBody>
      </p:sp>
    </p:spTree>
    <p:extLst>
      <p:ext uri="{BB962C8B-B14F-4D97-AF65-F5344CB8AC3E}">
        <p14:creationId xmlns:p14="http://schemas.microsoft.com/office/powerpoint/2010/main" val="4137463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F1EF0A-BB33-401E-ACB6-314DE9D8327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F74154-ACBD-436E-B518-6F4C20E5C3B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A819D6-C3B0-4E58-8CF9-49959D312DA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Llobera.-Aloe brevifolia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CA9AAA-7E8B-4CF4-816A-41C97D7EBAC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Llobera.-Echinocactus grusonii</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4E4D43-EE31-4AF9-A291-A9CF610C023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Llobera.-Washingtonias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A23C1D-C8C2-4C73-8503-9E1D5D41D5D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Llobera.-Palmeras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2BB0A-7409-4B48-AC98-8A1B3165D3A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Llobera.-Yucca aloefolia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94B2B5-E44A-411D-990D-41985E7BDC4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A84FA6-05A5-4B2E-BE98-04440B58179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F66539-4E1D-4FB1-9AB0-CBC15C40930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Llobera.-Butia capitata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B660E2-F40D-465D-B429-CDC463530C4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Llobera.-Cyca circinalis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F25426-5FF2-4A1D-BC4D-CD28610F580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Llobera.-Cyca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C8AE08-9578-46E0-99C8-6816F69C855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F2B58-8B70-452B-B87F-80DF24105E3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304716-3CFB-4B2F-BF2B-B9CD4CF6C2D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588085-9E75-455E-8862-D8444A95947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98D179-ACA7-47F8-ABF9-290B47592FA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0ECDB2-EACB-4CB9-ABB1-822605192FB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18A13B-EC4D-4360-B8D5-009D88ABBD3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FFAFCF-DA80-44A8-B0CE-7E7AEA26803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Llobera.-Dasylirion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1BBFC9-EC2A-425B-A7C5-74E91823E16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04A136-682F-42D2-9DEC-DE00AF3F1FC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Llobera.-Dasylirion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FDB12F-A17C-4F13-87D4-807F10A6BB5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489CE5-593A-4824-AABF-63041770256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E35362-3BE8-45CD-8B07-029AE8997D5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6AEECB-9052-4FE1-8BF7-32FE4E55493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 microdasys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4E22EF-510A-45EE-B4B8-520FC80CEDF2}"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B4A386-F634-43E2-969D-B66F6D241D1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 a Juan Pañella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DC89BF-1C72-4BBA-986C-8089AB968CE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A60427-92B0-42C9-98C4-9CB572FAFAE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15FFE7-3C64-4C89-98D3-FAA9F39D123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9B9CB-F19D-451F-8203-117BDD6760D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ED3C78-E069-40A5-984F-1A81ABCDD8B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Llobera.-Opuntia rosea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564127-0A3E-4282-ADCA-BBF99514AAC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E65B25-2F21-4DA4-A687-1B9062EC575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resinifera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FA8E98-4FC0-4500-8C94-841D6884877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0E513A-11D9-4E69-BA65-E623A9C6C4E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68E018-75BE-47F4-A017-B4370F27E6F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C56BE-EC45-453A-A1A2-248068ACD6D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09240B-62EB-41A4-BC7A-75D12137F4C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 juan Pañella y Fourcraeas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75959B-043B-4E77-8D18-748CEA6BC41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BF008-45B9-4542-8524-9F9DA15C1DDD}"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A76996-89D6-4ADA-83B5-0BFCFC3854D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792026-6175-426D-B6E5-1D68E696160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BF9235-E0D8-48D2-8603-55C2A11AF09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4A576B-E079-4CFB-BE2A-C8BEC46BCA1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6CDC9F-54E7-416F-A1DE-E1FC5CEB5A0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CFBD72-8727-48F2-AB46-F264EC69C95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Llobera.-Chamaerops humilis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6DFAB3-ADC3-4184-8011-1B6D5052C60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F8046-A8E9-479D-AD74-404A0C268C3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Llobera.-Butia capitata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E1F50C-7CDD-4473-B61A-2E4F3C05C3B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Llobera.-.Trichocereus candicans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056A75-8B2E-4B1E-9547-32F4480D7ED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Llobera.-Principios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6856F7-A0E4-4010-AAD2-1431B9CCF0E5}"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resinifera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A13470-698A-485A-90CF-A59BC9D94CD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AC9502-14A3-4B43-AF49-81A02EEA539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Llobera.-Leucostele y Euphorbia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CA306-A5A7-4FDE-9F39-DD460BCBBBB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Llobera.-Trichocereus candicans </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B4278-9A68-42BB-922C-41FFF1113CF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4D36F-4351-4B94-B649-EAC89A8D63A4}" type="slidenum">
              <a:rPr lang="es-ES_tradnl">
                <a:solidFill>
                  <a:prstClr val="black"/>
                </a:solidFill>
              </a:rPr>
              <a:pPr>
                <a:defRPr/>
              </a:pPr>
              <a:t>65</a:t>
            </a:fld>
            <a:endParaRPr lang="es-ES_tradnl" dirty="0">
              <a:solidFill>
                <a:prstClr val="black"/>
              </a:solidFill>
            </a:endParaRPr>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Costa i Llovera.-Barcelona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CF0C42-66D5-4788-9857-6269D4C4E4FE}" type="slidenum">
              <a:rPr lang="es-ES_tradnl">
                <a:solidFill>
                  <a:prstClr val="black"/>
                </a:solidFill>
              </a:rPr>
              <a:pPr>
                <a:defRPr/>
              </a:pPr>
              <a:t>66</a:t>
            </a:fld>
            <a:endParaRPr lang="es-ES_tradnl" dirty="0">
              <a:solidFill>
                <a:prstClr val="black"/>
              </a:solidFill>
            </a:endParaRPr>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E56A18-3292-4507-B9BD-C51F12942E7B}" type="slidenum">
              <a:rPr lang="es-ES_tradnl">
                <a:solidFill>
                  <a:prstClr val="black"/>
                </a:solidFill>
              </a:rPr>
              <a:pPr>
                <a:defRPr/>
              </a:pPr>
              <a:t>67</a:t>
            </a:fld>
            <a:endParaRPr lang="es-ES_tradnl" dirty="0">
              <a:solidFill>
                <a:prstClr val="black"/>
              </a:solidFill>
            </a:endParaRPr>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622C50-18B3-4368-B5F4-8351D132053A}" type="slidenum">
              <a:rPr lang="es-ES_tradnl">
                <a:solidFill>
                  <a:prstClr val="black"/>
                </a:solidFill>
              </a:rPr>
              <a:pPr>
                <a:defRPr/>
              </a:pPr>
              <a:t>68</a:t>
            </a:fld>
            <a:endParaRPr lang="es-ES_tradnl" dirty="0">
              <a:solidFill>
                <a:prstClr val="black"/>
              </a:solidFill>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41DC2D-25DD-4D34-B14B-B444EA13D048}" type="slidenum">
              <a:rPr lang="es-ES_tradnl">
                <a:solidFill>
                  <a:prstClr val="black"/>
                </a:solidFill>
              </a:rPr>
              <a:pPr>
                <a:defRPr/>
              </a:pPr>
              <a:t>69</a:t>
            </a:fld>
            <a:endParaRPr lang="es-ES_tradnl" dirty="0">
              <a:solidFill>
                <a:prstClr val="black"/>
              </a:solidFill>
            </a:endParaRPr>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133C11-AF91-46C3-8007-49EEDDBBB45C}" type="slidenum">
              <a:rPr lang="es-ES_tradnl">
                <a:solidFill>
                  <a:prstClr val="black"/>
                </a:solidFill>
              </a:rPr>
              <a:pPr>
                <a:defRPr/>
              </a:pPr>
              <a:t>70</a:t>
            </a:fld>
            <a:endParaRPr lang="es-ES_tradnl" dirty="0">
              <a:solidFill>
                <a:prstClr val="black"/>
              </a:solidFill>
            </a:endParaRPr>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FE1736-F626-4B04-B956-2E496D26CA84}" type="slidenum">
              <a:rPr lang="es-ES_tradnl">
                <a:solidFill>
                  <a:prstClr val="black"/>
                </a:solidFill>
              </a:rPr>
              <a:pPr>
                <a:defRPr/>
              </a:pPr>
              <a:t>71</a:t>
            </a:fld>
            <a:endParaRPr lang="es-ES_tradnl" dirty="0">
              <a:solidFill>
                <a:prstClr val="black"/>
              </a:solidFill>
            </a:endParaRPr>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B17E40E-C78C-448F-BCC3-64989D96C477}" type="slidenum">
              <a:rPr lang="es-ES" smtClean="0"/>
              <a:t>88</a:t>
            </a:fld>
            <a:endParaRPr lang="es-ES" dirty="0"/>
          </a:p>
        </p:txBody>
      </p:sp>
    </p:spTree>
    <p:extLst>
      <p:ext uri="{BB962C8B-B14F-4D97-AF65-F5344CB8AC3E}">
        <p14:creationId xmlns:p14="http://schemas.microsoft.com/office/powerpoint/2010/main" val="8622706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Palacio de Pedralbes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A6E374-7196-40AA-8857-6DA59220999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1345A7-082B-4774-879A-799AA5EB438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DFB6038B-8A8C-4A0D-A0ED-98B63D09776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2BEAD4-5067-40D5-AE66-2CE2B238ECE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87FDA764-0793-4021-AA90-62370F4585A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7C13E-4EEC-45B3-A84B-3E34BE28EB12}" type="slidenum">
              <a:rPr lang="es-ES_tradnl">
                <a:solidFill>
                  <a:prstClr val="black"/>
                </a:solidFill>
              </a:rPr>
              <a:pPr>
                <a:defRPr/>
              </a:pPr>
              <a:t>94</a:t>
            </a:fld>
            <a:endParaRPr lang="es-ES_tradnl" dirty="0">
              <a:solidFill>
                <a:prstClr val="black"/>
              </a:solidFill>
            </a:endParaRPr>
          </a:p>
        </p:txBody>
      </p:sp>
      <p:sp>
        <p:nvSpPr>
          <p:cNvPr id="259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Pedralbes.-Barcelona</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4FFD6-5F99-49ED-B28C-A9CAF976F29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272600-D9CF-4061-ACF1-7206D1E1F01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Pedralbes.-Fuente Gaudi</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38391-D0A3-4D1C-873D-1F1E812BB29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2968A3-E16B-4986-A340-5371B1901FA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A07758-19A4-496A-B23B-2579462B754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E92A48-8352-4667-96BB-1E3242350E7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17C7B4-A7B8-475F-B824-45562FD650D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3D4B5-E4A4-4EEB-9A70-D09328A857D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68ECFC-E862-4E3E-8B22-BCA41F46D151}" type="slidenum">
              <a:rPr lang="es-ES_tradnl">
                <a:solidFill>
                  <a:prstClr val="black"/>
                </a:solidFill>
              </a:rPr>
              <a:pPr>
                <a:defRPr/>
              </a:pPr>
              <a:t>103</a:t>
            </a:fld>
            <a:endParaRPr lang="es-ES_tradnl" dirty="0">
              <a:solidFill>
                <a:prstClr val="black"/>
              </a:solidFill>
            </a:endParaRPr>
          </a:p>
        </p:txBody>
      </p:sp>
      <p:sp>
        <p:nvSpPr>
          <p:cNvPr id="258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Pedralbes.-Barcelona</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4CB16F-1EE2-47BC-8513-16DB6F4281D0}"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16D257-5AC6-41CA-8F9E-ECBF215AA8B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Pedralbes.-Pergola</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32E93D-3079-468E-B469-4BA7D86F247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88F97-7657-442B-A967-E09A8CC4E8C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D30528-FDF9-414B-A293-3B0FAD6091B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1D1A64-9006-4811-A179-1BC4FFE96DCB}"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CBFC08-6B8E-4A78-9046-6F8B79C4302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356A4-4676-4096-A377-1C3C4390003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CD93D-E17D-4F4D-BAC3-1D1EB78E48E3}"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FC56A-668C-478A-8E42-64F739946B1D}" type="slidenum">
              <a:rPr lang="es-ES_tradnl">
                <a:solidFill>
                  <a:prstClr val="black"/>
                </a:solidFill>
              </a:rPr>
              <a:pPr>
                <a:defRPr/>
              </a:pPr>
              <a:t>114</a:t>
            </a:fld>
            <a:endParaRPr lang="es-ES_tradnl" dirty="0">
              <a:solidFill>
                <a:prstClr val="black"/>
              </a:solidFill>
            </a:endParaRPr>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Pedralbes.-Fuente de Gaudi</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BB69D-2B2D-4537-870A-8D299B972BAE}" type="slidenum">
              <a:rPr lang="es-ES_tradnl">
                <a:solidFill>
                  <a:prstClr val="black"/>
                </a:solidFill>
              </a:rPr>
              <a:pPr>
                <a:defRPr/>
              </a:pPr>
              <a:t>115</a:t>
            </a:fld>
            <a:endParaRPr lang="es-ES_tradnl" dirty="0">
              <a:solidFill>
                <a:prstClr val="black"/>
              </a:solidFill>
            </a:endParaRPr>
          </a:p>
        </p:txBody>
      </p:sp>
      <p:sp>
        <p:nvSpPr>
          <p:cNvPr id="2611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C44B9D-177A-4CB1-B794-CD6B7D0E2AFE}" type="slidenum">
              <a:rPr lang="es-ES_tradnl">
                <a:solidFill>
                  <a:prstClr val="black"/>
                </a:solidFill>
              </a:rPr>
              <a:pPr>
                <a:defRPr/>
              </a:pPr>
              <a:t>116</a:t>
            </a:fld>
            <a:endParaRPr lang="es-ES_tradnl" dirty="0">
              <a:solidFill>
                <a:prstClr val="black"/>
              </a:solidFill>
            </a:endParaRPr>
          </a:p>
        </p:txBody>
      </p:sp>
      <p:sp>
        <p:nvSpPr>
          <p:cNvPr id="262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17DD74-0B37-4D50-AEF8-84322D81A80A}" type="slidenum">
              <a:rPr lang="es-ES_tradnl">
                <a:solidFill>
                  <a:prstClr val="black"/>
                </a:solidFill>
              </a:rPr>
              <a:pPr>
                <a:defRPr/>
              </a:pPr>
              <a:t>117</a:t>
            </a:fld>
            <a:endParaRPr lang="es-ES_tradnl" dirty="0">
              <a:solidFill>
                <a:prstClr val="black"/>
              </a:solidFill>
            </a:endParaRPr>
          </a:p>
        </p:txBody>
      </p:sp>
      <p:sp>
        <p:nvSpPr>
          <p:cNvPr id="263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C8E7E305-AC81-4DD1-A3F7-2E862F78ABA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Pedralbes.-Fuente Gaudi</a:t>
            </a:r>
          </a:p>
        </p:txBody>
      </p:sp>
      <p:sp>
        <p:nvSpPr>
          <p:cNvPr id="4" name="3 Marcador de número de diapositiva"/>
          <p:cNvSpPr>
            <a:spLocks noGrp="1"/>
          </p:cNvSpPr>
          <p:nvPr>
            <p:ph type="sldNum" sz="quarter" idx="5"/>
          </p:nvPr>
        </p:nvSpPr>
        <p:spPr/>
        <p:txBody>
          <a:bodyPr/>
          <a:lstStyle/>
          <a:p>
            <a:pPr>
              <a:defRPr/>
            </a:pPr>
            <a:fld id="{F1B3882B-986E-422D-804C-417088F8B22D}"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4796E9CD-F9DB-4899-994D-712F198A4D7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0BEB15CB-196A-4727-A547-8B866591C510}"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5E7DC4DC-D0AE-45B1-B9E5-B2B5CADF5D28}"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D7E5B8F1-CF9E-4454-A2FA-31F0AFB542E9}"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C0586AE6-E687-48F7-8790-3A851751379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E98F60AA-C398-444C-A7FB-10A0F113772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BE6543DD-418B-4F47-AE6E-2C7BADBDC11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A5DBE531-C879-42FE-B1D4-39F9B1586284}"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C11FA9-97B9-49B9-A993-FC133DED880B}" type="slidenum">
              <a:rPr lang="es-ES_tradnl">
                <a:solidFill>
                  <a:prstClr val="black"/>
                </a:solidFill>
              </a:rPr>
              <a:pPr>
                <a:defRPr/>
              </a:pPr>
              <a:t>137</a:t>
            </a:fld>
            <a:endParaRPr lang="es-ES_tradnl" dirty="0">
              <a:solidFill>
                <a:prstClr val="black"/>
              </a:solidFill>
            </a:endParaRPr>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Cinto Verdaguer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8B30E8-D23E-4D5F-9E1E-FC232F6A9041}" type="slidenum">
              <a:rPr lang="es-ES_tradnl">
                <a:solidFill>
                  <a:prstClr val="black"/>
                </a:solidFill>
              </a:rPr>
              <a:pPr>
                <a:defRPr/>
              </a:pPr>
              <a:t>138</a:t>
            </a:fld>
            <a:endParaRPr lang="es-ES_tradnl" dirty="0">
              <a:solidFill>
                <a:prstClr val="black"/>
              </a:solidFill>
            </a:endParaRPr>
          </a:p>
        </p:txBody>
      </p:sp>
      <p:sp>
        <p:nvSpPr>
          <p:cNvPr id="277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Cinto Verdaguer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40FDF-7E28-4FA4-9AD6-08F776016A0C}"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2E0235-7B0C-4AFE-B93F-105BD5657C9C}"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030440-1DC2-46B0-A7FF-6C62CE409BA6}"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03292-5BE3-4E67-8F22-7BCD455BC00A}"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33CBEA-1B49-48C4-9D9E-4D802F7F25A9}"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242885-E457-4610-B7CA-143D4F3BFA5E}"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172717-33AF-42DF-B1F4-E920E1C9B1D0}"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B1C079-74A4-46EE-B31C-365A1B77867D}"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F76F9-172E-4397-9C03-D9A61F52668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8D94AB-3725-4DC3-952B-91F1BBF24AA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Cinto.-Cedrus deodora var.pendula</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E36E0-B3EC-434E-ADBD-10D4982C9CA3}"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F7B67-8726-4DD5-B065-79B21E039795}"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69719-25D3-4E48-8598-79844F75D4D0}"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AB5B3B-F8D9-4B10-8C28-BA6AEFA63522}"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Cinto.-Cedrus pendula</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8AD7AD-935D-4B96-8202-647ADCE3CBE0}"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EDC21-CECE-4458-9A91-1949E7788179}"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4246E-2D16-4A4A-8898-40CFE35C69F7}"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E4126A-8B06-46D6-B1E8-4D1E5CD64AA5}"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 Neumatoforos</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B0CE64-8F85-47B1-A747-BB62A734EEE6}" type="slidenum">
              <a:rPr lang="es-ES">
                <a:solidFill>
                  <a:prstClr val="black"/>
                </a:solidFill>
              </a:rPr>
              <a:pPr>
                <a:defRPr/>
              </a:pPr>
              <a:t>159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83078"/>
            <a:ext cx="6318448" cy="3305962"/>
          </a:xfrm>
        </p:spPr>
        <p:txBody>
          <a:bodyPr>
            <a:noAutofit/>
          </a:bodyPr>
          <a:lstStyle/>
          <a:p>
            <a:r>
              <a:rPr lang="es-ES" sz="3200" dirty="0"/>
              <a:t>EUROPA.-LA VUELTA AL MUNDO EN 885 JARDINES.-ESPAÑA.-BARCELONA.- Mossen Costa y Llovera.- Palacio de Pedralbes.-Mossen Cinto Verdaguer</a:t>
            </a:r>
          </a:p>
        </p:txBody>
      </p:sp>
      <p:sp>
        <p:nvSpPr>
          <p:cNvPr id="3" name="2 Subtítulo"/>
          <p:cNvSpPr>
            <a:spLocks noGrp="1"/>
          </p:cNvSpPr>
          <p:nvPr>
            <p:ph type="subTitle" idx="1"/>
          </p:nvPr>
        </p:nvSpPr>
        <p:spPr>
          <a:xfrm>
            <a:off x="2555776" y="5003322"/>
            <a:ext cx="4752528"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normAutofit/>
          </a:bodyPr>
          <a:lstStyle/>
          <a:p>
            <a:pPr eaLnBrk="1" fontAlgn="auto" hangingPunct="1">
              <a:spcAft>
                <a:spcPts val="0"/>
              </a:spcAft>
              <a:defRPr/>
            </a:pPr>
            <a:r>
              <a:rPr lang="es-ES" dirty="0"/>
              <a:t>JARDINS MOSEN COSTA  I LLOBERA</a:t>
            </a:r>
          </a:p>
        </p:txBody>
      </p:sp>
      <p:sp>
        <p:nvSpPr>
          <p:cNvPr id="7171" name="2 Marcador de contenido"/>
          <p:cNvSpPr>
            <a:spLocks noGrp="1"/>
          </p:cNvSpPr>
          <p:nvPr>
            <p:ph sz="quarter" idx="1"/>
          </p:nvPr>
        </p:nvSpPr>
        <p:spPr/>
        <p:txBody>
          <a:bodyPr/>
          <a:lstStyle/>
          <a:p>
            <a:pPr eaLnBrk="1" hangingPunct="1"/>
            <a:r>
              <a:rPr lang="es-ES" altLang="es-ES" dirty="0"/>
              <a:t>Este jardín no tiene nada que ver con los jardines urbanos ni con los otros que se encuentran en la ciudad. No tiene zonas de juegos infantiles ni áreas para perros, pero tampoco le hace falta. Ya tiene bastante con sus vistas sobre el mar y con su propia visión. Más que un espacio verde para relajarse, leer al aire libre o jugar, es un museo para visitar y dejarse sorprender por la gran variedad de formas y medidas que pueden adoptar esas plantas carnosas y retenedoras de agua.</a:t>
            </a:r>
          </a:p>
          <a:p>
            <a:pPr eaLnBrk="1" hangingPunct="1"/>
            <a:r>
              <a:rPr lang="es-ES" altLang="es-ES" dirty="0"/>
              <a:t> </a:t>
            </a:r>
          </a:p>
        </p:txBody>
      </p:sp>
    </p:spTree>
    <p:extLst>
      <p:ext uri="{BB962C8B-B14F-4D97-AF65-F5344CB8AC3E}">
        <p14:creationId xmlns:p14="http://schemas.microsoft.com/office/powerpoint/2010/main" val="3132480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611188" y="620713"/>
            <a:ext cx="7489204" cy="5399087"/>
          </a:xfrm>
        </p:spPr>
        <p:txBody>
          <a:bodyPr/>
          <a:lstStyle/>
          <a:p>
            <a:pPr eaLnBrk="1" hangingPunct="1"/>
            <a:r>
              <a:rPr lang="es-ES" altLang="es-ES" dirty="0"/>
              <a:t>El trazado del recinto es muy adecuado para la contemplación de los grupos de plantas. Su topografía con pendiente está seccionada por caminos que se desarrollan paralelos a las cotas del terreno que se unen por escaleras cortas y de sentidos cambiantes.</a:t>
            </a:r>
          </a:p>
          <a:p>
            <a:pPr eaLnBrk="1" hangingPunct="1"/>
            <a:r>
              <a:rPr lang="es-ES" altLang="es-ES" dirty="0"/>
              <a:t>Los jardines se crearon a finales de los años 60 bajo la dirección del jardinero técnico municipal, profesor de la Escuela de Jardinería de Barcelona y cactólogo catalán Joan Pañella y del arquitecto Joaquim Maria Casamor, entonces director de Parcs i Jardins. Están ubicados en un espacio que había sido ocupado por baterías antiaéreas.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791954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125538"/>
            <a:ext cx="7041976" cy="4894262"/>
          </a:xfrm>
        </p:spPr>
        <p:txBody>
          <a:bodyPr/>
          <a:lstStyle/>
          <a:p>
            <a:pPr eaLnBrk="1" hangingPunct="1"/>
            <a:r>
              <a:rPr lang="es-ES" altLang="es-ES" sz="2400" dirty="0"/>
              <a:t>Desde sus inicios, el recinto se ha dedicado a coleccionar y exponer cactus y otras plantas suculentas y tropicales, ya que su orientación (zona de Miramar, Sureste) y su pendiente, propician la vida de estas plantas. </a:t>
            </a:r>
          </a:p>
          <a:p>
            <a:pPr eaLnBrk="1" hangingPunct="1"/>
            <a:r>
              <a:rPr lang="es-ES" altLang="es-ES" sz="2400" dirty="0"/>
              <a:t>Ya en los años treinta existían en la zona unas antiguas plantaciones dedicadas a estas plantas, que sirvieron de ensayo y motor para crear después el jardín. </a:t>
            </a:r>
          </a:p>
          <a:p>
            <a:pPr eaLnBrk="1" hangingPunct="1"/>
            <a:r>
              <a:rPr lang="es-ES" altLang="es-ES" sz="2400" dirty="0"/>
              <a:t>En el momento de máximo esplendor, el jardín acogió hasta 800 especies diferentes.</a:t>
            </a:r>
          </a:p>
        </p:txBody>
      </p:sp>
    </p:spTree>
    <p:extLst>
      <p:ext uri="{BB962C8B-B14F-4D97-AF65-F5344CB8AC3E}">
        <p14:creationId xmlns:p14="http://schemas.microsoft.com/office/powerpoint/2010/main" val="3933581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altLang="es-ES" sz="2400" dirty="0"/>
              <a:t>En una rehabilitación realizada entre 2006 y 2007 se recuperó el espíritu inicial de la estética del jardín y la distribución de las especies con un orden decorativo. En algunos casos, se han recuperado especies, como la de la Oreocereus neocelsianus. Asimismo, se van incorporando plantas nuevas que antes no existían, como por ejemplo la Xanthorroea o las corisias (Chorisia speciosa). </a:t>
            </a:r>
          </a:p>
          <a:p>
            <a:pPr eaLnBrk="1" hangingPunct="1"/>
            <a:r>
              <a:rPr lang="es-ES" altLang="es-ES" sz="2400" dirty="0"/>
              <a:t>Los jardines rinden homenaje al poeta Costa i Llobera con la escultura L'au dels temporals, de Ros i Bofarull; al profesor Joan Pañella, con un monolito de Txell Duran; y a la tradición local, con la figura realista de bronce de La puntaire, de Viladomat.</a:t>
            </a:r>
          </a:p>
          <a:p>
            <a:pPr eaLnBrk="1" hangingPunct="1"/>
            <a:endParaRPr lang="es-ES" altLang="es-ES" dirty="0"/>
          </a:p>
        </p:txBody>
      </p:sp>
    </p:spTree>
    <p:extLst>
      <p:ext uri="{BB962C8B-B14F-4D97-AF65-F5344CB8AC3E}">
        <p14:creationId xmlns:p14="http://schemas.microsoft.com/office/powerpoint/2010/main" val="169898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549275"/>
            <a:ext cx="7113984" cy="5470525"/>
          </a:xfrm>
        </p:spPr>
        <p:txBody>
          <a:bodyPr/>
          <a:lstStyle/>
          <a:p>
            <a:pPr eaLnBrk="1" hangingPunct="1"/>
            <a:r>
              <a:rPr lang="es-ES" altLang="es-ES" sz="2400" dirty="0"/>
              <a:t>La orientación sureste, de cara al mar, crea un microclima que permite poseer una gran diversidad de arbolado y de arbustos que no se encuentran en otros lugares de Barcelona, como es el caso de los ficus (Ficus sp), los brachichitos (Brachychiton populneum), los robles australianos (Grevillea robusta), las patas de vaca (Bauhinia grandiflora), etc. </a:t>
            </a:r>
          </a:p>
          <a:p>
            <a:pPr eaLnBrk="1" hangingPunct="1"/>
            <a:r>
              <a:rPr lang="es-ES" altLang="es-ES" sz="2400" dirty="0"/>
              <a:t>También permite la presencia de muchas plantas suculentas de clima subtropical, entre las cuales hay una importante colección de cactus de todos los tamaños y formas: altos como columnas, en forma de globo, rectos, inclinados, solitarios o agrupados</a:t>
            </a:r>
            <a:r>
              <a:rPr lang="es-ES" altLang="es-ES" dirty="0"/>
              <a:t>. </a:t>
            </a:r>
          </a:p>
        </p:txBody>
      </p:sp>
    </p:spTree>
    <p:extLst>
      <p:ext uri="{BB962C8B-B14F-4D97-AF65-F5344CB8AC3E}">
        <p14:creationId xmlns:p14="http://schemas.microsoft.com/office/powerpoint/2010/main" val="3979298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113984" cy="5543550"/>
          </a:xfrm>
        </p:spPr>
        <p:txBody>
          <a:bodyPr/>
          <a:lstStyle/>
          <a:p>
            <a:pPr eaLnBrk="1" hangingPunct="1"/>
            <a:r>
              <a:rPr lang="es-ES" altLang="es-ES" dirty="0"/>
              <a:t>Cada uno florece siguiendo su ciclo biológico, con colores y formas particulares. Además, los jardines cuentan con una colección de plantas mediterráneas y aclimatadas, como los algarrobos (Ceratonia siliqua) y los olivos (Olea europaea). </a:t>
            </a:r>
          </a:p>
          <a:p>
            <a:pPr eaLnBrk="1" hangingPunct="1"/>
            <a:r>
              <a:rPr lang="es-ES" altLang="es-ES" dirty="0"/>
              <a:t>Destacan bastante las especies de palmeras.</a:t>
            </a:r>
          </a:p>
          <a:p>
            <a:pPr eaLnBrk="1" hangingPunct="1"/>
            <a:endParaRPr lang="es-ES" altLang="es-ES" dirty="0"/>
          </a:p>
        </p:txBody>
      </p:sp>
    </p:spTree>
    <p:extLst>
      <p:ext uri="{BB962C8B-B14F-4D97-AF65-F5344CB8AC3E}">
        <p14:creationId xmlns:p14="http://schemas.microsoft.com/office/powerpoint/2010/main" val="1894436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5 Imagen" descr="Jardins Costa i Llobe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800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s Costa i Llo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051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s Costa i Llober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02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s Costa i Llo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15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s Costa i Llobe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749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ardins Costa i Llober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245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ardins Costa i Llober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51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s Costa i Llober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118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s Costa i Llober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49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s Costa i Llober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67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s Costa i Llobera.-Butia capit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22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s Costa i Llobera.-Cyca circin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22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s Costa i Llobera.-Cyca revolu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084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s 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5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327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s de Mossen Costa i Llober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150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s de Mossen Costa i Llober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262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s de Mossen Costa i Llober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239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s de Mossen Costa i Llobera-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50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s de Mossen Costa i Llober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684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s de Mossen Costa i Llobera-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259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s de Mossen Costa i Llobera-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2 Imagen" descr="Jardins de Mossen Costa i Llobera-17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966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ns de Mossen Costa i Llobera-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071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ns de Mossen Costa i Llobera-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02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ardins de Mossen Costa i Llobera-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368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ardins de Mossen Costa i Llobera-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Jardins de Mossen Costa i Llobera-24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5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ns de Mossen Costa i Llobera-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009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s de Mossen Costa i Llobera-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248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s de Mossen Costa i Llobera-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005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s de Mossen Costa i Llobera-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096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s de Mossen Costa i Llobera-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423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s de MOssen Costa i Llobera-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967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s de Mossen Costa i Llobera-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059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s de Mossen Costa i Llobera-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092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s de Mossen Costa i Llobera-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4572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Jardins de Mossen Costa i Llobera-32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209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s de Mossen Costa i Llobera 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420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s de Nossen Costa i Llobera-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12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Mossen Costa i Llo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222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ssen Costa i Llo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031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ssen Costa i Llobe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852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Barcelona.-Jardins de Mosen Costa i Llovera.-Monume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3 Imagen" descr="Barcelona.-Costa i Llovera.-z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598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CN.-Brachichiton acerifolium.-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Barcelona.-Costa i Llobera.-z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730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CN.-Costa i Llobera.-z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89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CN.-Costa i Llobe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907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arcelona.-Costa i Llobera.-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2 Imagen" descr="Barcelon.-Costa i Llovera-z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970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arcelona.-Costa i Llobe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Barcelona.-Costai Llovera.-z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324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arcelona.-Jardins  de Costa i Llovera.-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Bareclona.-Costa i Llovera.-z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751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CN.-Costa i Llobera.-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222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CN.-Chamaerops humilis.-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156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CN.-Costa i Llobera.-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001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CN.-Butia capitata.-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06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arcelona.-Costa i Llobera .-Trichocereus candic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492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arcelona.-Jardins de Mosen Cos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9805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CN.-Euphorbia resinif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810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arcelona.-Costa i Llobera.-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4784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arcelona.-Costa i Llober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8466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arcelona.-Costa i Llobera.-Trichosereus candic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202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ardins de Mossen Costa i Llobera-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97474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ardins de Mossen Costa i Llober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45647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Jardins de Mossen Costa i Llobera-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47416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Jardins de Mossen Costa i Llobera-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13309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Jardins de Mossen Costa i Llobera-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97867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Jardins de Mossen Costa i Llobera-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34968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Jardins de Mossen Costa i Llobera-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46785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2095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altLang="es-ES" dirty="0"/>
              <a:t>Palacio de Pedralbes</a:t>
            </a:r>
          </a:p>
        </p:txBody>
      </p:sp>
      <p:sp>
        <p:nvSpPr>
          <p:cNvPr id="78851" name="2 Marcador de contenido"/>
          <p:cNvSpPr>
            <a:spLocks noGrp="1"/>
          </p:cNvSpPr>
          <p:nvPr>
            <p:ph sz="quarter" idx="1"/>
          </p:nvPr>
        </p:nvSpPr>
        <p:spPr>
          <a:xfrm>
            <a:off x="914400" y="1844675"/>
            <a:ext cx="7113984" cy="4175125"/>
          </a:xfrm>
        </p:spPr>
        <p:txBody>
          <a:bodyPr/>
          <a:lstStyle/>
          <a:p>
            <a:pPr eaLnBrk="1" hangingPunct="1"/>
            <a:r>
              <a:rPr lang="es-ES" altLang="es-ES" sz="2400" dirty="0"/>
              <a:t>Cuando cruzamos la magnifica puerta de entrada de hierro forjado, nos da la bienvenida un gran espacio en cuyo centro se encuentra un elegante estanque ovalado con la escultura de una mujer en el centro. </a:t>
            </a:r>
          </a:p>
          <a:p>
            <a:pPr eaLnBrk="1" hangingPunct="1"/>
            <a:r>
              <a:rPr lang="es-ES" altLang="es-ES" sz="2400" dirty="0"/>
              <a:t>Enfrente, grupos de flores y, detrás, una ligera pendiente cubierta de césped con laureles y naranjos muy bien esculpidos y una pequeña cascada completan un conjunto de gran belleza.</a:t>
            </a:r>
          </a:p>
        </p:txBody>
      </p:sp>
    </p:spTree>
    <p:extLst>
      <p:ext uri="{BB962C8B-B14F-4D97-AF65-F5344CB8AC3E}">
        <p14:creationId xmlns:p14="http://schemas.microsoft.com/office/powerpoint/2010/main" val="1229759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76250"/>
            <a:ext cx="6969968" cy="5543550"/>
          </a:xfrm>
        </p:spPr>
        <p:txBody>
          <a:bodyPr/>
          <a:lstStyle/>
          <a:p>
            <a:pPr eaLnBrk="1" hangingPunct="1"/>
            <a:r>
              <a:rPr lang="es-ES" altLang="es-ES" dirty="0"/>
              <a:t>El eje vertebrador </a:t>
            </a:r>
          </a:p>
          <a:p>
            <a:pPr eaLnBrk="1" hangingPunct="1"/>
            <a:endParaRPr lang="es-ES" altLang="es-ES" dirty="0"/>
          </a:p>
          <a:p>
            <a:pPr eaLnBrk="1" hangingPunct="1"/>
            <a:r>
              <a:rPr lang="es-ES" altLang="es-ES" sz="2400" dirty="0"/>
              <a:t>En ambos lados del estanque empiezan los caminos de sablón que se entrecruzan por todo el parque y permiten ir descubriéndolo.</a:t>
            </a:r>
          </a:p>
          <a:p>
            <a:pPr eaLnBrk="1" hangingPunct="1"/>
            <a:r>
              <a:rPr lang="es-ES" altLang="es-ES" sz="2400" dirty="0"/>
              <a:t> Tanto si nos vamos hacia la derecha como hacía la izquierda, el camino nos permite acceder a un paseo central donde los tilos son los protagonistas. </a:t>
            </a:r>
          </a:p>
          <a:p>
            <a:pPr eaLnBrk="1" hangingPunct="1"/>
            <a:r>
              <a:rPr lang="es-ES" altLang="es-ES" sz="2400" dirty="0"/>
              <a:t>Están plantados en un extenso parterre cubierto de hiedra y determinan el eje a partir del cual se distribuye el jardín.</a:t>
            </a:r>
          </a:p>
          <a:p>
            <a:pPr eaLnBrk="1" hangingPunct="1"/>
            <a:r>
              <a:rPr lang="es-ES" altLang="es-ES" dirty="0"/>
              <a:t> </a:t>
            </a:r>
          </a:p>
        </p:txBody>
      </p:sp>
    </p:spTree>
    <p:extLst>
      <p:ext uri="{BB962C8B-B14F-4D97-AF65-F5344CB8AC3E}">
        <p14:creationId xmlns:p14="http://schemas.microsoft.com/office/powerpoint/2010/main" val="5918352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404813"/>
            <a:ext cx="6753944" cy="5614987"/>
          </a:xfrm>
        </p:spPr>
        <p:txBody>
          <a:bodyPr>
            <a:normAutofit lnSpcReduction="10000"/>
          </a:bodyPr>
          <a:lstStyle/>
          <a:p>
            <a:pPr eaLnBrk="1" hangingPunct="1"/>
            <a:r>
              <a:rPr lang="es-ES" altLang="es-ES" sz="2400" dirty="0"/>
              <a:t>Este es un espacio sombrío, igual que las zonas de descanso, con bancos que vamos encontrando en ambos lados, con una vegetación densa y exuberante donde destacan cuatro grandes jarrones, profusamente esculpidos con dibujos y adornos alegóricos, desde donde cuelgan largas ramas de espárrago de jardín.</a:t>
            </a:r>
          </a:p>
          <a:p>
            <a:pPr eaLnBrk="1" hangingPunct="1"/>
            <a:r>
              <a:rPr lang="es-ES" altLang="es-ES" sz="2400" dirty="0"/>
              <a:t>A ambos lados de este eje central se sitúan grandes parterres regulares de césped muy soleados y surcados por pequeños caminos.</a:t>
            </a:r>
          </a:p>
          <a:p>
            <a:pPr eaLnBrk="1" hangingPunct="1"/>
            <a:r>
              <a:rPr lang="es-ES" altLang="es-ES" sz="2400" dirty="0"/>
              <a:t> Destacan las grandes bolas de evónimos de Japón (Evonymus japonicus) perfectamente recortadas y dos pequeños estanques de forma geométrica con surtidores.</a:t>
            </a:r>
          </a:p>
        </p:txBody>
      </p:sp>
    </p:spTree>
    <p:extLst>
      <p:ext uri="{BB962C8B-B14F-4D97-AF65-F5344CB8AC3E}">
        <p14:creationId xmlns:p14="http://schemas.microsoft.com/office/powerpoint/2010/main" val="8453199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404813"/>
            <a:ext cx="6969968" cy="5614987"/>
          </a:xfrm>
        </p:spPr>
        <p:txBody>
          <a:bodyPr/>
          <a:lstStyle/>
          <a:p>
            <a:pPr eaLnBrk="1" hangingPunct="1"/>
            <a:r>
              <a:rPr lang="es-ES" altLang="es-ES" dirty="0"/>
              <a:t>El palacio </a:t>
            </a:r>
          </a:p>
          <a:p>
            <a:pPr eaLnBrk="1" hangingPunct="1"/>
            <a:endParaRPr lang="es-ES" altLang="es-ES" dirty="0"/>
          </a:p>
          <a:p>
            <a:pPr eaLnBrk="1" hangingPunct="1"/>
            <a:r>
              <a:rPr lang="es-ES" altLang="es-ES" sz="2400" dirty="0"/>
              <a:t>Si seguimos hacia arriba, los sombríos caminos nos llevan hasta el Palacio Real, situado al fondo del parque. </a:t>
            </a:r>
          </a:p>
          <a:p>
            <a:pPr eaLnBrk="1" hangingPunct="1"/>
            <a:r>
              <a:rPr lang="es-ES" altLang="es-ES" sz="2400" dirty="0"/>
              <a:t>Delante del palacio se abre una plaza semicircular, rodeada en ambos lados por una gran balaustrada adornada con bustos esculpidos en mármol blanco. </a:t>
            </a:r>
          </a:p>
          <a:p>
            <a:pPr eaLnBrk="1" hangingPunct="1"/>
            <a:r>
              <a:rPr lang="es-ES" altLang="es-ES" sz="2400" dirty="0"/>
              <a:t>Dado que la barandilla está situada debajo de la sombra de los árboles, es un buen lugar para sentarse y contemplar el edificio.</a:t>
            </a:r>
          </a:p>
          <a:p>
            <a:pPr eaLnBrk="1" hangingPunct="1"/>
            <a:r>
              <a:rPr lang="es-ES" altLang="es-ES" dirty="0"/>
              <a:t> </a:t>
            </a:r>
          </a:p>
        </p:txBody>
      </p:sp>
    </p:spTree>
    <p:extLst>
      <p:ext uri="{BB962C8B-B14F-4D97-AF65-F5344CB8AC3E}">
        <p14:creationId xmlns:p14="http://schemas.microsoft.com/office/powerpoint/2010/main" val="1850047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980728"/>
            <a:ext cx="7041976" cy="5039072"/>
          </a:xfrm>
        </p:spPr>
        <p:txBody>
          <a:bodyPr/>
          <a:lstStyle/>
          <a:p>
            <a:pPr eaLnBrk="1" hangingPunct="1"/>
            <a:r>
              <a:rPr lang="es-ES" altLang="es-ES" sz="2400" dirty="0"/>
              <a:t>La plaza es soleada, presidida por una escultura de Isabel II, levantando en brazos a su hijo Alfonso XII, y con un estanque en el medio rodeado por tiestos con geranios. </a:t>
            </a:r>
          </a:p>
          <a:p>
            <a:pPr eaLnBrk="1" hangingPunct="1"/>
            <a:r>
              <a:rPr lang="es-ES" altLang="es-ES" sz="2400" dirty="0"/>
              <a:t>A la izquierda del edificio hay una gran pradera de césped de estilo muy inglés, con una escultura femenina a cuyo lado se levanta un enorme pino piñonero centenario. </a:t>
            </a:r>
          </a:p>
          <a:p>
            <a:pPr eaLnBrk="1" hangingPunct="1"/>
            <a:r>
              <a:rPr lang="es-ES" altLang="es-ES" sz="2400" dirty="0"/>
              <a:t>Al fondo, otras esculturas completan la ornamentación de esta zona de los jardines.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021008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4 Marcador de contenido"/>
          <p:cNvSpPr>
            <a:spLocks noGrp="1"/>
          </p:cNvSpPr>
          <p:nvPr>
            <p:ph sz="quarter" idx="1"/>
          </p:nvPr>
        </p:nvSpPr>
        <p:spPr>
          <a:xfrm>
            <a:off x="914400" y="549275"/>
            <a:ext cx="6969968" cy="5470525"/>
          </a:xfrm>
        </p:spPr>
        <p:txBody>
          <a:bodyPr>
            <a:normAutofit fontScale="92500"/>
          </a:bodyPr>
          <a:lstStyle/>
          <a:p>
            <a:pPr eaLnBrk="1" hangingPunct="1"/>
            <a:r>
              <a:rPr lang="es-ES" altLang="es-ES" dirty="0"/>
              <a:t>Elementos singulares </a:t>
            </a:r>
          </a:p>
          <a:p>
            <a:pPr eaLnBrk="1" hangingPunct="1"/>
            <a:endParaRPr lang="es-ES" altLang="es-ES" dirty="0"/>
          </a:p>
          <a:p>
            <a:pPr eaLnBrk="1" hangingPunct="1"/>
            <a:r>
              <a:rPr lang="es-ES" altLang="es-ES" sz="2400" dirty="0"/>
              <a:t>En todos los jardines hay, y muchos, elementos singulares, que descubriremos paseando por los caminos de sablón que atraviesan el parque en todas las direcciones, siempre rodeados de una vegetación espléndida, a veces boscosa, siempre sombría y fresca y entre la que se oye gorjear a los pájaros. </a:t>
            </a:r>
          </a:p>
          <a:p>
            <a:pPr eaLnBrk="1" hangingPunct="1"/>
            <a:r>
              <a:rPr lang="es-ES" altLang="es-ES" sz="2400" dirty="0"/>
              <a:t>El recorrido nos llevará hasta dos obras de Antoni Gaudí: una pérgola parabólica cubierta de enredaderas -de hecho, un umbráculo- y, en un pequeño rincón, la fuente de Hércules, con una cabeza de dragón de hierro forjado de donde mana el agua. </a:t>
            </a:r>
          </a:p>
        </p:txBody>
      </p:sp>
    </p:spTree>
    <p:extLst>
      <p:ext uri="{BB962C8B-B14F-4D97-AF65-F5344CB8AC3E}">
        <p14:creationId xmlns:p14="http://schemas.microsoft.com/office/powerpoint/2010/main" val="15142240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620713"/>
            <a:ext cx="7041976" cy="5399087"/>
          </a:xfrm>
        </p:spPr>
        <p:txBody>
          <a:bodyPr/>
          <a:lstStyle/>
          <a:p>
            <a:pPr eaLnBrk="1" hangingPunct="1"/>
            <a:r>
              <a:rPr lang="es-ES" altLang="es-ES" sz="2400" dirty="0"/>
              <a:t>También nos llevará hasta una alberca situada entre pinos centenarios, bambúes y eucaliptos; un banco de mármol cubierto de filigranas que nos permitirá sentarnos a la sombra de los laureles; un estanque minúsculo rodeado de una barandilla de hierro recurvado y una cruz romana de madera junto al camino.</a:t>
            </a:r>
          </a:p>
          <a:p>
            <a:pPr eaLnBrk="1" hangingPunct="1"/>
            <a:r>
              <a:rPr lang="es-ES" altLang="es-ES" sz="2400" dirty="0"/>
              <a:t>Vegetación </a:t>
            </a:r>
          </a:p>
          <a:p>
            <a:pPr eaLnBrk="1" hangingPunct="1"/>
            <a:r>
              <a:rPr lang="es-ES" altLang="es-ES" sz="2400" dirty="0"/>
              <a:t>La antigüedad de estos jardines hace que su vegetación sea particularmente importante, tanto por su antigüedad como por la variedad de especies, algunas de las cuales son poco corrientes. </a:t>
            </a:r>
            <a:endParaRPr lang="es-ES" altLang="es-ES" dirty="0"/>
          </a:p>
        </p:txBody>
      </p:sp>
    </p:spTree>
    <p:extLst>
      <p:ext uri="{BB962C8B-B14F-4D97-AF65-F5344CB8AC3E}">
        <p14:creationId xmlns:p14="http://schemas.microsoft.com/office/powerpoint/2010/main" val="8511418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altLang="es-ES" sz="2400" dirty="0"/>
              <a:t>Nicolau M. Rubio i Tudurí fue el encargado de transformar las tierras de cultivo y el jardín existentes en los que hoy conocemos, y respetó, entre otros árboles ya centenarios, un importante conjunto de 23 cedros del Himalaya (Cedrus deodara). </a:t>
            </a:r>
          </a:p>
          <a:p>
            <a:pPr eaLnBrk="1" hangingPunct="1"/>
            <a:r>
              <a:rPr lang="es-ES" altLang="es-ES" sz="2400" dirty="0"/>
              <a:t>Esta especie es muy abundante en el parque. Uno de los ejemplares forma parte del Catálogo de Árboles de Interés Local de Barcelona, juntamente con el pino piñonero (Pinus pinea) que hay en la pradera situada al lado del palacio y una tuya articulada (Tetraclinis articulata), situada muy cerca del estanque que encontramos en la entrada del parque, en el camino que sale a la derecha.</a:t>
            </a:r>
          </a:p>
          <a:p>
            <a:pPr eaLnBrk="1" hangingPunct="1"/>
            <a:endParaRPr lang="es-ES" altLang="es-ES" dirty="0"/>
          </a:p>
        </p:txBody>
      </p:sp>
    </p:spTree>
    <p:extLst>
      <p:ext uri="{BB962C8B-B14F-4D97-AF65-F5344CB8AC3E}">
        <p14:creationId xmlns:p14="http://schemas.microsoft.com/office/powerpoint/2010/main" val="42281684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836613"/>
            <a:ext cx="6969968" cy="5183187"/>
          </a:xfrm>
        </p:spPr>
        <p:txBody>
          <a:bodyPr>
            <a:normAutofit lnSpcReduction="10000"/>
          </a:bodyPr>
          <a:lstStyle/>
          <a:p>
            <a:pPr eaLnBrk="1" hangingPunct="1"/>
            <a:r>
              <a:rPr lang="es-ES" altLang="es-ES" sz="2400" dirty="0"/>
              <a:t>Las coníferas están presentes en todas partes. Además de los ya mencionados cedros del Himalaya, se encuentran grandes ejemplares de cedros del Atlas (Cedrus atlantica), a la izquierda de la entrada del parque, y algunos ejemplares de cedro japonés (Cryptomeria japonica) y de cedro de incienso (Calocedrus decurrens). También otras coníferas son el pino piñonero (Pinus pinea) y el pino carrasco (Pinus halepensis); el ciprés (Cupressus sempervirens), el ciprés de Monterrey (Cupressus macrocarpa), el ciprés de Arizona (Cupressus glabra) y la tuya (Thuja orientalis).</a:t>
            </a:r>
          </a:p>
        </p:txBody>
      </p:sp>
    </p:spTree>
    <p:extLst>
      <p:ext uri="{BB962C8B-B14F-4D97-AF65-F5344CB8AC3E}">
        <p14:creationId xmlns:p14="http://schemas.microsoft.com/office/powerpoint/2010/main" val="27464451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altLang="es-ES" sz="2400" dirty="0"/>
              <a:t>También destacan los tilos (Tilia X europaea) y los tilos plateados (Tilia tomentosa), situados en los ejes principales del jardín, los grandes eucaliptos (Eucalyptus globulus) y el bosquecillo de bambúes (Phyllostachys sp.). </a:t>
            </a:r>
          </a:p>
          <a:p>
            <a:pPr eaLnBrk="1" hangingPunct="1"/>
            <a:r>
              <a:rPr lang="es-ES" altLang="es-ES" sz="2400" dirty="0"/>
              <a:t>Añadimos, por su rareza, cuatro ejemplares de fresno florido (Fraxinus ornus) y un ejemplar de sabina albar (Juniperus phoenicea). </a:t>
            </a:r>
          </a:p>
          <a:p>
            <a:pPr eaLnBrk="1" hangingPunct="1"/>
            <a:r>
              <a:rPr lang="es-ES" altLang="es-ES" sz="2400" dirty="0"/>
              <a:t>En cuanto a los arbustos, destacamos los grandes laureles (Laurus nobilis) y el boj (Buxus sempervirens), así como ejemplares de madroño (Arbutus unedo) de hace mucho tiempo; entre las enredaderas, la reina es la buganvilla (Bougainvillea sp.), y entre los tapizantes, la hiedra (Hedera helix).</a:t>
            </a:r>
          </a:p>
          <a:p>
            <a:pPr eaLnBrk="1" hangingPunct="1"/>
            <a:endParaRPr lang="es-ES" altLang="es-ES" dirty="0"/>
          </a:p>
        </p:txBody>
      </p:sp>
    </p:spTree>
    <p:extLst>
      <p:ext uri="{BB962C8B-B14F-4D97-AF65-F5344CB8AC3E}">
        <p14:creationId xmlns:p14="http://schemas.microsoft.com/office/powerpoint/2010/main" val="367705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76250"/>
            <a:ext cx="7041976" cy="5543550"/>
          </a:xfrm>
        </p:spPr>
        <p:txBody>
          <a:bodyPr/>
          <a:lstStyle/>
          <a:p>
            <a:pPr eaLnBrk="1" hangingPunct="1"/>
            <a:r>
              <a:rPr lang="es-ES" altLang="es-ES" dirty="0"/>
              <a:t>Arte y arquitectura </a:t>
            </a:r>
          </a:p>
          <a:p>
            <a:pPr eaLnBrk="1" hangingPunct="1"/>
            <a:r>
              <a:rPr lang="es-ES" altLang="es-ES" sz="2400" dirty="0"/>
              <a:t>Son dos aspectos importantes de este parque. El palacio es fruto de la modificación de la torre de los Güell -antes la masía Feliu- para convertirla en residencia de la familia real.</a:t>
            </a:r>
          </a:p>
          <a:p>
            <a:pPr eaLnBrk="1" hangingPunct="1"/>
            <a:r>
              <a:rPr lang="es-ES" altLang="es-ES" sz="2400" dirty="0"/>
              <a:t> La antigua torre constituye el cuerpo central del edificio y en ambos lados se construyeron nuevas dependencias. </a:t>
            </a:r>
          </a:p>
          <a:p>
            <a:pPr eaLnBrk="1" hangingPunct="1"/>
            <a:r>
              <a:rPr lang="es-ES" altLang="es-ES" sz="2400" dirty="0"/>
              <a:t>La escultura de mármol blanco de la reina Isabel II presentando a su hijo, el futuro Alfonso XII, a Barcelona que hay delante de la puerta principal es obra de Agapir Vallmitjana i Barbany (1861</a:t>
            </a:r>
          </a:p>
        </p:txBody>
      </p:sp>
    </p:spTree>
    <p:extLst>
      <p:ext uri="{BB962C8B-B14F-4D97-AF65-F5344CB8AC3E}">
        <p14:creationId xmlns:p14="http://schemas.microsoft.com/office/powerpoint/2010/main" val="6454857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620713"/>
            <a:ext cx="7041976" cy="5399087"/>
          </a:xfrm>
        </p:spPr>
        <p:txBody>
          <a:bodyPr/>
          <a:lstStyle/>
          <a:p>
            <a:pPr eaLnBrk="1" hangingPunct="1"/>
            <a:r>
              <a:rPr lang="es-ES" altLang="es-ES" sz="2400" dirty="0"/>
              <a:t>La balaustrada que se encuentra delante del edificio está decorada con nueve bustos de mármol blanco de autor desconocido y, en el fondo de la pradera que hay a la izquierda del palacio, la parte superior del muro de cierre está adornada con esculturas de tipo clásico representando a Apolo, Adonis y Antinoo de los que tampoco se conoce el autor.</a:t>
            </a:r>
          </a:p>
          <a:p>
            <a:pPr eaLnBrk="1" hangingPunct="1"/>
            <a:r>
              <a:rPr lang="es-ES" altLang="es-ES" sz="2400" dirty="0"/>
              <a:t> Sin embargo, lo más destacado de la pradera que hay junto al palacio es la escultura Nu femení agenollat, de Joan Borrell i Nicolau (1916).</a:t>
            </a:r>
          </a:p>
          <a:p>
            <a:pPr eaLnBrk="1" hangingPunct="1"/>
            <a:endParaRPr lang="es-ES" altLang="es-ES" dirty="0"/>
          </a:p>
        </p:txBody>
      </p:sp>
    </p:spTree>
    <p:extLst>
      <p:ext uri="{BB962C8B-B14F-4D97-AF65-F5344CB8AC3E}">
        <p14:creationId xmlns:p14="http://schemas.microsoft.com/office/powerpoint/2010/main" val="2530697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549275"/>
            <a:ext cx="6825952" cy="5976069"/>
          </a:xfrm>
        </p:spPr>
        <p:txBody>
          <a:bodyPr>
            <a:normAutofit lnSpcReduction="10000"/>
          </a:bodyPr>
          <a:lstStyle/>
          <a:p>
            <a:pPr eaLnBrk="1" hangingPunct="1"/>
            <a:r>
              <a:rPr lang="es-ES" altLang="es-ES" dirty="0"/>
              <a:t>La fuente de Hércules </a:t>
            </a:r>
          </a:p>
          <a:p>
            <a:pPr eaLnBrk="1" hangingPunct="1"/>
            <a:endParaRPr lang="es-ES" altLang="es-ES" dirty="0"/>
          </a:p>
          <a:p>
            <a:pPr eaLnBrk="1" hangingPunct="1"/>
            <a:r>
              <a:rPr lang="es-ES" altLang="es-ES" sz="2400" dirty="0"/>
              <a:t>En el bosquecillo de bambúes se encuentra la fuente de Hércules, de piedra y hierro forjado, obra que Antoni Gaudí (1884) realizó para la finca que la familia Güell tenía en Pedralbes, de cuyos terrenos se cedió una parte a la construcción del nuevo Palacio Real de Barcelona.</a:t>
            </a:r>
          </a:p>
          <a:p>
            <a:pPr eaLnBrk="1" hangingPunct="1"/>
            <a:r>
              <a:rPr lang="es-ES" altLang="es-ES" sz="2400" dirty="0"/>
              <a:t> Durante muchos años, esta fuente estuvo oculta por la vegetación y su existencia no se descubrió hasta el año 1984, cuando se realizaron unos importantes trabajos de limpieza. La cabeza de un dragón hace de caño desde donde mana el agua y, debajo, una pila de piedra con las cuatro barras en la parte frontal. </a:t>
            </a:r>
          </a:p>
        </p:txBody>
      </p:sp>
    </p:spTree>
    <p:extLst>
      <p:ext uri="{BB962C8B-B14F-4D97-AF65-F5344CB8AC3E}">
        <p14:creationId xmlns:p14="http://schemas.microsoft.com/office/powerpoint/2010/main" val="26705104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altLang="es-ES" sz="2400" dirty="0"/>
              <a:t>A los lados hay un banco de piedra curvado y, encima de la peana de donde sale la cabeza del dragón, un busto de mármol que se colocó en1984 en sustitución del original, cuando, cien años después de su construcción, la fuente fue descubierta y restaurada.</a:t>
            </a:r>
          </a:p>
          <a:p>
            <a:pPr eaLnBrk="1" hangingPunct="1"/>
            <a:r>
              <a:rPr lang="es-ES" altLang="es-ES" sz="2400" dirty="0"/>
              <a:t>Además de las ya mencionadas, en este parque hay otras esculturas. El estanque que se encuentra en la entrada del recinto está presidido por el desnudo femenino de mármol Mediterrània, de Eulàlia Fàbregas de Sentmenat (1962). Dentro del parque hay otro desnudo femenino. Se trata de Nu, (Desnudo) de Enric Casanovas (1930), en este caso una mujer de pie, a tamaño natural y hecha de bronce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967143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476250"/>
            <a:ext cx="6969968" cy="5761038"/>
          </a:xfrm>
        </p:spPr>
        <p:txBody>
          <a:bodyPr>
            <a:normAutofit fontScale="92500"/>
          </a:bodyPr>
          <a:lstStyle/>
          <a:p>
            <a:pPr eaLnBrk="1" hangingPunct="1"/>
            <a:r>
              <a:rPr lang="es-ES" altLang="es-ES" sz="2400" dirty="0"/>
              <a:t>En el exterior del parque, delante del muro perimetral, encontramos esculturas de piedra de diferentes autores realizadas entre 1928 y 1929: Figura femenina, de Àngel Tarrach; la alegoría Tarragona de Jaume Otero; la alegoría dedicada a Lleida Agricultura de Manuel Fuxà; dos figuras femeninas, una de Josep Llimona y la otra de Enric Casanovas, y Marina, una figura femenina alegórica de la pesca, obra de Eusebi Arnau.</a:t>
            </a:r>
          </a:p>
          <a:p>
            <a:pPr eaLnBrk="1" hangingPunct="1"/>
            <a:r>
              <a:rPr lang="es-ES" altLang="es-ES" sz="2400" dirty="0"/>
              <a:t>Historia</a:t>
            </a:r>
          </a:p>
          <a:p>
            <a:pPr eaLnBrk="1" hangingPunct="1"/>
            <a:r>
              <a:rPr lang="es-ES" altLang="es-ES" sz="2400" dirty="0"/>
              <a:t>La existencia de este parque tiene su origen en un incendio, el que el día de Navidad del año 1875 destruyó el edificio del siglo XVII situado en el Pla de Palau y que era la residencia de los reyes cuando visitaban la ciudad. </a:t>
            </a:r>
          </a:p>
        </p:txBody>
      </p:sp>
    </p:spTree>
    <p:extLst>
      <p:ext uri="{BB962C8B-B14F-4D97-AF65-F5344CB8AC3E}">
        <p14:creationId xmlns:p14="http://schemas.microsoft.com/office/powerpoint/2010/main" val="27803900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549275"/>
            <a:ext cx="6897960" cy="6192093"/>
          </a:xfrm>
        </p:spPr>
        <p:txBody>
          <a:bodyPr>
            <a:normAutofit lnSpcReduction="10000"/>
          </a:bodyPr>
          <a:lstStyle/>
          <a:p>
            <a:pPr eaLnBrk="1" hangingPunct="1"/>
            <a:r>
              <a:rPr lang="es-ES" altLang="es-ES" sz="2400" dirty="0"/>
              <a:t>La nueva residencia real, promovida en el año 1921 por el entonces alcalde de Barcelona, Joan Antoni Güell, se creó en una finca de 7 ha, propiedad de la familia Güell, que la cedió y que contaba con un palacio que se rehabilitó.</a:t>
            </a:r>
          </a:p>
          <a:p>
            <a:pPr eaLnBrk="1" hangingPunct="1"/>
            <a:r>
              <a:rPr lang="es-ES" altLang="es-ES" sz="2400" dirty="0"/>
              <a:t>Los terrenos formaban parte de una finca mucho más grande de Joan Güell Ferrer, con cerca de 30 ha, resultado de añadir a su propiedad de Can Feliu las fincas Can Baldiró y Can Cuyàs </a:t>
            </a:r>
          </a:p>
          <a:p>
            <a:pPr eaLnBrk="1" hangingPunct="1"/>
            <a:r>
              <a:rPr lang="es-ES" altLang="es-ES" sz="2400" dirty="0"/>
              <a:t>En 1926, el alcalde de Barcelona hizo entrega de la nueva residencia a Alfonso XIII. En 1931, proclamada la II República, el Ministerio de Hacienda donó el palacio y los jardines al Ayuntamiento, que los abrió a la ciudad, y las dependencias reales se convirtieron en Museo de Artes Decorativas. </a:t>
            </a:r>
          </a:p>
        </p:txBody>
      </p:sp>
    </p:spTree>
    <p:extLst>
      <p:ext uri="{BB962C8B-B14F-4D97-AF65-F5344CB8AC3E}">
        <p14:creationId xmlns:p14="http://schemas.microsoft.com/office/powerpoint/2010/main" val="31570214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92150"/>
            <a:ext cx="6969968" cy="5327650"/>
          </a:xfrm>
        </p:spPr>
        <p:txBody>
          <a:bodyPr/>
          <a:lstStyle/>
          <a:p>
            <a:pPr eaLnBrk="1" hangingPunct="1"/>
            <a:r>
              <a:rPr lang="es-ES" altLang="es-ES" dirty="0"/>
              <a:t>En la segunda planta del edificio se instaló la Residencia Internacional de Señoritas Estudiantes.</a:t>
            </a:r>
          </a:p>
          <a:p>
            <a:pPr eaLnBrk="1" hangingPunct="1"/>
            <a:r>
              <a:rPr lang="es-ES" altLang="es-ES" dirty="0"/>
              <a:t>Hoy en día, el antiguo Palacio Real acoge los museos de Cerámica y el de las Artes Decorativas, con importantes colecciones, y se utiliza ocasionalmente para actos y recepciones oficiales. En el año 2004, el Ayuntamiento cedió los jardines y el edificio a la Generalitat de Cataluña</a:t>
            </a:r>
          </a:p>
          <a:p>
            <a:pPr eaLnBrk="1" hangingPunct="1"/>
            <a:endParaRPr lang="es-ES" altLang="es-ES" dirty="0"/>
          </a:p>
        </p:txBody>
      </p:sp>
    </p:spTree>
    <p:extLst>
      <p:ext uri="{BB962C8B-B14F-4D97-AF65-F5344CB8AC3E}">
        <p14:creationId xmlns:p14="http://schemas.microsoft.com/office/powerpoint/2010/main" val="1232140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3 Imagen" descr="Bracelona .-Pedralb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5326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lacio de Pedralbe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6039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arcelona Pedralbe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6653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3 Imagen" descr="Barcelona.-Pedralb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3911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arcelona.-Pedralbe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4680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Jardins del Palau de Pedralbe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54240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lau de Pedralbes.-Facana Princip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1419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s del Palau de Pedralb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9129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el Palau de Pedralbe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1942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el Palau de Pedralbe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6473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el Palau de Pedralbe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918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lacio de Pedralbe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854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lacio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9067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lau de Pedralbes.-Ent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295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Jardins del Palau de Pedralbes-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853613"/>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lacio de Pedralbe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6706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el Palu de Pedralbe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3871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lacio de Pedralb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6984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Palacio de Pedralbe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3372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lacio de Pedralbe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3031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lacio de Pedralbe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7877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lacio de Pedralbe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5800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lacio de Pedralb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2818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lau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8228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lau-Pedralbe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2148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Jardins del Palau de Pedralbe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83815"/>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Jardins del Palau de Pedralbe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827416"/>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Jardins del Palau de Pedralbe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43955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Jardins del Palau de Pedralbes-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4688"/>
            <a:ext cx="91440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84133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arcelona Pedralbes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7056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arcelona Pedralbe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5115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arcelona Pedralbe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4832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arcelona.-Pedralbes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9605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arcelona.-Pedralbe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6441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arcelona.-Pedralbe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663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arcelona.-Pedralbe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033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arcelona.-Pedralbe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4453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arcelona.-Pedralb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8207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arcelona.-Pedralb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9144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p:txBody>
          <a:bodyPr>
            <a:normAutofit fontScale="90000"/>
          </a:bodyPr>
          <a:lstStyle/>
          <a:p>
            <a:pPr eaLnBrk="1" hangingPunct="1"/>
            <a:r>
              <a:rPr lang="es-ES" altLang="es-ES" sz="3600" dirty="0"/>
              <a:t>Jardines de Mossen Cinto Verdaguer</a:t>
            </a:r>
          </a:p>
        </p:txBody>
      </p:sp>
      <p:sp>
        <p:nvSpPr>
          <p:cNvPr id="137219" name="4 Marcador de contenido"/>
          <p:cNvSpPr>
            <a:spLocks noGrp="1"/>
          </p:cNvSpPr>
          <p:nvPr>
            <p:ph sz="quarter" idx="1"/>
          </p:nvPr>
        </p:nvSpPr>
        <p:spPr>
          <a:xfrm>
            <a:off x="539750" y="1447800"/>
            <a:ext cx="7632650" cy="5294313"/>
          </a:xfrm>
        </p:spPr>
        <p:txBody>
          <a:bodyPr/>
          <a:lstStyle/>
          <a:p>
            <a:pPr eaLnBrk="1" hangingPunct="1"/>
            <a:r>
              <a:rPr lang="es-ES" altLang="es-ES" sz="2400" dirty="0"/>
              <a:t>Situado en Montjuïc, los Jardines de Mossèn Cinto Verdaguer inclinar por una ligera pendiente donde las grandes vistas de Barcelona, ​​el mar y en los días claros, Montseny se puede disfrutar. El jardín es parte del Parc de Montjuïc, donde se encuentra uno de los jardines temáticos más sobresalientes y al mismo tiempo los vecinos los Jardines de Joan Brossa y el Viver dels Tres Pins.</a:t>
            </a:r>
          </a:p>
          <a:p>
            <a:pPr eaLnBrk="1" hangingPunct="1"/>
            <a:r>
              <a:rPr lang="es-ES" altLang="es-ES" sz="2400" dirty="0"/>
              <a:t>La entrada principal, en la avenida de Miramar, es monumental. El visitante es recibido por un gran escudo de Barcelona formado con plantas de bulbo y enmarcado por grandes Magnolias que cuando en la floración, a finales de primavera, hacer el arreglo espectacular</a:t>
            </a:r>
            <a:r>
              <a:rPr lang="es-ES" altLang="es-ES" dirty="0"/>
              <a:t>. </a:t>
            </a:r>
          </a:p>
          <a:p>
            <a:pPr eaLnBrk="1" hangingPunct="1"/>
            <a:endParaRPr lang="es-ES" altLang="es-ES" dirty="0"/>
          </a:p>
        </p:txBody>
      </p:sp>
    </p:spTree>
    <p:extLst>
      <p:ext uri="{BB962C8B-B14F-4D97-AF65-F5344CB8AC3E}">
        <p14:creationId xmlns:p14="http://schemas.microsoft.com/office/powerpoint/2010/main" val="15964232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La colección </a:t>
            </a:r>
          </a:p>
          <a:p>
            <a:pPr eaLnBrk="1" hangingPunct="1"/>
            <a:endParaRPr lang="es-ES" altLang="es-ES" sz="2400" dirty="0"/>
          </a:p>
          <a:p>
            <a:pPr eaLnBrk="1" hangingPunct="1"/>
            <a:r>
              <a:rPr lang="es-ES" altLang="es-ES" sz="2400" dirty="0"/>
              <a:t>Tulipanes, narcisos, flores de loto, jacintos, lirios de agua ... estos y otros valores de bulbo, especies de rizoma y acuáticos son los más destacados en el espacio. Todo lo que les rodea y todos ellos se han organizado de manera que sus períodos de floración, en la mayoría de las especies tanto extraordinaria y breve, destacan. </a:t>
            </a:r>
          </a:p>
          <a:p>
            <a:pPr eaLnBrk="1" hangingPunct="1"/>
            <a:r>
              <a:rPr lang="es-ES" altLang="es-ES" sz="2400" dirty="0"/>
              <a:t>La colección se planta en 2.800 m2 de parterres, situados en las praderas que forman una especie de serpiente colorida continua, que abarca las zonas más soleadas del jardín y dibujando el camino principal. </a:t>
            </a:r>
          </a:p>
          <a:p>
            <a:pPr eaLnBrk="1" hangingPunct="1"/>
            <a:endParaRPr lang="es-ES" altLang="es-ES" dirty="0"/>
          </a:p>
        </p:txBody>
      </p:sp>
    </p:spTree>
    <p:extLst>
      <p:ext uri="{BB962C8B-B14F-4D97-AF65-F5344CB8AC3E}">
        <p14:creationId xmlns:p14="http://schemas.microsoft.com/office/powerpoint/2010/main" val="29158738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836613"/>
            <a:ext cx="7113984" cy="5183187"/>
          </a:xfrm>
        </p:spPr>
        <p:txBody>
          <a:bodyPr/>
          <a:lstStyle/>
          <a:p>
            <a:pPr eaLnBrk="1" hangingPunct="1"/>
            <a:r>
              <a:rPr lang="es-ES" altLang="es-ES" sz="2400" dirty="0"/>
              <a:t>Cada año alrededor de 80.000 bulbos se plantan, distribuidos de acuerdo al color, la duración de la flor y altura de la planta.</a:t>
            </a:r>
          </a:p>
          <a:p>
            <a:pPr eaLnBrk="1" hangingPunct="1"/>
            <a:r>
              <a:rPr lang="es-ES" altLang="es-ES" sz="2400" dirty="0"/>
              <a:t> Hay dos grandes períodos de floración: Marzo y abril y desde finales de julio hasta principios de septiembre.</a:t>
            </a:r>
          </a:p>
          <a:p>
            <a:pPr eaLnBrk="1" hangingPunct="1"/>
            <a:r>
              <a:rPr lang="es-ES" altLang="es-ES" sz="2400" dirty="0"/>
              <a:t>Mientras que el bulbo y especies de rizoma se distribuyen por todo el jardín, la parte más importante de la colección de plantas acuáticas se concentra en la zona superior, distribuido a lo largo de un conjunto de treinta piscinas pequeñas conectados que están situados a ambos lados de una escalera grande.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8482408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El agua que cae de un pequeño estanque alargado situado en frente de una pared de gravilla con una pequeña cascada. Un puente de madera completa la delicadeza de este lugar, donde se encuentra una de las entradas. </a:t>
            </a:r>
          </a:p>
          <a:p>
            <a:pPr eaLnBrk="1" hangingPunct="1"/>
            <a:r>
              <a:rPr lang="es-ES" altLang="es-ES" sz="2400" dirty="0"/>
              <a:t>Un poco más arriba, un grupo de las coníferas se destaca, y abajo de la escalera, hay un lago y una inmensa pradera con árboles de gran tamaño en el final, donde el camino que conecta el jardín con los Jardines de Joan Brossa </a:t>
            </a:r>
            <a:r>
              <a:rPr lang="es-ES" altLang="es-ES" dirty="0"/>
              <a:t>.</a:t>
            </a:r>
            <a:endParaRPr lang="es-ES" altLang="es-ES" sz="2400" dirty="0"/>
          </a:p>
          <a:p>
            <a:pPr eaLnBrk="1" hangingPunct="1"/>
            <a:r>
              <a:rPr lang="es-ES" altLang="es-ES" sz="2400" dirty="0"/>
              <a:t>El Jardins de Mossèn Cinto Verdaguer es un lugar para estar y para pasear.</a:t>
            </a:r>
          </a:p>
          <a:p>
            <a:pPr eaLnBrk="1" hangingPunct="1"/>
            <a:r>
              <a:rPr lang="es-ES" altLang="es-ES" sz="2400" dirty="0"/>
              <a:t> El espacio es tan tranquilo que no es extraño ver tórtolas caminando sobre la hierba. </a:t>
            </a:r>
          </a:p>
          <a:p>
            <a:pPr eaLnBrk="1" hangingPunct="1"/>
            <a:endParaRPr lang="es-ES" altLang="es-ES" dirty="0"/>
          </a:p>
        </p:txBody>
      </p:sp>
    </p:spTree>
    <p:extLst>
      <p:ext uri="{BB962C8B-B14F-4D97-AF65-F5344CB8AC3E}">
        <p14:creationId xmlns:p14="http://schemas.microsoft.com/office/powerpoint/2010/main" val="54649543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914400" y="476250"/>
            <a:ext cx="7113984" cy="6265118"/>
          </a:xfrm>
        </p:spPr>
        <p:txBody>
          <a:bodyPr>
            <a:normAutofit lnSpcReduction="10000"/>
          </a:bodyPr>
          <a:lstStyle/>
          <a:p>
            <a:pPr eaLnBrk="1" hangingPunct="1"/>
            <a:r>
              <a:rPr lang="es-ES" altLang="es-ES" sz="2400" dirty="0"/>
              <a:t>En todas partes hay caminos y pequeñas escaleras de piedra adornados con hiedra que se ha plantado entre los pasos. Esto significa que uno puede moverse entre las grandes praderas en el jardín y seguir descubriendo colección de plantas del jardín. La hiedra es tan brillante que en primavera y verano contrasta con las flores y en otoño con los tonos ocres de los árboles y plantas de hoja caduca. </a:t>
            </a:r>
          </a:p>
          <a:p>
            <a:pPr eaLnBrk="1" hangingPunct="1"/>
            <a:r>
              <a:rPr lang="es-ES" altLang="es-ES" sz="2400" dirty="0"/>
              <a:t>La colección de plantas de bulbo y el rizoma se combina con otras plantas herbáceas que mantienen el atractivo del jardín cuando las plantas de bulbo están latentes. Algunas plantas son perennes, como los lirios africanas (Agapanthus sp) y Daylilies (Hemerocallis sp) que permanecen plantadas de forma permanente.</a:t>
            </a:r>
          </a:p>
          <a:p>
            <a:pPr eaLnBrk="1" hangingPunct="1"/>
            <a:endParaRPr lang="es-ES" altLang="es-ES" dirty="0"/>
          </a:p>
        </p:txBody>
      </p:sp>
    </p:spTree>
    <p:extLst>
      <p:ext uri="{BB962C8B-B14F-4D97-AF65-F5344CB8AC3E}">
        <p14:creationId xmlns:p14="http://schemas.microsoft.com/office/powerpoint/2010/main" val="41533258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2 Marcador de contenido"/>
          <p:cNvSpPr>
            <a:spLocks noGrp="1"/>
          </p:cNvSpPr>
          <p:nvPr>
            <p:ph sz="quarter" idx="1"/>
          </p:nvPr>
        </p:nvSpPr>
        <p:spPr>
          <a:xfrm>
            <a:off x="914400" y="404813"/>
            <a:ext cx="7041976" cy="5614987"/>
          </a:xfrm>
        </p:spPr>
        <p:txBody>
          <a:bodyPr>
            <a:normAutofit fontScale="92500"/>
          </a:bodyPr>
          <a:lstStyle/>
          <a:p>
            <a:pPr eaLnBrk="1" hangingPunct="1"/>
            <a:r>
              <a:rPr lang="es-ES" altLang="es-ES" sz="2400" dirty="0"/>
              <a:t>Aquellos que deben ser recién plantados cada temporada son latentes en el verano y el otoño y flores en invierno y primavera, como los tulipanes (Tulipa sp.), Jacintos (Jacinto sp.), Narcisos (Narcissus sp.), Azafranes (Croccus sp), Anemone Flores (Anemone sp.), ranúnculos (Ranunculus sp.) y jacintos de uva (Muscari sp.); Dhalias (. Dhalia sp) y lirios de Canna (Canna X generalis) flores en verano ya principios de otoño y están latentes en invierno .</a:t>
            </a:r>
          </a:p>
          <a:p>
            <a:pPr eaLnBrk="1" hangingPunct="1"/>
            <a:r>
              <a:rPr lang="es-ES" altLang="es-ES" sz="2400" dirty="0"/>
              <a:t> Los árboles también son muy importantes en estos jardines. Justo encima de la escalera en la entrada principal hay un pequeño camino con árboles Tipu (Tipuana tipu) y cerca del lago hay magníficos ejemplos de River Encías rojas (Eucalyptus camaldulensis).</a:t>
            </a:r>
          </a:p>
        </p:txBody>
      </p:sp>
    </p:spTree>
    <p:extLst>
      <p:ext uri="{BB962C8B-B14F-4D97-AF65-F5344CB8AC3E}">
        <p14:creationId xmlns:p14="http://schemas.microsoft.com/office/powerpoint/2010/main" val="2186616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2 Marcador de contenido"/>
          <p:cNvSpPr>
            <a:spLocks noGrp="1"/>
          </p:cNvSpPr>
          <p:nvPr>
            <p:ph sz="quarter" idx="1"/>
          </p:nvPr>
        </p:nvSpPr>
        <p:spPr>
          <a:xfrm>
            <a:off x="914400" y="476250"/>
            <a:ext cx="6825952" cy="5543550"/>
          </a:xfrm>
        </p:spPr>
        <p:txBody>
          <a:bodyPr/>
          <a:lstStyle/>
          <a:p>
            <a:pPr eaLnBrk="1" hangingPunct="1"/>
            <a:r>
              <a:rPr lang="es-ES" altLang="es-ES" sz="2400" dirty="0"/>
              <a:t>Un pequeño bosque de álamos blancos (Populus alba), sauces llorones (Salix babylonica) y cedros del Himalaya (Cedrus deodara). Otras especies arbóreas presentes en los jardines son Ginkgos (Ginkgo biloba) - hay uno en el Catálogo de Árboles de Interés Local de Barcelona - Himalaya cedros (Cedrus deodara) un número significativo de grandes magnolias (Magnolia gradiflora), cipreses calvos (Taxodium distichum), árboles Académico (Sophora japonica) y varias especies de álamos (Populus alba, Populus 'Imperial' y Populus X canadensis). </a:t>
            </a:r>
          </a:p>
        </p:txBody>
      </p:sp>
    </p:spTree>
    <p:extLst>
      <p:ext uri="{BB962C8B-B14F-4D97-AF65-F5344CB8AC3E}">
        <p14:creationId xmlns:p14="http://schemas.microsoft.com/office/powerpoint/2010/main" val="39059098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2 Marcador de contenido"/>
          <p:cNvSpPr>
            <a:spLocks noGrp="1"/>
          </p:cNvSpPr>
          <p:nvPr>
            <p:ph sz="quarter" idx="1"/>
          </p:nvPr>
        </p:nvSpPr>
        <p:spPr>
          <a:xfrm>
            <a:off x="914400" y="404813"/>
            <a:ext cx="6897960" cy="5614987"/>
          </a:xfrm>
        </p:spPr>
        <p:txBody>
          <a:bodyPr>
            <a:normAutofit lnSpcReduction="10000"/>
          </a:bodyPr>
          <a:lstStyle/>
          <a:p>
            <a:pPr eaLnBrk="1" hangingPunct="1"/>
            <a:r>
              <a:rPr lang="es-ES" altLang="es-ES" dirty="0"/>
              <a:t>Arte y Arquitectura </a:t>
            </a:r>
          </a:p>
          <a:p>
            <a:pPr eaLnBrk="1" hangingPunct="1"/>
            <a:r>
              <a:rPr lang="es-ES" altLang="es-ES" sz="2400" dirty="0"/>
              <a:t>Hay dos esculturas femeninas en este parque. Noia dels Lliris, por Ramón Sabi (1970), y la Maternitat, por Sebastià Badia (1970).</a:t>
            </a:r>
          </a:p>
          <a:p>
            <a:pPr eaLnBrk="1" hangingPunct="1"/>
            <a:r>
              <a:rPr lang="es-ES" altLang="es-ES" sz="2400" dirty="0"/>
              <a:t> La primera escultura, cerca del lago, rinde homenaje a Mossèn Cinto Verdaguer y tiene una inscripción de los versos del gran poeta: "Bonica és la rosa / més ho és el ram / mes ho és el lliri / Que floreix tot l'any" . </a:t>
            </a:r>
          </a:p>
          <a:p>
            <a:pPr eaLnBrk="1" hangingPunct="1"/>
            <a:r>
              <a:rPr lang="es-ES" altLang="es-ES" sz="2400" dirty="0"/>
              <a:t>La segunda escultura se encuentra cerca de caseta de los jardineros, bajo un gran pino marítimo. Es una imagen serena, dulce y muy tierna de una mujer mirando a su hijo que está en el regazo</a:t>
            </a:r>
            <a:r>
              <a:rPr lang="es-ES" altLang="es-ES" dirty="0"/>
              <a:t>. </a:t>
            </a:r>
          </a:p>
          <a:p>
            <a:pPr eaLnBrk="1" hangingPunct="1"/>
            <a:endParaRPr lang="es-ES" altLang="es-ES" dirty="0"/>
          </a:p>
        </p:txBody>
      </p:sp>
    </p:spTree>
    <p:extLst>
      <p:ext uri="{BB962C8B-B14F-4D97-AF65-F5344CB8AC3E}">
        <p14:creationId xmlns:p14="http://schemas.microsoft.com/office/powerpoint/2010/main" val="11863882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2 Marcador de contenido"/>
          <p:cNvSpPr>
            <a:spLocks noGrp="1"/>
          </p:cNvSpPr>
          <p:nvPr>
            <p:ph sz="quarter" idx="1"/>
          </p:nvPr>
        </p:nvSpPr>
        <p:spPr>
          <a:xfrm>
            <a:off x="914400" y="476250"/>
            <a:ext cx="7041976" cy="5543550"/>
          </a:xfrm>
        </p:spPr>
        <p:txBody>
          <a:bodyPr/>
          <a:lstStyle/>
          <a:p>
            <a:pPr eaLnBrk="1" hangingPunct="1"/>
            <a:r>
              <a:rPr lang="es-ES" altLang="es-ES" dirty="0"/>
              <a:t>Historia </a:t>
            </a:r>
          </a:p>
          <a:p>
            <a:pPr eaLnBrk="1" hangingPunct="1"/>
            <a:endParaRPr lang="es-ES" altLang="es-ES" dirty="0"/>
          </a:p>
          <a:p>
            <a:pPr eaLnBrk="1" hangingPunct="1"/>
            <a:r>
              <a:rPr lang="es-ES" altLang="es-ES" sz="2400" dirty="0"/>
              <a:t>Como muchos espacios verdes de Barcelona, ​​en particular la zona de Montjuïc, estos jardines están situados en el sitio de una antigua cantera de piedra.</a:t>
            </a:r>
          </a:p>
          <a:p>
            <a:pPr eaLnBrk="1" hangingPunct="1"/>
            <a:r>
              <a:rPr lang="es-ES" altLang="es-ES" sz="2400" dirty="0"/>
              <a:t> Ellos se iniciaron el mismo día de los Jardines de Mossèn Costa i Llobera y de los Jardines de Joan Maragall en el 22 de junio 1970 y el jardín es uno de los tres parques que se dedican a poetas catalanes. </a:t>
            </a:r>
          </a:p>
          <a:p>
            <a:pPr eaLnBrk="1" hangingPunct="1"/>
            <a:endParaRPr lang="es-ES" altLang="es-ES" dirty="0"/>
          </a:p>
        </p:txBody>
      </p:sp>
    </p:spTree>
    <p:extLst>
      <p:ext uri="{BB962C8B-B14F-4D97-AF65-F5344CB8AC3E}">
        <p14:creationId xmlns:p14="http://schemas.microsoft.com/office/powerpoint/2010/main" val="2600512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Jardins de Mossen Cinto Verdagu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39685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Jardins de Mossen Cinto Verdague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25244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3 Marcador de contenido" descr="BCN.-Jardins de Mosen Cinto.-Canna ind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3" name="2 Imagen" descr="Barcelona.-Jardins de Mosen Cint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897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0197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arcelona.-Jardins Mosen Cinto.-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93235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arcelona.-Jardins Mosen Cint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6202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arcelona.-Jardins Mosen Cinto.-Nymphaea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0504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arcelona.-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504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Jardins Mosen Cin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4410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ardelona.-escut_g.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3230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2 Imagen" descr="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7360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Jardins Mosen Cin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42424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Jardins Mosen Cint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85525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Jardins Mosen Cint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2346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Jardins Mosen Cint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8551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Jardins Mosen Cint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1479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Montjuich 1 (Trullas)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2330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Mosen Cin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0905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Mosen Cint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5542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Mosen Cint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86599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Mosen Cint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0207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Mosen Cinto.-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0565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Mosen Cinto.-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65959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Mosen Cinto.-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666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3902</Words>
  <Application>Microsoft Office PowerPoint</Application>
  <PresentationFormat>Presentación en pantalla (4:3)</PresentationFormat>
  <Paragraphs>345</Paragraphs>
  <Slides>159</Slides>
  <Notes>124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159</vt:i4>
      </vt:variant>
    </vt:vector>
  </HeadingPairs>
  <TitlesOfParts>
    <vt:vector size="164" baseType="lpstr">
      <vt:lpstr>Calibri</vt:lpstr>
      <vt:lpstr>Century Schoolbook</vt:lpstr>
      <vt:lpstr>Wingdings</vt:lpstr>
      <vt:lpstr>Wingdings 2</vt:lpstr>
      <vt:lpstr>Default Theme</vt:lpstr>
      <vt:lpstr>EUROPA.-LA VUELTA AL MUNDO EN 885 JARDINES.-ESPAÑA.-BARCELONA.- Mossen Costa y Llovera.- Palacio de Pedralbes.-Mossen Cinto Verdaguer</vt:lpstr>
      <vt:lpstr>JARDINS MOSEN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Pedralbes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Mossen Cinto Verdaguer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2018-03-10T08:59:45Z</dcterms:modified>
</cp:coreProperties>
</file>